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04" r:id="rId2"/>
    <p:sldId id="256" r:id="rId3"/>
    <p:sldId id="586" r:id="rId4"/>
    <p:sldId id="591" r:id="rId5"/>
    <p:sldId id="768" r:id="rId6"/>
    <p:sldId id="770" r:id="rId7"/>
    <p:sldId id="772" r:id="rId8"/>
    <p:sldId id="773" r:id="rId9"/>
    <p:sldId id="774" r:id="rId10"/>
    <p:sldId id="775" r:id="rId11"/>
    <p:sldId id="776" r:id="rId12"/>
    <p:sldId id="777" r:id="rId13"/>
    <p:sldId id="778" r:id="rId14"/>
    <p:sldId id="624" r:id="rId15"/>
    <p:sldId id="781" r:id="rId16"/>
    <p:sldId id="780" r:id="rId17"/>
    <p:sldId id="599" r:id="rId18"/>
    <p:sldId id="782" r:id="rId19"/>
    <p:sldId id="769" r:id="rId20"/>
    <p:sldId id="622" r:id="rId21"/>
  </p:sldIdLst>
  <p:sldSz cx="9144000" cy="5715000" type="screen16x10"/>
  <p:notesSz cx="7315200" cy="96012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399"/>
    <a:srgbClr val="387FB3"/>
    <a:srgbClr val="F49B2F"/>
    <a:srgbClr val="F17C07"/>
    <a:srgbClr val="0A5A8F"/>
    <a:srgbClr val="10639A"/>
    <a:srgbClr val="144A86"/>
    <a:srgbClr val="0A467C"/>
    <a:srgbClr val="0A4D74"/>
    <a:srgbClr val="1A4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6" autoAdjust="0"/>
    <p:restoredTop sz="92784"/>
  </p:normalViewPr>
  <p:slideViewPr>
    <p:cSldViewPr>
      <p:cViewPr varScale="1">
        <p:scale>
          <a:sx n="94" d="100"/>
          <a:sy n="94" d="100"/>
        </p:scale>
        <p:origin x="1459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021" tIns="48012" rIns="96021" bIns="48012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021" tIns="48012" rIns="96021" bIns="48012" rtlCol="0"/>
          <a:lstStyle>
            <a:lvl1pPr algn="r">
              <a:defRPr sz="1300"/>
            </a:lvl1pPr>
          </a:lstStyle>
          <a:p>
            <a:fld id="{F76EFAB6-3FFE-4E88-B0E6-FA8A220373AF}" type="datetimeFigureOut">
              <a:rPr lang="es-AR" smtClean="0"/>
              <a:pPr/>
              <a:t>14/9/2022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1" tIns="48012" rIns="96021" bIns="48012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021" tIns="48012" rIns="96021" bIns="4801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021" tIns="48012" rIns="96021" bIns="48012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021" tIns="48012" rIns="96021" bIns="48012" rtlCol="0" anchor="b"/>
          <a:lstStyle>
            <a:lvl1pPr algn="r">
              <a:defRPr sz="1300"/>
            </a:lvl1pPr>
          </a:lstStyle>
          <a:p>
            <a:fld id="{1C81F58B-A1D9-463D-A221-67F3B4ED1EC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994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1859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175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485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309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380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761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11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6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252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F58B-A1D9-463D-A221-67F3B4ED1ECF}" type="slidenum">
              <a:rPr lang="es-AR" smtClean="0"/>
              <a:pPr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954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41EC-E4FC-4916-B60A-67718892F6F6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A598-2A7B-488A-AE70-09D1E0ADB805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DE62-4E27-425A-9B25-864568038B38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2D47-AA6A-4210-8169-9541CFE28F6E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DA94-C1D7-48F3-AF96-B12AE8AF52F5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9895-8075-4431-A90A-C9B053DF0F87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1BEB-0F8B-47CE-A69D-C355C30B47EA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6423-C9B9-4310-BDD2-EB94E80A4267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0409-F527-4DA1-AD33-43BB3D2CCE87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27544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9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267F-0AEB-4405-9F86-FEB95CA308C3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8D37-2DC9-4F44-B91F-404F1A0B0D37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ED40-6F7D-47FA-A9D9-91ADB6428CE4}" type="datetime1">
              <a:rPr lang="es-AR" smtClean="0"/>
              <a:pPr/>
              <a:t>14/9/2022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2853-DA7C-4276-901C-FE73543106D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079EEF-5D0F-9546-B00A-8289626BF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593" y="-46573"/>
            <a:ext cx="10533793" cy="5925258"/>
          </a:xfrm>
          <a:prstGeom prst="rect">
            <a:avLst/>
          </a:prstGeom>
        </p:spPr>
      </p:pic>
      <p:pic>
        <p:nvPicPr>
          <p:cNvPr id="9" name="Imagen 8" descr="Flags-02.png">
            <a:extLst>
              <a:ext uri="{FF2B5EF4-FFF2-40B4-BE49-F238E27FC236}">
                <a16:creationId xmlns:a16="http://schemas.microsoft.com/office/drawing/2014/main" id="{9CA958E3-8239-D04C-957B-4650A0FC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9171"/>
            <a:ext cx="9577064" cy="1168365"/>
          </a:xfrm>
          <a:prstGeom prst="rect">
            <a:avLst/>
          </a:prstGeom>
        </p:spPr>
      </p:pic>
      <p:pic>
        <p:nvPicPr>
          <p:cNvPr id="10" name="Imagen 9" descr="Flags-03.png">
            <a:extLst>
              <a:ext uri="{FF2B5EF4-FFF2-40B4-BE49-F238E27FC236}">
                <a16:creationId xmlns:a16="http://schemas.microsoft.com/office/drawing/2014/main" id="{D63E3FE7-23D1-4845-AB7C-5E4341981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655896"/>
            <a:ext cx="9577064" cy="11683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8111F2-A251-1243-BE56-528370069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17" y="2312459"/>
            <a:ext cx="2307167" cy="10900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mpana de Gauss 4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2321"/>
            <a:ext cx="7620000" cy="4962679"/>
          </a:xfrm>
          <a:prstGeom prst="rect">
            <a:avLst/>
          </a:prstGeom>
        </p:spPr>
      </p:pic>
      <p:pic>
        <p:nvPicPr>
          <p:cNvPr id="4" name="Imagen 3" descr="Campana de Gauss 4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40" y="4148225"/>
            <a:ext cx="2237827" cy="888938"/>
          </a:xfrm>
          <a:prstGeom prst="rect">
            <a:avLst/>
          </a:prstGeom>
        </p:spPr>
      </p:pic>
      <p:pic>
        <p:nvPicPr>
          <p:cNvPr id="5" name="Imagen 4" descr="Campana de Gauss 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29" y="3722004"/>
            <a:ext cx="2237827" cy="8889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21CB34-023B-5F42-8BD2-9B18DBCAF296}"/>
              </a:ext>
            </a:extLst>
          </p:cNvPr>
          <p:cNvSpPr txBox="1"/>
          <p:nvPr/>
        </p:nvSpPr>
        <p:spPr>
          <a:xfrm>
            <a:off x="1595293" y="249555"/>
            <a:ext cx="59534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-Book Alt"/>
                <a:cs typeface="Neutra Text-Book Alt"/>
              </a:rPr>
              <a:t>Productividad en una empresa</a:t>
            </a:r>
          </a:p>
        </p:txBody>
      </p:sp>
    </p:spTree>
    <p:extLst>
      <p:ext uri="{BB962C8B-B14F-4D97-AF65-F5344CB8AC3E}">
        <p14:creationId xmlns:p14="http://schemas.microsoft.com/office/powerpoint/2010/main" val="14225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47093" y="382226"/>
            <a:ext cx="662960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67" b="1" dirty="0">
                <a:solidFill>
                  <a:srgbClr val="F17C07"/>
                </a:solidFill>
                <a:latin typeface="Neutra Text-Book Alt"/>
                <a:cs typeface="Neutra Text-Book Alt"/>
              </a:rPr>
              <a:t>El Hacedor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5456" y="1249582"/>
            <a:ext cx="4101239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33" dirty="0">
                <a:solidFill>
                  <a:srgbClr val="232D5F"/>
                </a:solidFill>
                <a:latin typeface="Neutra Text-Book Alt"/>
                <a:cs typeface="Neutra Text-Book Alt"/>
              </a:rPr>
              <a:t>Persona con voluntad para ayudar, aprender, trabajar, y seguir instrucciones para hacer el trabajo.</a:t>
            </a:r>
          </a:p>
        </p:txBody>
      </p:sp>
      <p:pic>
        <p:nvPicPr>
          <p:cNvPr id="4" name="Imagen 3" descr="Stats productor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3" y="2807041"/>
            <a:ext cx="3935182" cy="2481463"/>
          </a:xfrm>
          <a:prstGeom prst="rect">
            <a:avLst/>
          </a:prstGeom>
        </p:spPr>
      </p:pic>
      <p:pic>
        <p:nvPicPr>
          <p:cNvPr id="5" name="Imagen 4" descr="Hacedor pre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6" y="779151"/>
            <a:ext cx="2181933" cy="4554353"/>
          </a:xfrm>
          <a:prstGeom prst="rect">
            <a:avLst/>
          </a:prstGeom>
        </p:spPr>
      </p:pic>
      <p:pic>
        <p:nvPicPr>
          <p:cNvPr id="8" name="Imagen 7" descr="Stats hacedor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72" y="2807041"/>
            <a:ext cx="3941943" cy="24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2C076F9-2463-724D-BFAC-86DFFFF3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4207"/>
            <a:ext cx="7620000" cy="496079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3422BE-F8BF-3B43-AFF3-6A889C35854D}"/>
              </a:ext>
            </a:extLst>
          </p:cNvPr>
          <p:cNvSpPr txBox="1"/>
          <p:nvPr/>
        </p:nvSpPr>
        <p:spPr>
          <a:xfrm>
            <a:off x="1595293" y="249555"/>
            <a:ext cx="59534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-Book Alt"/>
                <a:cs typeface="Neutra Text-Book Alt"/>
              </a:rPr>
              <a:t>Productividad en una empresa</a:t>
            </a:r>
          </a:p>
        </p:txBody>
      </p:sp>
    </p:spTree>
    <p:extLst>
      <p:ext uri="{BB962C8B-B14F-4D97-AF65-F5344CB8AC3E}">
        <p14:creationId xmlns:p14="http://schemas.microsoft.com/office/powerpoint/2010/main" val="1219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47093" y="382226"/>
            <a:ext cx="662960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67" b="1" dirty="0">
                <a:solidFill>
                  <a:srgbClr val="F17C07"/>
                </a:solidFill>
                <a:latin typeface="Neutra Text-Book Alt"/>
                <a:cs typeface="Neutra Text-Book Alt"/>
              </a:rPr>
              <a:t>El improductivo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5456" y="1249582"/>
            <a:ext cx="4101239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33" dirty="0">
                <a:solidFill>
                  <a:srgbClr val="232D5F"/>
                </a:solidFill>
                <a:latin typeface="Neutra Text-Book Alt"/>
                <a:cs typeface="Neutra Text-Book Alt"/>
              </a:rPr>
              <a:t>Persona que se enfoca en ideas, y no pasa a la acción.</a:t>
            </a:r>
          </a:p>
          <a:p>
            <a:pPr algn="ctr"/>
            <a:r>
              <a:rPr lang="es-ES" sz="2333" dirty="0">
                <a:solidFill>
                  <a:srgbClr val="232D5F"/>
                </a:solidFill>
                <a:latin typeface="Neutra Text-Book Alt"/>
                <a:cs typeface="Neutra Text-Book Alt"/>
              </a:rPr>
              <a:t>No entiende el producto</a:t>
            </a:r>
            <a:br>
              <a:rPr lang="es-ES" sz="2333" dirty="0">
                <a:solidFill>
                  <a:srgbClr val="232D5F"/>
                </a:solidFill>
                <a:latin typeface="Neutra Text-Book Alt"/>
                <a:cs typeface="Neutra Text-Book Alt"/>
              </a:rPr>
            </a:br>
            <a:r>
              <a:rPr lang="es-ES" sz="2333" dirty="0">
                <a:solidFill>
                  <a:srgbClr val="232D5F"/>
                </a:solidFill>
                <a:latin typeface="Neutra Text-Book Alt"/>
                <a:cs typeface="Neutra Text-Book Alt"/>
              </a:rPr>
              <a:t>de su trabajo.</a:t>
            </a:r>
          </a:p>
        </p:txBody>
      </p:sp>
      <p:pic>
        <p:nvPicPr>
          <p:cNvPr id="4" name="Imagen 3" descr="Stats productor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3" y="2807041"/>
            <a:ext cx="3935182" cy="2481463"/>
          </a:xfrm>
          <a:prstGeom prst="rect">
            <a:avLst/>
          </a:prstGeom>
        </p:spPr>
      </p:pic>
      <p:pic>
        <p:nvPicPr>
          <p:cNvPr id="8" name="Imagen 7" descr="PTS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56281"/>
            <a:ext cx="2784769" cy="3211931"/>
          </a:xfrm>
          <a:prstGeom prst="rect">
            <a:avLst/>
          </a:prstGeom>
        </p:spPr>
      </p:pic>
      <p:pic>
        <p:nvPicPr>
          <p:cNvPr id="10" name="Imagen 9" descr="Stats PTS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93" y="2831436"/>
            <a:ext cx="3941943" cy="24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5E573B3-551C-334B-9664-19AC699FBABF}"/>
              </a:ext>
            </a:extLst>
          </p:cNvPr>
          <p:cNvSpPr/>
          <p:nvPr/>
        </p:nvSpPr>
        <p:spPr>
          <a:xfrm>
            <a:off x="0" y="-10893"/>
            <a:ext cx="9252520" cy="5715000"/>
          </a:xfrm>
          <a:prstGeom prst="rect">
            <a:avLst/>
          </a:prstGeom>
          <a:solidFill>
            <a:srgbClr val="1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>
              <a:solidFill>
                <a:srgbClr val="387FB3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988961" y="1703338"/>
            <a:ext cx="7274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Alt" panose="02000000000000000000" pitchFamily="2" charset="0"/>
                <a:cs typeface="Neutra Text-Bold"/>
              </a:rPr>
              <a:t>Quién funciona bien en </a:t>
            </a:r>
            <a:r>
              <a:rPr lang="es-EC" sz="9600" b="1" dirty="0">
                <a:solidFill>
                  <a:schemeClr val="bg1"/>
                </a:solidFill>
                <a:latin typeface="Neutra Text Alt" panose="02000000000000000000" pitchFamily="2" charset="0"/>
                <a:cs typeface="Neutra Text-Bold"/>
              </a:rPr>
              <a:t>Home Office</a:t>
            </a:r>
            <a:endParaRPr lang="es-EC" sz="8000" b="1" dirty="0">
              <a:solidFill>
                <a:schemeClr val="bg1"/>
              </a:solidFill>
              <a:latin typeface="Neutra Text Alt" panose="02000000000000000000" pitchFamily="2" charset="0"/>
              <a:cs typeface="Neutra Text-Bold"/>
            </a:endParaRPr>
          </a:p>
        </p:txBody>
      </p:sp>
    </p:spTree>
    <p:extLst>
      <p:ext uri="{BB962C8B-B14F-4D97-AF65-F5344CB8AC3E}">
        <p14:creationId xmlns:p14="http://schemas.microsoft.com/office/powerpoint/2010/main" val="14149598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mpana de Gauss 4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2321"/>
            <a:ext cx="7620000" cy="4962679"/>
          </a:xfrm>
          <a:prstGeom prst="rect">
            <a:avLst/>
          </a:prstGeom>
        </p:spPr>
      </p:pic>
      <p:pic>
        <p:nvPicPr>
          <p:cNvPr id="5" name="Imagen 4" descr="Campana de Gauss 4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29" y="3722004"/>
            <a:ext cx="2237827" cy="8889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6592CA-1C0F-B240-A64C-2D07C035C8EB}"/>
              </a:ext>
            </a:extLst>
          </p:cNvPr>
          <p:cNvSpPr txBox="1"/>
          <p:nvPr/>
        </p:nvSpPr>
        <p:spPr>
          <a:xfrm>
            <a:off x="1595293" y="249555"/>
            <a:ext cx="59534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-Book Alt"/>
                <a:cs typeface="Neutra Text-Book Alt"/>
              </a:rPr>
              <a:t>Productividad en una empresa</a:t>
            </a:r>
          </a:p>
        </p:txBody>
      </p:sp>
    </p:spTree>
    <p:extLst>
      <p:ext uri="{BB962C8B-B14F-4D97-AF65-F5344CB8AC3E}">
        <p14:creationId xmlns:p14="http://schemas.microsoft.com/office/powerpoint/2010/main" val="21441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637F3D-3B22-E340-ACF1-1E73693C27E5}"/>
              </a:ext>
            </a:extLst>
          </p:cNvPr>
          <p:cNvSpPr/>
          <p:nvPr/>
        </p:nvSpPr>
        <p:spPr>
          <a:xfrm>
            <a:off x="0" y="-10893"/>
            <a:ext cx="9252520" cy="5715000"/>
          </a:xfrm>
          <a:prstGeom prst="rect">
            <a:avLst/>
          </a:prstGeom>
          <a:solidFill>
            <a:srgbClr val="1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solidFill>
                <a:srgbClr val="387FB3"/>
              </a:solidFill>
            </a:endParaRPr>
          </a:p>
        </p:txBody>
      </p:sp>
      <p:sp>
        <p:nvSpPr>
          <p:cNvPr id="8" name="22 Rectángulo">
            <a:extLst>
              <a:ext uri="{FF2B5EF4-FFF2-40B4-BE49-F238E27FC236}">
                <a16:creationId xmlns:a16="http://schemas.microsoft.com/office/drawing/2014/main" id="{4B859657-D70B-DC48-B222-5DA37B4F7E40}"/>
              </a:ext>
            </a:extLst>
          </p:cNvPr>
          <p:cNvSpPr/>
          <p:nvPr/>
        </p:nvSpPr>
        <p:spPr>
          <a:xfrm>
            <a:off x="552899" y="1777380"/>
            <a:ext cx="8146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Herramientas para</a:t>
            </a:r>
          </a:p>
          <a:p>
            <a:pPr algn="ctr"/>
            <a:r>
              <a:rPr lang="es-EC" sz="80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delegar</a:t>
            </a:r>
            <a:r>
              <a:rPr lang="es-EC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 y </a:t>
            </a:r>
            <a:r>
              <a:rPr lang="es-EC" sz="80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controlar</a:t>
            </a:r>
          </a:p>
        </p:txBody>
      </p:sp>
    </p:spTree>
    <p:extLst>
      <p:ext uri="{BB962C8B-B14F-4D97-AF65-F5344CB8AC3E}">
        <p14:creationId xmlns:p14="http://schemas.microsoft.com/office/powerpoint/2010/main" val="62495583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FBBC9D-8DCF-714C-A083-F76942BCAF20}"/>
              </a:ext>
            </a:extLst>
          </p:cNvPr>
          <p:cNvSpPr txBox="1"/>
          <p:nvPr/>
        </p:nvSpPr>
        <p:spPr>
          <a:xfrm>
            <a:off x="1295636" y="553244"/>
            <a:ext cx="65527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10639A"/>
              </a:buClr>
              <a:buSzPct val="100000"/>
            </a:pPr>
            <a:r>
              <a:rPr lang="es-ES_tradn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Herramientas para administrar el trabajo en Home Office</a:t>
            </a:r>
          </a:p>
          <a:p>
            <a:pPr algn="ctr">
              <a:lnSpc>
                <a:spcPct val="150000"/>
              </a:lnSpc>
              <a:buClr>
                <a:srgbClr val="10639A"/>
              </a:buClr>
              <a:buSzPct val="100000"/>
            </a:pPr>
            <a:endParaRPr lang="es-ES_tradnl" sz="3600" dirty="0">
              <a:solidFill>
                <a:schemeClr val="tx1">
                  <a:lumMod val="50000"/>
                  <a:lumOff val="50000"/>
                </a:schemeClr>
              </a:solidFill>
              <a:latin typeface="Neutra Text" panose="02000000000000000000" pitchFamily="2" charset="0"/>
              <a:ea typeface="Neutra Text" charset="0"/>
              <a:cs typeface="Neutra Text" charset="0"/>
            </a:endParaRPr>
          </a:p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AutoNum type="arabicPeriod"/>
            </a:pPr>
            <a:r>
              <a:rPr lang="es-ES_tradn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Hats</a:t>
            </a:r>
          </a:p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AutoNum type="arabicPeriod"/>
            </a:pPr>
            <a:r>
              <a:rPr lang="es-ES_tradn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Estadísticas diarias o semanales</a:t>
            </a:r>
          </a:p>
        </p:txBody>
      </p:sp>
    </p:spTree>
    <p:extLst>
      <p:ext uri="{BB962C8B-B14F-4D97-AF65-F5344CB8AC3E}">
        <p14:creationId xmlns:p14="http://schemas.microsoft.com/office/powerpoint/2010/main" val="161181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637F3D-3B22-E340-ACF1-1E73693C27E5}"/>
              </a:ext>
            </a:extLst>
          </p:cNvPr>
          <p:cNvSpPr/>
          <p:nvPr/>
        </p:nvSpPr>
        <p:spPr>
          <a:xfrm>
            <a:off x="0" y="-10893"/>
            <a:ext cx="9252520" cy="5715000"/>
          </a:xfrm>
          <a:prstGeom prst="rect">
            <a:avLst/>
          </a:prstGeom>
          <a:solidFill>
            <a:srgbClr val="1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>
              <a:solidFill>
                <a:srgbClr val="387FB3"/>
              </a:solidFill>
            </a:endParaRPr>
          </a:p>
        </p:txBody>
      </p:sp>
      <p:sp>
        <p:nvSpPr>
          <p:cNvPr id="8" name="22 Rectángulo">
            <a:extLst>
              <a:ext uri="{FF2B5EF4-FFF2-40B4-BE49-F238E27FC236}">
                <a16:creationId xmlns:a16="http://schemas.microsoft.com/office/drawing/2014/main" id="{4B859657-D70B-DC48-B222-5DA37B4F7E40}"/>
              </a:ext>
            </a:extLst>
          </p:cNvPr>
          <p:cNvSpPr/>
          <p:nvPr/>
        </p:nvSpPr>
        <p:spPr>
          <a:xfrm>
            <a:off x="1113826" y="1273324"/>
            <a:ext cx="7024867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Cómo evaluar la </a:t>
            </a:r>
            <a:r>
              <a:rPr lang="es-EC" sz="88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productividad</a:t>
            </a:r>
            <a:r>
              <a:rPr lang="es-EC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C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en Home Office </a:t>
            </a:r>
          </a:p>
        </p:txBody>
      </p:sp>
    </p:spTree>
    <p:extLst>
      <p:ext uri="{BB962C8B-B14F-4D97-AF65-F5344CB8AC3E}">
        <p14:creationId xmlns:p14="http://schemas.microsoft.com/office/powerpoint/2010/main" val="19345678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er-Hacer-Tener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1" y="3046472"/>
            <a:ext cx="2341931" cy="909727"/>
          </a:xfrm>
          <a:prstGeom prst="rect">
            <a:avLst/>
          </a:prstGeom>
        </p:spPr>
      </p:pic>
      <p:pic>
        <p:nvPicPr>
          <p:cNvPr id="3" name="Imagen 2" descr="Ser-Hacer-Tener-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07" y="3046472"/>
            <a:ext cx="2341931" cy="909727"/>
          </a:xfrm>
          <a:prstGeom prst="rect">
            <a:avLst/>
          </a:prstGeom>
        </p:spPr>
      </p:pic>
      <p:pic>
        <p:nvPicPr>
          <p:cNvPr id="4" name="Imagen 3" descr="Ser-Hacer-Tener-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27" y="3046472"/>
            <a:ext cx="2341931" cy="909727"/>
          </a:xfrm>
          <a:prstGeom prst="rect">
            <a:avLst/>
          </a:prstGeom>
        </p:spPr>
      </p:pic>
      <p:pic>
        <p:nvPicPr>
          <p:cNvPr id="5" name="Imagen 4" descr="Ser-Hacer-Tener-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42" y="1425059"/>
            <a:ext cx="4112209" cy="2059178"/>
          </a:xfrm>
          <a:prstGeom prst="rect">
            <a:avLst/>
          </a:prstGeom>
        </p:spPr>
      </p:pic>
      <p:pic>
        <p:nvPicPr>
          <p:cNvPr id="6" name="Imagen 5" descr="Ser-Hacer-Tener-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59" y="2025789"/>
            <a:ext cx="4001568" cy="1438351"/>
          </a:xfrm>
          <a:prstGeom prst="rect">
            <a:avLst/>
          </a:prstGeom>
        </p:spPr>
      </p:pic>
      <p:pic>
        <p:nvPicPr>
          <p:cNvPr id="8" name="Imagen 7" descr="Ser-Hacer-Tener-23.png"/>
          <p:cNvPicPr>
            <a:picLocks noChangeAspect="1"/>
          </p:cNvPicPr>
          <p:nvPr/>
        </p:nvPicPr>
        <p:blipFill>
          <a:blip r:embed="rId7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1" y="1151740"/>
            <a:ext cx="7176848" cy="4442811"/>
          </a:xfrm>
          <a:prstGeom prst="rect">
            <a:avLst/>
          </a:prstGeom>
        </p:spPr>
      </p:pic>
      <p:pic>
        <p:nvPicPr>
          <p:cNvPr id="7" name="Imagen 6" descr="Ser-Hacer-Tener-2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06" y="3398977"/>
            <a:ext cx="4580526" cy="215481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43000" y="239250"/>
            <a:ext cx="6858000" cy="8659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67" b="1" dirty="0">
                <a:solidFill>
                  <a:srgbClr val="232D5F"/>
                </a:solidFill>
                <a:latin typeface="Neutra Text-Book Alt"/>
                <a:cs typeface="Neutra Text-Book Alt"/>
              </a:rPr>
              <a:t>Cómo evaluar la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127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68 " pathEditMode="relative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68 " pathEditMode="relative" ptsTypes="AA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68 " pathEditMode="relative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216C99A-2F7F-844C-A426-37AD7502F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93" y="-120386"/>
            <a:ext cx="9658556" cy="643903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1AE3054-FC90-A142-8636-47AFCAA16D54}"/>
              </a:ext>
            </a:extLst>
          </p:cNvPr>
          <p:cNvSpPr/>
          <p:nvPr/>
        </p:nvSpPr>
        <p:spPr>
          <a:xfrm>
            <a:off x="-129473" y="3151853"/>
            <a:ext cx="9454001" cy="2563148"/>
          </a:xfrm>
          <a:prstGeom prst="rect">
            <a:avLst/>
          </a:prstGeom>
          <a:solidFill>
            <a:srgbClr val="1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89230" y="3532855"/>
            <a:ext cx="8416594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  <a:latin typeface="Neutra Text Alt" panose="02000000000000000000" pitchFamily="2" charset="0"/>
                <a:cs typeface="Neutra Text-Bold"/>
              </a:rPr>
              <a:t>El manejo de la productividad </a:t>
            </a:r>
          </a:p>
          <a:p>
            <a:pPr algn="ctr"/>
            <a:r>
              <a:rPr lang="es-EC" sz="4000" dirty="0">
                <a:solidFill>
                  <a:schemeClr val="bg1"/>
                </a:solidFill>
                <a:latin typeface="Neutra Text Alt" panose="02000000000000000000" pitchFamily="2" charset="0"/>
                <a:cs typeface="Neutra Text-Bold"/>
              </a:rPr>
              <a:t>en la era del </a:t>
            </a:r>
            <a:r>
              <a:rPr lang="es-EC" sz="6600" b="1" dirty="0">
                <a:solidFill>
                  <a:schemeClr val="bg1"/>
                </a:solidFill>
                <a:latin typeface="Neutra Text Alt" panose="02000000000000000000" pitchFamily="2" charset="0"/>
                <a:cs typeface="Neutra Text-Bold"/>
              </a:rPr>
              <a:t>Home Office</a:t>
            </a:r>
            <a:endParaRPr lang="es-EC" sz="6000" dirty="0">
              <a:solidFill>
                <a:schemeClr val="accent3">
                  <a:lumMod val="60000"/>
                  <a:lumOff val="40000"/>
                </a:schemeClr>
              </a:solidFill>
              <a:latin typeface="Neutra Text-Book"/>
              <a:cs typeface="Neutra Text-Book"/>
            </a:endParaRPr>
          </a:p>
        </p:txBody>
      </p:sp>
      <p:sp>
        <p:nvSpPr>
          <p:cNvPr id="1030" name="AutoShape 6" descr="https://encrypted-tbn0.gstatic.com/images?q=tbn:ANd9GcScnJ8gennO7CQz1RRMG3_X44k6gwWPUngTs_OIvdUczzruqBZR"/>
          <p:cNvSpPr>
            <a:spLocks noChangeAspect="1" noChangeArrowheads="1"/>
          </p:cNvSpPr>
          <p:nvPr/>
        </p:nvSpPr>
        <p:spPr bwMode="auto">
          <a:xfrm>
            <a:off x="891646" y="-120386"/>
            <a:ext cx="2540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s-EC" sz="1500"/>
          </a:p>
        </p:txBody>
      </p:sp>
      <p:sp>
        <p:nvSpPr>
          <p:cNvPr id="2" name="AutoShape 2" descr="data:image/png;base64,iVBORw0KGgoAAAANSUhEUgAAAiYAAABbCAMAAABwM75CAAABgFBMVEX///8yPIQAAADwfQD+8+jxgAD++vQaKHwoNICChq0fLH0wOoMTI3orNoEhLn4OIHng4eoAAHK8vtLO0N7d3d2ZmZmRkZHj4+O3t7dZWVnl5u53fKego8DZ2uVrcKBzc3Pw8PBFTY1SWZNKS0l9gqsAFnb5gQDsfhWRlbfU1eLt7fPIytrvcADYbACNkbQGHHgAEnWkpKSnqsRnbJ7R0dFKUo+ytMtaYZe4WwAxMTG5wMSPSgCzs7OMlpsACHOYmJh8fHw7RIhWVlZGRkbuawATExNqamogICB5eXkWJi72soP4xqY3OTYmJib0pGv50rnyjTn3u5P1r37yk0chAAD85NZlMwDNbhK8VgB8JABORT6giHlYRDdiaW3znFtJIwCGPQClTwBqJACVSwAsPkaIZ1BbPiUzFwA8EQCCeHFCW2jKaQBvQht1PAD73crCkW6lgWiJOABcLwB/VDGvnpIXAAAYLzkAFR4uAACgXyhvXlIwIRJGMiJJKxHKg0yidVT4+2lFAAAeoklEQVR4nO1diX8aR5YuSoq6gaabQyeXGgQIGkxzY8mKBJIlO5ZiWUlkz24mThxnNzObtXcms3Pszh7/+r46+6DBdhQ7dra/388WVFXX+dWrV69eFwiFCPEB4EB+GvyCtQjxfmMLbyC0cYz31vfOfum6hHhfsXeKTbSBKVZd4fvmL1WjED8BeydvNfvTg9MdkCggRwbdDVf4AG++1XJD/KzYxPjmGsPZZF7Mp90BBt1kdSbiCO/duNgQ7ww7GG/fMIsuxkLpWBsMNg+6RxOTfz+egGriSby6TdOa+OegZ4h3BBOfneBXJ1uILYwn7NMm5uAx6yekAFkW/DuAyH34uzc4xd0blhvineEIDw7wwavTLcI6Fjns4L3js/s7QlUdYCJq9nmybVBl94FR+B6w5QxNQuXkwwGZ+PjiZnlsYyAAgcn4gdcQ/wo66x4mUmR9E2gBqwwQahNoYmIiV9CqebOCQ7wjDPA6KKB449UpF+AU1hXzGDSNVSo4zoRuureJNg7wKeiqIDlgPdoB0bKO7uMtUFlMdLxp3rtp9UO8G1CGDPDkJnmsYshkwgUKyY2QzhzAWnTGrSUmMATfh/BjkCITfASC5XT9aCAfCfGeg603pzdSYif4Pl1bRJZk47QqKILJRmodmzuT9WO2xA0w7m7OGNtCvMfg2uuaW5scCOxvbu4PBq9cj0y6r5Gbmy6VEaecIhf4mETugDILZXy6jdEG3fmsYfzpzVa6EO8OXAaYdDA58AyO1xdZOLbIVmYAywp/fAuRr6f4ZG1/A+QI4SG+hzdX8Q58htxOWTrz529NiLeDDWHTOHapCfjioAs4ONjc39886K6fXRCqbM3bve6TJQfoQP43yYcBz5plBhkPQAP6lJhUoDBzMnlLbQnx1jARhtB9fCQDpVxwsNrdAaYEWsNgyVmnPPr0+ATIIBcftoyBdotOVoEz+5Bw6+eufoh3A7EAuFSLQJoAzDVuPvVhz706rYEwmdDUE8aJA26SN3++Ood419h0ZMi6c8ASTBNEj27u+8OO8HEXtN11jPf2TrZNoFvX2uBaLaK7mgBqhfig4NJINpyTl7k0QebJbBzbrnQxs9DB32e/+QdzT+51X71RCvGew7O/uXDsHm4qmPvdo66zz9mew6Etbq7Hx//45Ze/PSCm3RC/EnisJQdSQ3UxYf8E48n+GWyJBVO28SQoK3EmbCKI7p69XUenEO8UXtur9BKSNDEv8J1bV+gcPbx1R25TLoK8RGBDw542za9WBwutLCE+MPhOcraFPiFosoofL9WW0NO7D1Crtvu1PAQW53WrZ3gG3zyj+DY0w/9qsO09U5Gs4TTZwM9rS63z5dZSCz1cWqq94DxZ50vVBOOTMwfbgPvf1Rhu3dCBJcT7A78v6j1hGGM0wf90dfVwafkB0OTycunhg8/+ma8rLP4Y782KjI9rSxS3Pn6L9Q7xLnHgt6p2uZhgNFjvouvrFYQuH939/CVCK8vL6D6Lp9voMxz0yo2gyW7o5vprwYXfecDEbIPCaILR561W6ym6RCvwDz62PrPYE13gwIF7L+3AoclpUHSIDw78PP/e3ieAvXvELXGLmcgoTfbx8lVraenByvLKObpGMPSty2sWPwAxhIMdVOSi80no5/rrALPOr+PvbwO+p/awAbOKUZpMHj9Fj1pL1+jq7qPdc3RJBMuj39FlysTr3TlO1pIm3cA1KcQHByYPNs/wbm2pxt0EWBilyfHz1jn6DKFz2A6j3ZWVlYfoqvZiQuJNPNmb4+0mabI/L0WIDwr7wp6Od2Gzy12mmYShNPnuWe3uNTq/PAe2oKcrj16iy7u1O/S9L9jqzB4BMjg0uR/6uf4asCWtZZQmbG/L9BVKk51nrSt0BdKktXR5fhe0k3P0tPbiPkt1Ou/FHocmR35n/XpUoOIKTVeiAainTZmiWffGVZqeXOXzlUZwldrOo67Q0ZxyXTWr+2N7WRaTD352ZHnKbeZmaxbcWlExa9T2hbdFPwQ/l+fVlSVFc+bcyiedts9EVvLBfSd3NV6aoBNCHkqT7W+ewlbn0fLKw1YL1p3r3dYD9NGP9P2bAT4JVFAPfv/7f5E06fr9oZO2ymG4BtrqqEGI2bwHmrrii1Lco42ahnxkTksbMoXtIlK2GlyulmHxPc1frqrqdt8kcRk74El4turt7KEuIooiKBcLfLJKIyu2PhMTM+o0rj5bGxqt0CZFRWwsR1OPlNlydINVHnosoBLTOZ0nbCQgGihNuJljk9hSKE0OvlgGQdI6X0bLVysrdKdzfcmSdXHg+3pnt1qtH/61No8m6ViEI9F3d2Y8EoR4tUDbVJ2JTow92Ro8WK2gYIx08aSacwVHgsuNVKnIaGuB0WqcPqsFPxqx0+6CVSdcyJk5jVVImUM9OI5yrKEElxinWTdFbIxWoG4EplVVEyKT1aA4Y07nCYsrWv+6RgzxX/Gv5MCG0sTEsNFptT5bBtUEFpy7LrvJFt4MoMn+bx5dX9Zu355Hk5LTRYZLPOdEb8ZjFCIVG1M5IGpMQNU82SZEgnlyM+4q13SCx+LBhK/cqKcvWblyBPU2eXYa9zyri6ziJVe5PWfYdVE3Q2dNkDGsbCJee2IWxX1pqOy1fB3hVIhIm6SgCRUulr/ynqbJ/k7EHOhGEgVhFU/4J0zH9YlgzQRGl5nXYO/z8uUyQi+fAlcQur58idaY1ouPvVeTdE/oqV/tJUIPai9qwTRpuuaDWnfCK7za8XEzTVCWjYLIkeg7NZfmGNWVrDtfIRX0OTRxhBik6TnhRT62iT4rV7CYDnVeDIPeppH5hMyCPCvSJoqsSpJytqtg1aFnPMGCsuMRfUAOVYSWPYrmHUETV3s0TVs2veKmiZqnsT2RAZWtWRGrFDyVj/K0ImsFYnX5YNrBqDwK7Lz7YhA3MR3W2hfccL8KexhmYDXxv52fP3iEYE1qvbx8enV5/gdhhD3w0GQP45Pj4+NParBzfrR7Zw5NyrKnOQV8NEnwBbwg6ES6PCo45J6myKMqvoomMPPleMVdS7CgiVismmJYdFekXOBkLBWEgiaC7rLOmlM1wnBZsOJRu+VAuutji+IFlT1tlzSJcd0pr7qy8NJEkDBR5jllROW1rCOfadI5fSpBXOApvmPDWnv2Vx7wKeY0QQf4Vm2ptXwFNEFPIcltrsCcYthNOzQ5wBP6d+OPdPXaDV50GlC9eFC3+WkiO4Qsl0Ue6dEqvHgFTUCIxeOSoZqjxPppIgU3ofDQxwOUlWKdSGc/TeQwuWhC6CkbnJBKLIWkSUQGzfBA6lRxPShaxpaQnyZCtqlRf95kTZpDk0BsYik82LAuLQklFnRbcVyzjm/Xlh6stFpXK62l2nO+Ce7iI+TWTeTOd//Fkx8e356jwvYTEbVdl+uio8TOpYnNnrohTUCIqXlRhjufhTSZztDE07t+mlizNEkDPXVH8bQ9s3URTRTBZEkEBb0ZTYTcVtszeWccmrgX4Hk4Ebav7cd8B1t7IW5MwjvyVO8A/3irhi6fooe1J19zHlGfeTdN1iQfgHwfz9kQJ0H5NrJZqYI7SuxCaXJjmhAhZpgFqQDapoiZSxOiR7whTQKkCSSBWLmz8dbufaBJRFd0ClCHx8FTbEN6LOInXJg4SixxfBUJzTP8xZ8s9O/fytuQYFEazKPJAR5059AE1ksiQaSu5yixfppk+HDRRffGNIECybNyl+XMoaJPNAtVl6ojb0gTZ/EXNCGtAAki9WehxDL8DDSpuzWXn0QTogRwJGLDoM6T7+R0v6gJmtT+zNehAXb7CJgH2yef7kwkK3aojX8eTXb+Imjy3YWbJpbN9AJn26GLKLnTGdYJ2qyNcbVKdO+b0qRAhFjSZTtxlEZBk3iZlcs2JnG1Q9Sm16RJfMyelbqqpAlZ64iYUkSMR4m9AU3UHC0y6mnQT6SJC0rQEiS9AP76zKHJ809kbKArCcUFu80vmCZdsitmme16798DrT1OCSt3grLbpN4QZ/ZA+jFRitLeuilNQAVmmxVpLVOEhlhMeMuN83KpZveaNHE/SyHWUrrWEWU3SBu7EU0iqtNNNHY4U7ufQhOfzZJiIE79BnjJwa4Y7qP5NNngl00E0wSw/8fbFN96DnSIMFHS7g5y6lVRZys97fPDlRvSJEuEGOVFe0aJLSZmio3Lcl+XJn4Iyx/Um/HCEvtcjxJ7E5r4QNtzc5o40t2BvELrqxc1hya1x/zUVx73zIJcFX2vu4AmaPAxhffYD+aUkPaylmLiOdKEaVS0jXFVSVjoxjSpCCHm6mahxEqaJFi5VJpAubSer0sTeNZheUKvctFNFHa+4ZTFuOt3I2mi6w7BVb2anKndYpoEzEoCr2mbwjn1u+WSJo4SuzPfB8AcTMgL54O5NNl/dgvwrTcDEPnxMjuLlHZuMQJSNymPCHpl9w7kZjQhUzk+Zketcv4LJdaxoLFyxaaEmuNfkyaJ4mgUdZaVkTBFEANXgrW3L9cnlxJ7E92kPnKMvmqbnUq/CU2KwTyZpYn0PDv6vuamSU2Eby6+r7VLrkCaRxP0t2c//HDHex0x7RX/Mi7EnH+n47Ff3IwmdKWJe9dyOTT+DbGwcdCtw5vsdOQmPy7KZSuNv70uJfaGOx157iG65U1o0ugErpizNJF+Zew4x6HJ8+9ExOILFs0dPJcma7W//PD7/3jmSR8LqlckxrrtLZrXgg9KuRI7125C6PsmNJHiJCbORaKBE9alxN50Qyytu3Y2oHaLaYKaCUNR5DmqqN0MTVbF1eP7+CMPTUCJ5SrFxPv6hLk68N3fet/1mrGXJs+fdWtfdltucUTOPlVFQB7FciX27ZnXyGA45UqDKM/rZ7PCJgUbxaDTtc4p1znqtdw1uwlN5OEzr/wb0QS+NzJNhow8hJyhieTAyZ2alya1HycsZtV1if3+GWa37W25Hda2nRRemnS7m3f/gP7TTTMQvGq0keFoyHNt1m2Lz3RuQhMFym3LcjOO4dxE6BU08dvPFprX5KEm8/agCnvEaa8cCaeGC2kyc6YTQ36amL7902vTZMbBTx4nzNBEvEGzIY9zZpVYuS5t4i0Y8eWrz5ee3PFcqrUjlx2fboJWux5RRI9K3btBaUpgnbxw0ZH67TzvqgU0gSkXdzdeLgVMiV246MycnjndScS8lyaOqZXVEhR294GJI23kuXgATeQKGROuTfIMOIL8NHG2h4wKXprMzK2C59zSg7k02RQXhU9+rPlpUhNjLy6xP9kxWcCjpVatdht/Ije68jqkGZr4AQLc41nmmBJ0d4s5TSzJDA15/D6Ek4lV6Hl8IwRNXG5J1oikIEKs7UroWxx8NMnm3KMizCxxlSlQWbH6MTcvn7CRPkJUS4U603VCQm5MpBIb5EggnULKbCwLEbmdQjM0cQ6pqKeVlybSjq83TdodRXflc03LdEp1li/fqMkLkpzjHIcmd6QSSy4VNh3xsXy98mipVnvhKC1dcR/XK2iSVrhBUqLoEdJyYiQMAk1+JaqLy4tMMxg0xetKKNU51RBQqtwbzPCcyzrDRbpaDrzqLVclo9IU/R6P0XK1hDvWTxPH1EqMNErc43bl8lWRSqxHUHBIA2BcYY0Q7aKasf9MxzlTJEV5aZKZV3napTlD02RPadLa6fV0cK5TPMAzwsSlxBILnIn/5H7ynG6GHE4IcfIKmsCkjnsPlqRLGvWbGTvGIg80SoZ2gA+o11MiyKpIjlYUn4HcNXNo+DxLKvPnHs6xQnUo4YUaziWRJbdUWoYOt9e/zmVS5OHRAMXRsoMrlKD77KTX29W10BHBJZcOtnscB1c+XiWqiRTQHthevyl0JG7M2/4mgCa1r+X53zra+7G2u+I8ecXkjTS9CfPLYpqQMyqfAipnFzXgB/CAnFlqnN4VQ417+y/u9mh1+s+dQmMWLs+a4z53JAb8AJ9oKFc1uDZSVvzlRuIJXaO9KSevtME44iRpxGcckGUVBW8lRTUXnwpqzD9j4pGEMqUS0fH2bPvyJOJETgCuoI21oMqzCdD0mydIb9vennKd+n3l3+dQFrDX+hBxUTvCS0vkVS4O8kIx3Q2JAx9xcdtCmoxSZE/o7bacLTeLh9aoo8xCnxblwpLJRXyx2pzMnAQl1CPlat4Ft2/IFLaVrwaXK2dVM5fwxcbKXP2JyjIPWfLMoQgwaHM6nrnpxCqHNIdMStbD8zrAaKz7ilRFP0w1EdQxaUBd1iFVQLqMNUTl476coPLswWzKF6PokaJPljinfmjyYiFN1jDVXQRNlp+25Lok1JMdzFOGNyP92uD8cM5+kG5S+51QWk38dxJ/RT5fX11dt2SSO+JgcI0RJqTJrw+uC5JwwKqz67zReUzNKh/Bp+W7vjQmSzFgGyEXTY6+2qaYAO6HtwZ/sHD/qN8AP9/142/ObRP7lEatc1h2Wh6a1L7geZh4Qv44NPnz8zsufPN3CFoO8YHATRPPbRKDgB9EcUXjUyJtdpcgg4de/UXcRsD21g5Nfqx58FsI+ijEh4GWa0+74bubxvTDHbnO7W+tpctLtzypPRPKCfNbcWjyuydPbks8+eG/IGglxKuwuvpL14DCM/JvcHHeBuavjS+1rj9ruYhy+y+CJheMJkKfGZzgffHDXl08CS/pex30Dl/jhZl3izkXps3BhTwbbD28vr5yaCIt+tSbwHWj+ZmT/yD8KerXQkF9jbfv3i3cP630Gjgg1wczmtB9MSdN7bnQYLD4EXt52f0MTXptlGcWvkw6Y0HiJIGFyD9kwX8WDTAR+Z8/yj7QFPx/q9lk5spCsylSWZlmw6QJ09Q4ZCZpEotlnGVPQeIszxm+WTL3rIggXzLNDD/7ySZZeSQHXglRK1NWD7kqaspPNKUpnqeVYTUym82C57EC7YgkT1poZlh5JK1oQla2nLXHWyNuuYV2m6xiIkQ8KBrmTyHLZD2GTN7ydh21XefrW294zxUznQA+p18v73IVdsKiV7mpbpX8fB+B29OA06SesqIp8rd6mDpM9VC+2kmlDjPo0BgjFE1lUM4+hAAzm7JTnSolVNFOkTamqhWE0oeHaQiBFNUoce6DDylm+c+Rx1IFlJymUtUqJMqn6HlbFApB7VSepDg87IxRSlNSfYT6JA/Iv5HqQAIV6lQ1UqlUBGqUojUjSBiQiBrUVY1cTdNIVaFWNG5opHjnpVP8HCHfORS24hTJawyt7KQ6kQavTC8F5UVJLchBcM5O0XO5OHxPZdIpxYBuaOpQe3JGBY0m1lnmFpDqQFtTCi1vnOIW0qlB+jEJ/VQlVvdsibe71+mkquz1Ac1QgSuHh5oC1UBJkSJPUigZ1DhUtMMRKtAegyzqZChSaTRKNXopR6aZC96/CcR9ocResu8rn1OaiEVmU+6uu8d7FK51htOkkco2UxbKGeWC2Sg1UV8ZFQoNVFASRhKVbBgZJUMC0louOYp1gNsZQyUHWA0lMUWmRg5wpnYeJVW7iTpqEmXbdNR6dsUyMyWUrSpNNFJgTPusq0rkNLqsFSDzaDZbaSMrrjRkHhnU0xMJZAEXksYwWShkC52yZRaKbEobiWQzTgahHkuQk6O81k72dBg0NNJUceLY1pgjg2Wowsclo/VJXmispJPtWNVEY1KZotZEYyOXzbZz9M4m2qyOnrYyumWOlL6Fmp14A9X1CNAyAXnl+QHcWGtaGn8zTOPm956SICEjLZqtx4bIsrU0ShPLfVEZJaM6ceCNxshhlpUpRGLpRtKfYgjCgxwQJWmPxWzUrPah5eMksuso5dKP1t70qtYB5gb9ByKEKLKuq1AW/KKS0E3aFmqjjC0cK5RYs9GwYGD7sSiqlqGv44UGDGPUANrTGTzV81qP+AEMbdSPx6eopxH5EVXyVlWVZw9tpZhlPUomNHmjkPWnaZATU1tDPYPOeZOUQMa7wvJARb2vNZtAmpFSLDQyKG0M5URqkpJKMLhWdRy1yRw3CiirkRyVad7goqPE3SKKRk/hRzJ5JQqtQMggdSjBMNDKwFCkjTGrBZoqPdKsqbi0izZS1UjZmmFadl9V0RgIRpDWKuUOSwdkpn9Ne1g3IKgC7a0bdaAg4WoJcotp5AEQgclOMcd8Yw3i79anKaY8xYikSGtRMoVIOxJacqSMaUMKdZRxu3R5fhZlZ2sOdlwblHvidS/+nWyMa4/lxUqLFGKPChuFPqlHo22U1FRYfJoggWGSp6G56RiI3UMLTdVKe0reB83bvQY5r4QpoORs6H80pK55JItK1baL3ElYNarxPPQePQeMa0nen01ystzQxtAbfDzShCElmYcSydrjPIiViqqlUiCky0ZVibLhqSvRZkWDuT22s3ni1aKo0XaCTPGo0UzbvC8N5nOUqeaQzW8QGSdssuYUKCmgZFqZpDGF0eTc6tm9gh0lrlG8S8ZGA+pJZ48BdLJHbSOti8mkqQaf3iONua4U7cLIHhHvmmpKydGJgAhNClktUa8oepYsi1bbzog+4CmmJEWcp4hCbSwWrmpJWMaquv9k2PezKPuzpjUBl2mli/nLo4+YkY58vCVkiO9nVmZKc9EEpChKRGDuEZlJ1Ec1RvweYNq1tR4JMI34WIGaw9zXMyBqYCrGkG306jCFFXraPoVuRdleSRenzc2ortWhkxDx2dFEf9bJJM1reaSLM3q6RhhUhE/tQtauoLI6Ncj0bmSZQlePxNhwl2G0yZltGpbIttIDUk/HikL0TTvSyPOrATMa8waYxkaZGPdS07QsyatH66DZ7AO0FcaReZ9amt6E2QsjKFxgiOBJ0/HMaEPUhpoZjktlJSZOjnPMdSFjlwp1pQ7dMy00xkY6qxHPPxOEVlopDWNkyQF5UYgqI9EHSXo8bkExoxhPAX2YRQVKTYuKyEw9ofjckXw/i3I2V5t1G2pN/N9cib1LzC/k/K/2xURmsejIz3M7WzFWJ+OVRhXm82BVi8AM4lxWYg5mTSMH6whQu6+DFhmPoKzdR+MxRGcR9Q3sQV/SCabRg/QCmTUgJyybNLdo5EV/0uk7hAWD+u+Y0GtDwheV5VFGZEqmlcSQuBLRqvVop7FXbAyF+f+pup0yYMxGRLor5MIrqFWVvwlAVwv4E9MOUwnm+sKkCCk8Q9wV8lRsgUhqonKsR8so0mapQAlCa9iA0UeadMiGoGYSLa2c0IVG3BeiEPGL5qbwvK3m2LJR0XpmlfA+p7Xpak1XMgUqrVG3uTFZykBqmMRVrU77nN3/YyfI+7Ia6zGTFFbQxI1KEp6fRWGWsSB03eO7Jd4LbJHb18iVj4/FrUob818hJfAoLs2OVqxHDrMwAOPxuIjSZLeRi0WQ2SEBddgi9IA3HavZIR1uV9GoQ0S82YkRea23i524hVKxSrts041OPlVuR/XDAiiN0/qQbE50fVgu92HdTkSHBnzPG0oulxplijG9mOR5RECXJu5nKhAybUzH43KzkIpE29MOHflGlY12m1zc2QDFKQcDmK3aUJkcoTa7UXSsl8rlodUh1yKO2XWTPY3kVUCa3u9rHRAEI1utlA0YgVFVK+YO841DMhpE9UrEptHhIWqX9RIMeEQZ1+OdNjJJfFOzhZOSXeUfslV1XB72emSPlgQFr60Mi1MDii5qpN1Q33jVgiVrCgtyj9x7SYRDlT7dV3iKBE1RQvmxPoXosVKqlyBdMzVttyNyrybg+VmUBe/1me5VZyCOkVsvqf5aeyyl0M5ii65XcckUp6XcCJn9XLFYzKNeHwYr2c+jQpEEpFGbBPSK+UqRaFW5vtXrkwEo9MnsSI8j1CEoXyyVuJtOoT0ulakXdX4Y6UOY1c9BTmTBGZfGdNBH9EOvmMv1XXnQL6N+Bo1IyX3Lqo9Lwxybu+k+3cJY/SL/H+oBIrw4on9Rn60XtAn1fJ96R/fpk3maF6lDMVdnxIHqUVUmTT+wZlX6WWRGhyUorg9PQLzZLk3JJqtASy6KBSDbF2tOhvZPk8VABaLwtUJrmS9HyEMmrWyuOOrnaKUrpF/Z2kVSpGWKfqECeZGY+nBKwrOk5ZUZ296Je9yOF1hQPAnFTRSwJ75aqu1+/1fx3MHiny5YrLiEeF/hOfUz5//SsG/VIdevUaJcodbuHSePjVfY/XcWbZZDvLfwnPodzLtynsBjhQM6fH/nya3dW//zv1/jk4GTZvGSsxn+TMqHCc/sP1koCjz3Vpzgta/oPvnkyJEP5qm8vC0Qqzj8+YsPEvvunxk3F891j6zZDBA8zJ9pvkDafIWsCfG+wnPq132F1d6z1ZUXDUtMMN4nnvenmxtBGJyELPlAAbrEZFvg/r1XuJ1gvO0k3vNZ0Q4wvqDLz/p8O675ttoR4q3iaK49PgjzrfcmCBHH5LK2HoS1cI/z/wPB+qk5WL8Akqy969qEeE+BL9zS4ajbXV8/22GCJXz5JoRAoMJxsd0NFdMQLmzQlzHk1mV1dcP8pasUIkSIECFChAgRIkSIED78H8dA6kxJ5l7ZAAAAAElFTkSuQmCC"/>
          <p:cNvSpPr>
            <a:spLocks noChangeAspect="1" noChangeArrowheads="1"/>
          </p:cNvSpPr>
          <p:nvPr/>
        </p:nvSpPr>
        <p:spPr bwMode="auto">
          <a:xfrm>
            <a:off x="1018646" y="6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s-CO" sz="1500"/>
          </a:p>
        </p:txBody>
      </p:sp>
      <p:sp>
        <p:nvSpPr>
          <p:cNvPr id="5" name="AutoShape 4" descr="data:image/png;base64,iVBORw0KGgoAAAANSUhEUgAAAiYAAABbCAMAAABwM75CAAABgFBMVEX///8yPIQAAADwfQD+8+jxgAD++vQaKHwoNICChq0fLH0wOoMTI3orNoEhLn4OIHng4eoAAHK8vtLO0N7d3d2ZmZmRkZHj4+O3t7dZWVnl5u53fKego8DZ2uVrcKBzc3Pw8PBFTY1SWZNKS0l9gqsAFnb5gQDsfhWRlbfU1eLt7fPIytrvcADYbACNkbQGHHgAEnWkpKSnqsRnbJ7R0dFKUo+ytMtaYZe4WwAxMTG5wMSPSgCzs7OMlpsACHOYmJh8fHw7RIhWVlZGRkbuawATExNqamogICB5eXkWJi72soP4xqY3OTYmJib0pGv50rnyjTn3u5P1r37yk0chAAD85NZlMwDNbhK8VgB8JABORT6giHlYRDdiaW3znFtJIwCGPQClTwBqJACVSwAsPkaIZ1BbPiUzFwA8EQCCeHFCW2jKaQBvQht1PAD73crCkW6lgWiJOABcLwB/VDGvnpIXAAAYLzkAFR4uAACgXyhvXlIwIRJGMiJJKxHKg0yidVT4+2lFAAAeoklEQVR4nO1diX8aR5YuSoq6gaabQyeXGgQIGkxzY8mKBJIlO5ZiWUlkz24mThxnNzObtXcms3Pszh7/+r46+6DBdhQ7dra/388WVFXX+dWrV69eFwiFCPEB4EB+GvyCtQjxfmMLbyC0cYz31vfOfum6hHhfsXeKTbSBKVZd4fvmL1WjED8BeydvNfvTg9MdkCggRwbdDVf4AG++1XJD/KzYxPjmGsPZZF7Mp90BBt1kdSbiCO/duNgQ7ww7GG/fMIsuxkLpWBsMNg+6RxOTfz+egGriSby6TdOa+OegZ4h3BBOfneBXJ1uILYwn7NMm5uAx6yekAFkW/DuAyH34uzc4xd0blhvineEIDw7wwavTLcI6Fjns4L3js/s7QlUdYCJq9nmybVBl94FR+B6w5QxNQuXkwwGZ+PjiZnlsYyAAgcn4gdcQ/wo66x4mUmR9E2gBqwwQahNoYmIiV9CqebOCQ7wjDPA6KKB449UpF+AU1hXzGDSNVSo4zoRuureJNg7wKeiqIDlgPdoB0bKO7uMtUFlMdLxp3rtp9UO8G1CGDPDkJnmsYshkwgUKyY2QzhzAWnTGrSUmMATfh/BjkCITfASC5XT9aCAfCfGeg603pzdSYif4Pl1bRJZk47QqKILJRmodmzuT9WO2xA0w7m7OGNtCvMfg2uuaW5scCOxvbu4PBq9cj0y6r5Gbmy6VEaecIhf4mETugDILZXy6jdEG3fmsYfzpzVa6EO8OXAaYdDA58AyO1xdZOLbIVmYAywp/fAuRr6f4ZG1/A+QI4SG+hzdX8Q58htxOWTrz529NiLeDDWHTOHapCfjioAs4ONjc39886K6fXRCqbM3bve6TJQfoQP43yYcBz5plBhkPQAP6lJhUoDBzMnlLbQnx1jARhtB9fCQDpVxwsNrdAaYEWsNgyVmnPPr0+ATIIBcftoyBdotOVoEz+5Bw6+eufoh3A7EAuFSLQJoAzDVuPvVhz706rYEwmdDUE8aJA26SN3++Ood419h0ZMi6c8ASTBNEj27u+8OO8HEXtN11jPf2TrZNoFvX2uBaLaK7mgBqhfig4NJINpyTl7k0QebJbBzbrnQxs9DB32e/+QdzT+51X71RCvGew7O/uXDsHm4qmPvdo66zz9mew6Etbq7Hx//45Ze/PSCm3RC/EnisJQdSQ3UxYf8E48n+GWyJBVO28SQoK3EmbCKI7p69XUenEO8UXtur9BKSNDEv8J1bV+gcPbx1R25TLoK8RGBDw542za9WBwutLCE+MPhOcraFPiFosoofL9WW0NO7D1Crtvu1PAQW53WrZ3gG3zyj+DY0w/9qsO09U5Gs4TTZwM9rS63z5dZSCz1cWqq94DxZ50vVBOOTMwfbgPvf1Rhu3dCBJcT7A78v6j1hGGM0wf90dfVwafkB0OTycunhg8/+ma8rLP4Y782KjI9rSxS3Pn6L9Q7xLnHgt6p2uZhgNFjvouvrFYQuH939/CVCK8vL6D6Lp9voMxz0yo2gyW7o5vprwYXfecDEbIPCaILR561W6ym6RCvwDz62PrPYE13gwIF7L+3AoclpUHSIDw78PP/e3ieAvXvELXGLmcgoTfbx8lVraenByvLKObpGMPSty2sWPwAxhIMdVOSi80no5/rrALPOr+PvbwO+p/awAbOKUZpMHj9Fj1pL1+jq7qPdc3RJBMuj39FlysTr3TlO1pIm3cA1KcQHByYPNs/wbm2pxt0EWBilyfHz1jn6DKFz2A6j3ZWVlYfoqvZiQuJNPNmb4+0mabI/L0WIDwr7wp6Od2Gzy12mmYShNPnuWe3uNTq/PAe2oKcrj16iy7u1O/S9L9jqzB4BMjg0uR/6uf4asCWtZZQmbG/L9BVKk51nrSt0BdKktXR5fhe0k3P0tPbiPkt1Ou/FHocmR35n/XpUoOIKTVeiAainTZmiWffGVZqeXOXzlUZwldrOo67Q0ZxyXTWr+2N7WRaTD352ZHnKbeZmaxbcWlExa9T2hbdFPwQ/l+fVlSVFc+bcyiedts9EVvLBfSd3NV6aoBNCHkqT7W+ewlbn0fLKw1YL1p3r3dYD9NGP9P2bAT4JVFAPfv/7f5E06fr9oZO2ymG4BtrqqEGI2bwHmrrii1Lco42ahnxkTksbMoXtIlK2GlyulmHxPc1frqrqdt8kcRk74El4turt7KEuIooiKBcLfLJKIyu2PhMTM+o0rj5bGxqt0CZFRWwsR1OPlNlydINVHnosoBLTOZ0nbCQgGihNuJljk9hSKE0OvlgGQdI6X0bLVysrdKdzfcmSdXHg+3pnt1qtH/61No8m6ViEI9F3d2Y8EoR4tUDbVJ2JTow92Ro8WK2gYIx08aSacwVHgsuNVKnIaGuB0WqcPqsFPxqx0+6CVSdcyJk5jVVImUM9OI5yrKEElxinWTdFbIxWoG4EplVVEyKT1aA4Y07nCYsrWv+6RgzxX/Gv5MCG0sTEsNFptT5bBtUEFpy7LrvJFt4MoMn+bx5dX9Zu355Hk5LTRYZLPOdEb8ZjFCIVG1M5IGpMQNU82SZEgnlyM+4q13SCx+LBhK/cqKcvWblyBPU2eXYa9zyri6ziJVe5PWfYdVE3Q2dNkDGsbCJee2IWxX1pqOy1fB3hVIhIm6SgCRUulr/ynqbJ/k7EHOhGEgVhFU/4J0zH9YlgzQRGl5nXYO/z8uUyQi+fAlcQur58idaY1ouPvVeTdE/oqV/tJUIPai9qwTRpuuaDWnfCK7za8XEzTVCWjYLIkeg7NZfmGNWVrDtfIRX0OTRxhBik6TnhRT62iT4rV7CYDnVeDIPeppH5hMyCPCvSJoqsSpJytqtg1aFnPMGCsuMRfUAOVYSWPYrmHUETV3s0TVs2veKmiZqnsT2RAZWtWRGrFDyVj/K0ImsFYnX5YNrBqDwK7Lz7YhA3MR3W2hfccL8KexhmYDXxv52fP3iEYE1qvbx8enV5/gdhhD3w0GQP45Pj4+NParBzfrR7Zw5NyrKnOQV8NEnwBbwg6ES6PCo45J6myKMqvoomMPPleMVdS7CgiVismmJYdFekXOBkLBWEgiaC7rLOmlM1wnBZsOJRu+VAuutji+IFlT1tlzSJcd0pr7qy8NJEkDBR5jllROW1rCOfadI5fSpBXOApvmPDWnv2Vx7wKeY0QQf4Vm2ptXwFNEFPIcltrsCcYthNOzQ5wBP6d+OPdPXaDV50GlC9eFC3+WkiO4Qsl0Ue6dEqvHgFTUCIxeOSoZqjxPppIgU3ofDQxwOUlWKdSGc/TeQwuWhC6CkbnJBKLIWkSUQGzfBA6lRxPShaxpaQnyZCtqlRf95kTZpDk0BsYik82LAuLQklFnRbcVyzjm/Xlh6stFpXK62l2nO+Ce7iI+TWTeTOd//Fkx8e356jwvYTEbVdl+uio8TOpYnNnrohTUCIqXlRhjufhTSZztDE07t+mlizNEkDPXVH8bQ9s3URTRTBZEkEBb0ZTYTcVtszeWccmrgX4Hk4Ebav7cd8B1t7IW5MwjvyVO8A/3irhi6fooe1J19zHlGfeTdN1iQfgHwfz9kQJ0H5NrJZqYI7SuxCaXJjmhAhZpgFqQDapoiZSxOiR7whTQKkCSSBWLmz8dbufaBJRFd0ClCHx8FTbEN6LOInXJg4SixxfBUJzTP8xZ8s9O/fytuQYFEazKPJAR5059AE1ksiQaSu5yixfppk+HDRRffGNIECybNyl+XMoaJPNAtVl6ojb0gTZ/EXNCGtAAki9WehxDL8DDSpuzWXn0QTogRwJGLDoM6T7+R0v6gJmtT+zNehAXb7CJgH2yef7kwkK3aojX8eTXb+Imjy3YWbJpbN9AJn26GLKLnTGdYJ2qyNcbVKdO+b0qRAhFjSZTtxlEZBk3iZlcs2JnG1Q9Sm16RJfMyelbqqpAlZ64iYUkSMR4m9AU3UHC0y6mnQT6SJC0rQEiS9AP76zKHJ809kbKArCcUFu80vmCZdsitmme16798DrT1OCSt3grLbpN4QZ/ZA+jFRitLeuilNQAVmmxVpLVOEhlhMeMuN83KpZveaNHE/SyHWUrrWEWU3SBu7EU0iqtNNNHY4U7ufQhOfzZJiIE79BnjJwa4Y7qP5NNngl00E0wSw/8fbFN96DnSIMFHS7g5y6lVRZys97fPDlRvSJEuEGOVFe0aJLSZmio3Lcl+XJn4Iyx/Um/HCEvtcjxJ7E5r4QNtzc5o40t2BvELrqxc1hya1x/zUVx73zIJcFX2vu4AmaPAxhffYD+aUkPaylmLiOdKEaVS0jXFVSVjoxjSpCCHm6mahxEqaJFi5VJpAubSer0sTeNZheUKvctFNFHa+4ZTFuOt3I2mi6w7BVb2anKndYpoEzEoCr2mbwjn1u+WSJo4SuzPfB8AcTMgL54O5NNl/dgvwrTcDEPnxMjuLlHZuMQJSNymPCHpl9w7kZjQhUzk+Zketcv4LJdaxoLFyxaaEmuNfkyaJ4mgUdZaVkTBFEANXgrW3L9cnlxJ7E92kPnKMvmqbnUq/CU2KwTyZpYn0PDv6vuamSU2Eby6+r7VLrkCaRxP0t2c//HDHex0x7RX/Mi7EnH+n47Ff3IwmdKWJe9dyOTT+DbGwcdCtw5vsdOQmPy7KZSuNv70uJfaGOx157iG65U1o0ugErpizNJF+Zew4x6HJ8+9ExOILFs0dPJcma7W//PD7/3jmSR8LqlckxrrtLZrXgg9KuRI7125C6PsmNJHiJCbORaKBE9alxN50Qyytu3Y2oHaLaYKaCUNR5DmqqN0MTVbF1eP7+CMPTUCJ5SrFxPv6hLk68N3fet/1mrGXJs+fdWtfdltucUTOPlVFQB7FciX27ZnXyGA45UqDKM/rZ7PCJgUbxaDTtc4p1znqtdw1uwlN5OEzr/wb0QS+NzJNhow8hJyhieTAyZ2alya1HycsZtV1if3+GWa37W25Hda2nRRemnS7m3f/gP7TTTMQvGq0keFoyHNt1m2Lz3RuQhMFym3LcjOO4dxE6BU08dvPFprX5KEm8/agCnvEaa8cCaeGC2kyc6YTQ36amL7902vTZMbBTx4nzNBEvEGzIY9zZpVYuS5t4i0Y8eWrz5ee3PFcqrUjlx2fboJWux5RRI9K3btBaUpgnbxw0ZH67TzvqgU0gSkXdzdeLgVMiV246MycnjndScS8lyaOqZXVEhR294GJI23kuXgATeQKGROuTfIMOIL8NHG2h4wKXprMzK2C59zSg7k02RQXhU9+rPlpUhNjLy6xP9kxWcCjpVatdht/Ije68jqkGZr4AQLc41nmmBJ0d4s5TSzJDA15/D6Ek4lV6Hl8IwRNXG5J1oikIEKs7UroWxx8NMnm3KMizCxxlSlQWbH6MTcvn7CRPkJUS4U603VCQm5MpBIb5EggnULKbCwLEbmdQjM0cQ6pqKeVlybSjq83TdodRXflc03LdEp1li/fqMkLkpzjHIcmd6QSSy4VNh3xsXy98mipVnvhKC1dcR/XK2iSVrhBUqLoEdJyYiQMAk1+JaqLy4tMMxg0xetKKNU51RBQqtwbzPCcyzrDRbpaDrzqLVclo9IU/R6P0XK1hDvWTxPH1EqMNErc43bl8lWRSqxHUHBIA2BcYY0Q7aKasf9MxzlTJEV5aZKZV3napTlD02RPadLa6fV0cK5TPMAzwsSlxBILnIn/5H7ynG6GHE4IcfIKmsCkjnsPlqRLGvWbGTvGIg80SoZ2gA+o11MiyKpIjlYUn4HcNXNo+DxLKvPnHs6xQnUo4YUaziWRJbdUWoYOt9e/zmVS5OHRAMXRsoMrlKD77KTX29W10BHBJZcOtnscB1c+XiWqiRTQHthevyl0JG7M2/4mgCa1r+X53zra+7G2u+I8ecXkjTS9CfPLYpqQMyqfAipnFzXgB/CAnFlqnN4VQ417+y/u9mh1+s+dQmMWLs+a4z53JAb8AJ9oKFc1uDZSVvzlRuIJXaO9KSevtME44iRpxGcckGUVBW8lRTUXnwpqzD9j4pGEMqUS0fH2bPvyJOJETgCuoI21oMqzCdD0mydIb9vennKd+n3l3+dQFrDX+hBxUTvCS0vkVS4O8kIx3Q2JAx9xcdtCmoxSZE/o7bacLTeLh9aoo8xCnxblwpLJRXyx2pzMnAQl1CPlat4Ft2/IFLaVrwaXK2dVM5fwxcbKXP2JyjIPWfLMoQgwaHM6nrnpxCqHNIdMStbD8zrAaKz7ilRFP0w1EdQxaUBd1iFVQLqMNUTl476coPLswWzKF6PokaJPljinfmjyYiFN1jDVXQRNlp+25Lok1JMdzFOGNyP92uD8cM5+kG5S+51QWk38dxJ/RT5fX11dt2SSO+JgcI0RJqTJrw+uC5JwwKqz67zReUzNKh/Bp+W7vjQmSzFgGyEXTY6+2qaYAO6HtwZ/sHD/qN8AP9/142/ObRP7lEatc1h2Wh6a1L7geZh4Qv44NPnz8zsufPN3CFoO8YHATRPPbRKDgB9EcUXjUyJtdpcgg4de/UXcRsD21g5Nfqx58FsI+ijEh4GWa0+74bubxvTDHbnO7W+tpctLtzypPRPKCfNbcWjyuydPbks8+eG/IGglxKuwuvpL14DCM/JvcHHeBuavjS+1rj9ruYhy+y+CJheMJkKfGZzgffHDXl08CS/pex30Dl/jhZl3izkXps3BhTwbbD28vr5yaCIt+tSbwHWj+ZmT/yD8KerXQkF9jbfv3i3cP630Gjgg1wczmtB9MSdN7bnQYLD4EXt52f0MTXptlGcWvkw6Y0HiJIGFyD9kwX8WDTAR+Z8/yj7QFPx/q9lk5spCsylSWZlmw6QJ09Q4ZCZpEotlnGVPQeIszxm+WTL3rIggXzLNDD/7ySZZeSQHXglRK1NWD7kqaspPNKUpnqeVYTUym82C57EC7YgkT1poZlh5JK1oQla2nLXHWyNuuYV2m6xiIkQ8KBrmTyHLZD2GTN7ydh21XefrW294zxUznQA+p18v73IVdsKiV7mpbpX8fB+B29OA06SesqIp8rd6mDpM9VC+2kmlDjPo0BgjFE1lUM4+hAAzm7JTnSolVNFOkTamqhWE0oeHaQiBFNUoce6DDylm+c+Rx1IFlJymUtUqJMqn6HlbFApB7VSepDg87IxRSlNSfYT6JA/Iv5HqQAIV6lQ1UqlUBGqUojUjSBiQiBrUVY1cTdNIVaFWNG5opHjnpVP8HCHfORS24hTJawyt7KQ6kQavTC8F5UVJLchBcM5O0XO5OHxPZdIpxYBuaOpQe3JGBY0m1lnmFpDqQFtTCi1vnOIW0qlB+jEJ/VQlVvdsibe71+mkquz1Ac1QgSuHh5oC1UBJkSJPUigZ1DhUtMMRKtAegyzqZChSaTRKNXopR6aZC96/CcR9ocResu8rn1OaiEVmU+6uu8d7FK51htOkkco2UxbKGeWC2Sg1UV8ZFQoNVFASRhKVbBgZJUMC0louOYp1gNsZQyUHWA0lMUWmRg5wpnYeJVW7iTpqEmXbdNR6dsUyMyWUrSpNNFJgTPusq0rkNLqsFSDzaDZbaSMrrjRkHhnU0xMJZAEXksYwWShkC52yZRaKbEobiWQzTgahHkuQk6O81k72dBg0NNJUceLY1pgjg2Wowsclo/VJXmispJPtWNVEY1KZotZEYyOXzbZz9M4m2qyOnrYyumWOlL6Fmp14A9X1CNAyAXnl+QHcWGtaGn8zTOPm956SICEjLZqtx4bIsrU0ShPLfVEZJaM6ceCNxshhlpUpRGLpRtKfYgjCgxwQJWmPxWzUrPah5eMksuso5dKP1t70qtYB5gb9ByKEKLKuq1AW/KKS0E3aFmqjjC0cK5RYs9GwYGD7sSiqlqGv44UGDGPUANrTGTzV81qP+AEMbdSPx6eopxH5EVXyVlWVZw9tpZhlPUomNHmjkPWnaZATU1tDPYPOeZOUQMa7wvJARb2vNZtAmpFSLDQyKG0M5URqkpJKMLhWdRy1yRw3CiirkRyVad7goqPE3SKKRk/hRzJ5JQqtQMggdSjBMNDKwFCkjTGrBZoqPdKsqbi0izZS1UjZmmFadl9V0RgIRpDWKuUOSwdkpn9Ne1g3IKgC7a0bdaAg4WoJcotp5AEQgclOMcd8Yw3i79anKaY8xYikSGtRMoVIOxJacqSMaUMKdZRxu3R5fhZlZ2sOdlwblHvidS/+nWyMa4/lxUqLFGKPChuFPqlHo22U1FRYfJoggWGSp6G56RiI3UMLTdVKe0reB83bvQY5r4QpoORs6H80pK55JItK1baL3ElYNarxPPQePQeMa0nen01ystzQxtAbfDzShCElmYcSydrjPIiViqqlUiCky0ZVibLhqSvRZkWDuT22s3ni1aKo0XaCTPGo0UzbvC8N5nOUqeaQzW8QGSdssuYUKCmgZFqZpDGF0eTc6tm9gh0lrlG8S8ZGA+pJZ48BdLJHbSOti8mkqQaf3iONua4U7cLIHhHvmmpKydGJgAhNClktUa8oepYsi1bbzog+4CmmJEWcp4hCbSwWrmpJWMaquv9k2PezKPuzpjUBl2mli/nLo4+YkY58vCVkiO9nVmZKc9EEpChKRGDuEZlJ1Ec1RvweYNq1tR4JMI34WIGaw9zXMyBqYCrGkG306jCFFXraPoVuRdleSRenzc2ortWhkxDx2dFEf9bJJM1reaSLM3q6RhhUhE/tQtauoLI6Ncj0bmSZQlePxNhwl2G0yZltGpbIttIDUk/HikL0TTvSyPOrATMa8waYxkaZGPdS07QsyatH66DZ7AO0FcaReZ9amt6E2QsjKFxgiOBJ0/HMaEPUhpoZjktlJSZOjnPMdSFjlwp1pQ7dMy00xkY6qxHPPxOEVlopDWNkyQF5UYgqI9EHSXo8bkExoxhPAX2YRQVKTYuKyEw9ofjckXw/i3I2V5t1G2pN/N9cib1LzC/k/K/2xURmsejIz3M7WzFWJ+OVRhXm82BVi8AM4lxWYg5mTSMH6whQu6+DFhmPoKzdR+MxRGcR9Q3sQV/SCabRg/QCmTUgJyybNLdo5EV/0uk7hAWD+u+Y0GtDwheV5VFGZEqmlcSQuBLRqvVop7FXbAyF+f+pup0yYMxGRLor5MIrqFWVvwlAVwv4E9MOUwnm+sKkCCk8Q9wV8lRsgUhqonKsR8so0mapQAlCa9iA0UeadMiGoGYSLa2c0IVG3BeiEPGL5qbwvK3m2LJR0XpmlfA+p7Xpak1XMgUqrVG3uTFZykBqmMRVrU77nN3/YyfI+7Ia6zGTFFbQxI1KEp6fRWGWsSB03eO7Jd4LbJHb18iVj4/FrUob818hJfAoLs2OVqxHDrMwAOPxuIjSZLeRi0WQ2SEBddgi9IA3HavZIR1uV9GoQ0S82YkRea23i524hVKxSrts041OPlVuR/XDAiiN0/qQbE50fVgu92HdTkSHBnzPG0oulxplijG9mOR5RECXJu5nKhAybUzH43KzkIpE29MOHflGlY12m1zc2QDFKQcDmK3aUJkcoTa7UXSsl8rlodUh1yKO2XWTPY3kVUCa3u9rHRAEI1utlA0YgVFVK+YO841DMhpE9UrEptHhIWqX9RIMeEQZ1+OdNjJJfFOzhZOSXeUfslV1XB72emSPlgQFr60Mi1MDii5qpN1Q33jVgiVrCgtyj9x7SYRDlT7dV3iKBE1RQvmxPoXosVKqlyBdMzVttyNyrybg+VmUBe/1me5VZyCOkVsvqf5aeyyl0M5ii65XcckUp6XcCJn9XLFYzKNeHwYr2c+jQpEEpFGbBPSK+UqRaFW5vtXrkwEo9MnsSI8j1CEoXyyVuJtOoT0ulakXdX4Y6UOY1c9BTmTBGZfGdNBH9EOvmMv1XXnQL6N+Bo1IyX3Lqo9Lwxybu+k+3cJY/SL/H+oBIrw4on9Rn60XtAn1fJ96R/fpk3maF6lDMVdnxIHqUVUmTT+wZlX6WWRGhyUorg9PQLzZLk3JJqtASy6KBSDbF2tOhvZPk8VABaLwtUJrmS9HyEMmrWyuOOrnaKUrpF/Z2kVSpGWKfqECeZGY+nBKwrOk5ZUZ296Je9yOF1hQPAnFTRSwJ75aqu1+/1fx3MHiny5YrLiEeF/hOfUz5//SsG/VIdevUaJcodbuHSePjVfY/XcWbZZDvLfwnPodzLtynsBjhQM6fH/nya3dW//zv1/jk4GTZvGSsxn+TMqHCc/sP1koCjz3Vpzgta/oPvnkyJEP5qm8vC0Qqzj8+YsPEvvunxk3F891j6zZDBA8zJ9pvkDafIWsCfG+wnPq132F1d6z1ZUXDUtMMN4nnvenmxtBGJyELPlAAbrEZFvg/r1XuJ1gvO0k3vNZ0Q4wvqDLz/p8O675ttoR4q3iaK49PgjzrfcmCBHH5LK2HoS1cI/z/wPB+qk5WL8Akqy969qEeE+BL9zS4ajbXV8/22GCJXz5JoRAoMJxsd0NFdMQLmzQlzHk1mV1dcP8pasUIkSIECFChAgRIkSIED78H8dA6kxJ5l7ZAAAAAElFTkSuQmCC"/>
          <p:cNvSpPr>
            <a:spLocks noChangeAspect="1" noChangeArrowheads="1"/>
          </p:cNvSpPr>
          <p:nvPr/>
        </p:nvSpPr>
        <p:spPr bwMode="auto">
          <a:xfrm>
            <a:off x="1145646" y="133615"/>
            <a:ext cx="2540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s-CO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2 Rectángulo">
            <a:extLst>
              <a:ext uri="{FF2B5EF4-FFF2-40B4-BE49-F238E27FC236}">
                <a16:creationId xmlns:a16="http://schemas.microsoft.com/office/drawing/2014/main" id="{7F11237C-8766-C34B-8BB8-12412049BAE3}"/>
              </a:ext>
            </a:extLst>
          </p:cNvPr>
          <p:cNvSpPr/>
          <p:nvPr/>
        </p:nvSpPr>
        <p:spPr>
          <a:xfrm>
            <a:off x="1059566" y="2298436"/>
            <a:ext cx="7024867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66" dirty="0">
                <a:solidFill>
                  <a:srgbClr val="F17C07"/>
                </a:solidFill>
                <a:latin typeface="Neutra Text-Bold"/>
                <a:cs typeface="Neutra Text-Bold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5898085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5E610CCF-26BC-184F-8A1A-F180839731C1}"/>
              </a:ext>
            </a:extLst>
          </p:cNvPr>
          <p:cNvSpPr txBox="1"/>
          <p:nvPr/>
        </p:nvSpPr>
        <p:spPr>
          <a:xfrm>
            <a:off x="1203447" y="425633"/>
            <a:ext cx="6720417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67" b="1" dirty="0">
                <a:solidFill>
                  <a:srgbClr val="10639A"/>
                </a:solidFill>
                <a:latin typeface="Neutra Text" charset="0"/>
                <a:ea typeface="Neutra Text" charset="0"/>
                <a:cs typeface="Neutra Text" charset="0"/>
              </a:rPr>
              <a:t>TEMAS A TRATAR</a:t>
            </a:r>
            <a:endParaRPr lang="es-ES_tradnl" sz="3667" b="1" dirty="0">
              <a:solidFill>
                <a:srgbClr val="10639A"/>
              </a:solidFill>
              <a:latin typeface="Neutra Text Alt" panose="02000000000000000000" pitchFamily="2" charset="0"/>
              <a:ea typeface="Neutra Text" charset="0"/>
              <a:cs typeface="Neutra Text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7F3783F-5D67-F246-B725-45D266DAAF86}"/>
              </a:ext>
            </a:extLst>
          </p:cNvPr>
          <p:cNvCxnSpPr/>
          <p:nvPr/>
        </p:nvCxnSpPr>
        <p:spPr>
          <a:xfrm>
            <a:off x="2630714" y="1377604"/>
            <a:ext cx="3882572" cy="0"/>
          </a:xfrm>
          <a:prstGeom prst="line">
            <a:avLst/>
          </a:prstGeom>
          <a:ln>
            <a:solidFill>
              <a:srgbClr val="F17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06CB87-1814-134C-A7CF-87AF6B4A848A}"/>
              </a:ext>
            </a:extLst>
          </p:cNvPr>
          <p:cNvSpPr txBox="1"/>
          <p:nvPr/>
        </p:nvSpPr>
        <p:spPr>
          <a:xfrm>
            <a:off x="4305119" y="3820574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FBBC9D-8DCF-714C-A083-F76942BCAF20}"/>
              </a:ext>
            </a:extLst>
          </p:cNvPr>
          <p:cNvSpPr txBox="1"/>
          <p:nvPr/>
        </p:nvSpPr>
        <p:spPr>
          <a:xfrm>
            <a:off x="1043608" y="1561356"/>
            <a:ext cx="7301244" cy="378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AutoNum type="arabicPeriod"/>
            </a:pPr>
            <a:r>
              <a:rPr lang="es-ES_tradnl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Qué es la productividad</a:t>
            </a:r>
          </a:p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FontTx/>
              <a:buAutoNum type="arabicPeriod"/>
            </a:pPr>
            <a:r>
              <a:rPr lang="es-ES_tradnl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Qué tipos de personas existen según su productividad</a:t>
            </a:r>
          </a:p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AutoNum type="arabicPeriod"/>
            </a:pPr>
            <a:r>
              <a:rPr lang="es-ES_tradnl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Quién funciona bien en Home Office</a:t>
            </a:r>
          </a:p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AutoNum type="arabicPeriod"/>
            </a:pPr>
            <a:r>
              <a:rPr lang="es-ES_tradnl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Herramientas para delegar y controlar</a:t>
            </a:r>
          </a:p>
          <a:p>
            <a:pPr marL="428608" indent="-428608">
              <a:lnSpc>
                <a:spcPct val="150000"/>
              </a:lnSpc>
              <a:buClr>
                <a:srgbClr val="10639A"/>
              </a:buClr>
              <a:buSzPct val="100000"/>
              <a:buAutoNum type="arabicPeriod"/>
            </a:pPr>
            <a:r>
              <a:rPr lang="es-ES_tradnl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" panose="02000000000000000000" pitchFamily="2" charset="0"/>
                <a:ea typeface="Neutra Text" charset="0"/>
                <a:cs typeface="Neutra Text" charset="0"/>
              </a:rPr>
              <a:t>Cómo evaluar la productividad en Home Office </a:t>
            </a:r>
          </a:p>
        </p:txBody>
      </p:sp>
    </p:spTree>
    <p:extLst>
      <p:ext uri="{BB962C8B-B14F-4D97-AF65-F5344CB8AC3E}">
        <p14:creationId xmlns:p14="http://schemas.microsoft.com/office/powerpoint/2010/main" val="22699736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637F3D-3B22-E340-ACF1-1E73693C27E5}"/>
              </a:ext>
            </a:extLst>
          </p:cNvPr>
          <p:cNvSpPr/>
          <p:nvPr/>
        </p:nvSpPr>
        <p:spPr>
          <a:xfrm>
            <a:off x="0" y="-10893"/>
            <a:ext cx="9252520" cy="5715000"/>
          </a:xfrm>
          <a:prstGeom prst="rect">
            <a:avLst/>
          </a:prstGeom>
          <a:solidFill>
            <a:srgbClr val="1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>
              <a:solidFill>
                <a:srgbClr val="387FB3"/>
              </a:solidFill>
            </a:endParaRPr>
          </a:p>
        </p:txBody>
      </p:sp>
      <p:sp>
        <p:nvSpPr>
          <p:cNvPr id="8" name="22 Rectángulo">
            <a:extLst>
              <a:ext uri="{FF2B5EF4-FFF2-40B4-BE49-F238E27FC236}">
                <a16:creationId xmlns:a16="http://schemas.microsoft.com/office/drawing/2014/main" id="{4B859657-D70B-DC48-B222-5DA37B4F7E40}"/>
              </a:ext>
            </a:extLst>
          </p:cNvPr>
          <p:cNvSpPr/>
          <p:nvPr/>
        </p:nvSpPr>
        <p:spPr>
          <a:xfrm>
            <a:off x="1059469" y="1357089"/>
            <a:ext cx="702486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72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Qué es la</a:t>
            </a:r>
          </a:p>
          <a:p>
            <a:pPr algn="ctr"/>
            <a:r>
              <a:rPr lang="es-EC" sz="72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Productividad</a:t>
            </a:r>
            <a:br>
              <a:rPr lang="es-EC" sz="45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</a:br>
            <a:r>
              <a:rPr lang="es-EC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(En un ser humano)</a:t>
            </a:r>
          </a:p>
        </p:txBody>
      </p:sp>
    </p:spTree>
    <p:extLst>
      <p:ext uri="{BB962C8B-B14F-4D97-AF65-F5344CB8AC3E}">
        <p14:creationId xmlns:p14="http://schemas.microsoft.com/office/powerpoint/2010/main" val="36688546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er-Hacer-Tener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1" y="3046472"/>
            <a:ext cx="2341931" cy="909727"/>
          </a:xfrm>
          <a:prstGeom prst="rect">
            <a:avLst/>
          </a:prstGeom>
        </p:spPr>
      </p:pic>
      <p:pic>
        <p:nvPicPr>
          <p:cNvPr id="3" name="Imagen 2" descr="Ser-Hacer-Tener-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07" y="3046472"/>
            <a:ext cx="2341931" cy="909727"/>
          </a:xfrm>
          <a:prstGeom prst="rect">
            <a:avLst/>
          </a:prstGeom>
        </p:spPr>
      </p:pic>
      <p:pic>
        <p:nvPicPr>
          <p:cNvPr id="4" name="Imagen 3" descr="Ser-Hacer-Tener-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27" y="3046472"/>
            <a:ext cx="2341931" cy="909727"/>
          </a:xfrm>
          <a:prstGeom prst="rect">
            <a:avLst/>
          </a:prstGeom>
        </p:spPr>
      </p:pic>
      <p:pic>
        <p:nvPicPr>
          <p:cNvPr id="8" name="Imagen 7" descr="Ser-Hacer-Tener-23.png"/>
          <p:cNvPicPr>
            <a:picLocks noChangeAspect="1"/>
          </p:cNvPicPr>
          <p:nvPr/>
        </p:nvPicPr>
        <p:blipFill>
          <a:blip r:embed="rId5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1" y="193205"/>
            <a:ext cx="7176848" cy="216024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43000" y="239250"/>
            <a:ext cx="6858000" cy="8659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67" b="1">
                <a:solidFill>
                  <a:srgbClr val="232D5F"/>
                </a:solidFill>
                <a:latin typeface="Neutra Text-Book Alt"/>
                <a:cs typeface="Neutra Text-Book Alt"/>
              </a:rPr>
              <a:t>La Productividad</a:t>
            </a:r>
            <a:endParaRPr lang="es-ES" sz="3667" b="1" dirty="0">
              <a:solidFill>
                <a:srgbClr val="232D5F"/>
              </a:solidFill>
              <a:latin typeface="Neutra Text-Book Alt"/>
              <a:cs typeface="Neutra Text-Book Alt"/>
            </a:endParaRPr>
          </a:p>
        </p:txBody>
      </p:sp>
    </p:spTree>
    <p:extLst>
      <p:ext uri="{BB962C8B-B14F-4D97-AF65-F5344CB8AC3E}">
        <p14:creationId xmlns:p14="http://schemas.microsoft.com/office/powerpoint/2010/main" val="8046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637F3D-3B22-E340-ACF1-1E73693C27E5}"/>
              </a:ext>
            </a:extLst>
          </p:cNvPr>
          <p:cNvSpPr/>
          <p:nvPr/>
        </p:nvSpPr>
        <p:spPr>
          <a:xfrm>
            <a:off x="0" y="-10893"/>
            <a:ext cx="9252520" cy="5715000"/>
          </a:xfrm>
          <a:prstGeom prst="rect">
            <a:avLst/>
          </a:prstGeom>
          <a:solidFill>
            <a:srgbClr val="106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00">
              <a:solidFill>
                <a:srgbClr val="387FB3"/>
              </a:solidFill>
            </a:endParaRPr>
          </a:p>
        </p:txBody>
      </p:sp>
      <p:sp>
        <p:nvSpPr>
          <p:cNvPr id="8" name="22 Rectángulo">
            <a:extLst>
              <a:ext uri="{FF2B5EF4-FFF2-40B4-BE49-F238E27FC236}">
                <a16:creationId xmlns:a16="http://schemas.microsoft.com/office/drawing/2014/main" id="{4B859657-D70B-DC48-B222-5DA37B4F7E40}"/>
              </a:ext>
            </a:extLst>
          </p:cNvPr>
          <p:cNvSpPr/>
          <p:nvPr/>
        </p:nvSpPr>
        <p:spPr>
          <a:xfrm>
            <a:off x="827584" y="1345332"/>
            <a:ext cx="745691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500" dirty="0">
                <a:solidFill>
                  <a:schemeClr val="accent1">
                    <a:lumMod val="20000"/>
                    <a:lumOff val="80000"/>
                  </a:schemeClr>
                </a:solidFill>
                <a:latin typeface="Neutra Text Light Alt" panose="02000000000000000000" pitchFamily="2" charset="0"/>
                <a:cs typeface="Neutra Text-Bold"/>
              </a:rPr>
              <a:t>Qué tipos de personas existen</a:t>
            </a:r>
          </a:p>
          <a:p>
            <a:pPr algn="ctr"/>
            <a:r>
              <a:rPr lang="es-EC" sz="80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según su</a:t>
            </a:r>
          </a:p>
          <a:p>
            <a:pPr algn="ctr"/>
            <a:r>
              <a:rPr lang="es-EC" sz="8000" b="1" dirty="0">
                <a:solidFill>
                  <a:schemeClr val="bg1"/>
                </a:solidFill>
                <a:latin typeface="Neutra Text Light Alt" panose="02000000000000000000" pitchFamily="2" charset="0"/>
                <a:cs typeface="Neutra Text-Bold"/>
              </a:rPr>
              <a:t>Productividad</a:t>
            </a:r>
          </a:p>
        </p:txBody>
      </p:sp>
    </p:spTree>
    <p:extLst>
      <p:ext uri="{BB962C8B-B14F-4D97-AF65-F5344CB8AC3E}">
        <p14:creationId xmlns:p14="http://schemas.microsoft.com/office/powerpoint/2010/main" val="6988466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mpana de Gauss 2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2321"/>
            <a:ext cx="7620000" cy="496267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95293" y="249555"/>
            <a:ext cx="59534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-Book Alt"/>
                <a:cs typeface="Neutra Text-Book Alt"/>
              </a:rPr>
              <a:t>Productividad en una empresa</a:t>
            </a:r>
          </a:p>
        </p:txBody>
      </p:sp>
    </p:spTree>
    <p:extLst>
      <p:ext uri="{BB962C8B-B14F-4D97-AF65-F5344CB8AC3E}">
        <p14:creationId xmlns:p14="http://schemas.microsoft.com/office/powerpoint/2010/main" val="3133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mpana de Gauss 3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2321"/>
            <a:ext cx="7620000" cy="49626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2096AC3-6A86-B44B-B1B3-B53ECA8E3586}"/>
              </a:ext>
            </a:extLst>
          </p:cNvPr>
          <p:cNvSpPr txBox="1"/>
          <p:nvPr/>
        </p:nvSpPr>
        <p:spPr>
          <a:xfrm>
            <a:off x="1595293" y="249555"/>
            <a:ext cx="59534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Neutra Text-Book Alt"/>
                <a:cs typeface="Neutra Text-Book Alt"/>
              </a:rPr>
              <a:t>Productividad en una empresa</a:t>
            </a:r>
          </a:p>
        </p:txBody>
      </p:sp>
    </p:spTree>
    <p:extLst>
      <p:ext uri="{BB962C8B-B14F-4D97-AF65-F5344CB8AC3E}">
        <p14:creationId xmlns:p14="http://schemas.microsoft.com/office/powerpoint/2010/main" val="6054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47093" y="382226"/>
            <a:ext cx="6629602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67" b="1" dirty="0">
                <a:solidFill>
                  <a:srgbClr val="F17C07"/>
                </a:solidFill>
                <a:latin typeface="Neutra Text-Book Alt"/>
                <a:cs typeface="Neutra Text-Book Alt"/>
              </a:rPr>
              <a:t>El Productor</a:t>
            </a:r>
          </a:p>
        </p:txBody>
      </p:sp>
      <p:pic>
        <p:nvPicPr>
          <p:cNvPr id="2" name="Imagen 1" descr="Productor pre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95" y="735137"/>
            <a:ext cx="2479818" cy="449707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75456" y="1249582"/>
            <a:ext cx="4101239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33" dirty="0">
                <a:solidFill>
                  <a:srgbClr val="232D5F"/>
                </a:solidFill>
                <a:latin typeface="Neutra Text-Book Alt"/>
                <a:cs typeface="Neutra Text-Book Alt"/>
              </a:rPr>
              <a:t>Persona que entrega el resultado esperado sin necesidad de presión, ayuda u órdenes externas.</a:t>
            </a:r>
          </a:p>
        </p:txBody>
      </p:sp>
      <p:pic>
        <p:nvPicPr>
          <p:cNvPr id="4" name="Imagen 3" descr="Stats productor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3" y="2807041"/>
            <a:ext cx="3935182" cy="2481463"/>
          </a:xfrm>
          <a:prstGeom prst="rect">
            <a:avLst/>
          </a:prstGeom>
        </p:spPr>
      </p:pic>
      <p:pic>
        <p:nvPicPr>
          <p:cNvPr id="7" name="Imagen 6" descr="Stats productor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72" y="2807041"/>
            <a:ext cx="3941943" cy="24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IMPLEMENTACIÓN DE ESTADÍSTICAS REPREMUNDO 2020</Template>
  <TotalTime>4609</TotalTime>
  <Words>196</Words>
  <Application>Microsoft Office PowerPoint</Application>
  <PresentationFormat>Presentación en pantalla (16:10)</PresentationFormat>
  <Paragraphs>47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Neutra Text</vt:lpstr>
      <vt:lpstr>Neutra Text Alt</vt:lpstr>
      <vt:lpstr>Neutra Text Light Alt</vt:lpstr>
      <vt:lpstr>Neutra Text-Bold</vt:lpstr>
      <vt:lpstr>Neutra Text-Book</vt:lpstr>
      <vt:lpstr>Neutra Text-Book Alt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 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astrid rincon</dc:creator>
  <cp:lastModifiedBy>HENRY SIERRA</cp:lastModifiedBy>
  <cp:revision>99</cp:revision>
  <cp:lastPrinted>2019-06-27T22:45:56Z</cp:lastPrinted>
  <dcterms:created xsi:type="dcterms:W3CDTF">2020-05-20T17:44:21Z</dcterms:created>
  <dcterms:modified xsi:type="dcterms:W3CDTF">2022-09-14T13:55:45Z</dcterms:modified>
</cp:coreProperties>
</file>