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36"/>
  </p:notesMasterIdLst>
  <p:sldIdLst>
    <p:sldId id="256" r:id="rId2"/>
    <p:sldId id="316" r:id="rId3"/>
    <p:sldId id="257" r:id="rId4"/>
    <p:sldId id="258" r:id="rId5"/>
    <p:sldId id="259" r:id="rId6"/>
    <p:sldId id="260" r:id="rId7"/>
    <p:sldId id="261" r:id="rId8"/>
    <p:sldId id="317" r:id="rId9"/>
    <p:sldId id="262" r:id="rId10"/>
    <p:sldId id="263" r:id="rId11"/>
    <p:sldId id="328" r:id="rId12"/>
    <p:sldId id="264" r:id="rId13"/>
    <p:sldId id="327" r:id="rId14"/>
    <p:sldId id="265" r:id="rId15"/>
    <p:sldId id="326" r:id="rId16"/>
    <p:sldId id="266" r:id="rId17"/>
    <p:sldId id="325" r:id="rId18"/>
    <p:sldId id="324" r:id="rId19"/>
    <p:sldId id="318" r:id="rId20"/>
    <p:sldId id="267" r:id="rId21"/>
    <p:sldId id="323" r:id="rId22"/>
    <p:sldId id="268" r:id="rId23"/>
    <p:sldId id="273" r:id="rId24"/>
    <p:sldId id="272" r:id="rId25"/>
    <p:sldId id="274" r:id="rId26"/>
    <p:sldId id="275" r:id="rId27"/>
    <p:sldId id="276" r:id="rId28"/>
    <p:sldId id="277" r:id="rId29"/>
    <p:sldId id="278" r:id="rId30"/>
    <p:sldId id="279" r:id="rId31"/>
    <p:sldId id="280" r:id="rId32"/>
    <p:sldId id="281" r:id="rId33"/>
    <p:sldId id="329" r:id="rId34"/>
    <p:sldId id="330"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1"/>
    <p:restoredTop sz="94654"/>
  </p:normalViewPr>
  <p:slideViewPr>
    <p:cSldViewPr snapToGrid="0">
      <p:cViewPr varScale="1">
        <p:scale>
          <a:sx n="104" d="100"/>
          <a:sy n="104"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89C89-B3FE-5244-8FAD-E4E75FD7ECD7}" type="doc">
      <dgm:prSet loTypeId="urn:microsoft.com/office/officeart/2005/8/layout/default" loCatId="list" qsTypeId="urn:microsoft.com/office/officeart/2005/8/quickstyle/simple1" qsCatId="simple" csTypeId="urn:microsoft.com/office/officeart/2005/8/colors/accent1_3" csCatId="accent1"/>
      <dgm:spPr/>
      <dgm:t>
        <a:bodyPr/>
        <a:lstStyle/>
        <a:p>
          <a:endParaRPr lang="es-MX"/>
        </a:p>
      </dgm:t>
    </dgm:pt>
    <dgm:pt modelId="{349F22F7-4430-504C-A9FF-C8BA4E81029C}">
      <dgm:prSet/>
      <dgm:spPr/>
      <dgm:t>
        <a:bodyPr/>
        <a:lstStyle/>
        <a:p>
          <a:r>
            <a:rPr lang="es-CO" dirty="0"/>
            <a:t>Cuales eran los factores de riesgo y peligros generados por la pandemia de COVID-19 diferentes a las consecuencias propias del virus y que afectaron a las diferentes poblaciones de trabajadores en varios países. </a:t>
          </a:r>
        </a:p>
      </dgm:t>
    </dgm:pt>
    <dgm:pt modelId="{75CED32E-810A-A945-B262-2202EA1D781F}" type="parTrans" cxnId="{C526B510-EAE4-3D49-AF85-14465190F060}">
      <dgm:prSet/>
      <dgm:spPr/>
      <dgm:t>
        <a:bodyPr/>
        <a:lstStyle/>
        <a:p>
          <a:endParaRPr lang="es-MX"/>
        </a:p>
      </dgm:t>
    </dgm:pt>
    <dgm:pt modelId="{51C3F77C-FEE9-BD40-9624-7644664F0691}" type="sibTrans" cxnId="{C526B510-EAE4-3D49-AF85-14465190F060}">
      <dgm:prSet/>
      <dgm:spPr/>
      <dgm:t>
        <a:bodyPr/>
        <a:lstStyle/>
        <a:p>
          <a:endParaRPr lang="es-MX"/>
        </a:p>
      </dgm:t>
    </dgm:pt>
    <dgm:pt modelId="{A55820FF-4DD2-E444-8455-B3F963E7AB88}">
      <dgm:prSet/>
      <dgm:spPr/>
      <dgm:t>
        <a:bodyPr/>
        <a:lstStyle/>
        <a:p>
          <a:r>
            <a:rPr lang="es-CO"/>
            <a:t>Población abarcada por los estudios y los países </a:t>
          </a:r>
        </a:p>
      </dgm:t>
    </dgm:pt>
    <dgm:pt modelId="{375C5F5D-5AA4-D74B-A6F3-156C9A004E81}" type="parTrans" cxnId="{07F961E3-470C-7A45-8A3C-0539E8FD0517}">
      <dgm:prSet/>
      <dgm:spPr/>
      <dgm:t>
        <a:bodyPr/>
        <a:lstStyle/>
        <a:p>
          <a:endParaRPr lang="es-MX"/>
        </a:p>
      </dgm:t>
    </dgm:pt>
    <dgm:pt modelId="{B713D7B5-8CE4-5C4C-BDE4-622FCCA8FB8E}" type="sibTrans" cxnId="{07F961E3-470C-7A45-8A3C-0539E8FD0517}">
      <dgm:prSet/>
      <dgm:spPr/>
      <dgm:t>
        <a:bodyPr/>
        <a:lstStyle/>
        <a:p>
          <a:endParaRPr lang="es-MX"/>
        </a:p>
      </dgm:t>
    </dgm:pt>
    <dgm:pt modelId="{5EBB5769-6FC9-A64E-9316-141BCCF2F260}">
      <dgm:prSet/>
      <dgm:spPr/>
      <dgm:t>
        <a:bodyPr/>
        <a:lstStyle/>
        <a:p>
          <a:r>
            <a:rPr lang="es-CO">
              <a:solidFill>
                <a:schemeClr val="tx1"/>
              </a:solidFill>
            </a:rPr>
            <a:t>Factores de riesgo y peligros creados o reforzados por estas nuevas condiciones y finalmente </a:t>
          </a:r>
        </a:p>
      </dgm:t>
    </dgm:pt>
    <dgm:pt modelId="{CCD25800-6A87-774B-BFDF-18E644B02610}" type="parTrans" cxnId="{C7850F5F-28A4-D74F-957B-64FDC7ED6905}">
      <dgm:prSet/>
      <dgm:spPr/>
      <dgm:t>
        <a:bodyPr/>
        <a:lstStyle/>
        <a:p>
          <a:endParaRPr lang="es-MX"/>
        </a:p>
      </dgm:t>
    </dgm:pt>
    <dgm:pt modelId="{F5282645-44CA-0546-8A64-9D86D70DBAFD}" type="sibTrans" cxnId="{C7850F5F-28A4-D74F-957B-64FDC7ED6905}">
      <dgm:prSet/>
      <dgm:spPr/>
      <dgm:t>
        <a:bodyPr/>
        <a:lstStyle/>
        <a:p>
          <a:endParaRPr lang="es-MX"/>
        </a:p>
      </dgm:t>
    </dgm:pt>
    <dgm:pt modelId="{58E2EC92-387F-FF45-A75B-7AC5CD6C585D}">
      <dgm:prSet/>
      <dgm:spPr/>
      <dgm:t>
        <a:bodyPr/>
        <a:lstStyle/>
        <a:p>
          <a:r>
            <a:rPr lang="es-CO">
              <a:solidFill>
                <a:schemeClr val="tx1"/>
              </a:solidFill>
            </a:rPr>
            <a:t>las consecuencias sobre la salud de los trabajadores </a:t>
          </a:r>
        </a:p>
      </dgm:t>
    </dgm:pt>
    <dgm:pt modelId="{778A2417-B456-304E-A37B-422924572311}" type="parTrans" cxnId="{9387ADB9-E8A4-4743-A966-6C43D537FB40}">
      <dgm:prSet/>
      <dgm:spPr/>
      <dgm:t>
        <a:bodyPr/>
        <a:lstStyle/>
        <a:p>
          <a:endParaRPr lang="es-MX"/>
        </a:p>
      </dgm:t>
    </dgm:pt>
    <dgm:pt modelId="{C2CDD769-F6E0-8044-89A2-41070324D0A9}" type="sibTrans" cxnId="{9387ADB9-E8A4-4743-A966-6C43D537FB40}">
      <dgm:prSet/>
      <dgm:spPr/>
      <dgm:t>
        <a:bodyPr/>
        <a:lstStyle/>
        <a:p>
          <a:endParaRPr lang="es-MX"/>
        </a:p>
      </dgm:t>
    </dgm:pt>
    <dgm:pt modelId="{4B10C8AD-18DB-5F47-8007-90BB7BDC2008}" type="pres">
      <dgm:prSet presAssocID="{12089C89-B3FE-5244-8FAD-E4E75FD7ECD7}" presName="diagram" presStyleCnt="0">
        <dgm:presLayoutVars>
          <dgm:dir/>
          <dgm:resizeHandles val="exact"/>
        </dgm:presLayoutVars>
      </dgm:prSet>
      <dgm:spPr/>
    </dgm:pt>
    <dgm:pt modelId="{1F32BCAB-BF47-8D43-96AD-3C761CD08AFA}" type="pres">
      <dgm:prSet presAssocID="{349F22F7-4430-504C-A9FF-C8BA4E81029C}" presName="node" presStyleLbl="node1" presStyleIdx="0" presStyleCnt="4">
        <dgm:presLayoutVars>
          <dgm:bulletEnabled val="1"/>
        </dgm:presLayoutVars>
      </dgm:prSet>
      <dgm:spPr/>
    </dgm:pt>
    <dgm:pt modelId="{EFA87E72-3F94-FD4F-89F3-EE9B279C38CE}" type="pres">
      <dgm:prSet presAssocID="{51C3F77C-FEE9-BD40-9624-7644664F0691}" presName="sibTrans" presStyleCnt="0"/>
      <dgm:spPr/>
    </dgm:pt>
    <dgm:pt modelId="{918D8979-6E8D-6E4F-8650-D4A810BA5939}" type="pres">
      <dgm:prSet presAssocID="{A55820FF-4DD2-E444-8455-B3F963E7AB88}" presName="node" presStyleLbl="node1" presStyleIdx="1" presStyleCnt="4">
        <dgm:presLayoutVars>
          <dgm:bulletEnabled val="1"/>
        </dgm:presLayoutVars>
      </dgm:prSet>
      <dgm:spPr/>
    </dgm:pt>
    <dgm:pt modelId="{928C11ED-A799-0247-9050-AABF5B1838AA}" type="pres">
      <dgm:prSet presAssocID="{B713D7B5-8CE4-5C4C-BDE4-622FCCA8FB8E}" presName="sibTrans" presStyleCnt="0"/>
      <dgm:spPr/>
    </dgm:pt>
    <dgm:pt modelId="{03C0EDDB-7B56-A44D-900C-1D11BBEDDC52}" type="pres">
      <dgm:prSet presAssocID="{5EBB5769-6FC9-A64E-9316-141BCCF2F260}" presName="node" presStyleLbl="node1" presStyleIdx="2" presStyleCnt="4">
        <dgm:presLayoutVars>
          <dgm:bulletEnabled val="1"/>
        </dgm:presLayoutVars>
      </dgm:prSet>
      <dgm:spPr/>
    </dgm:pt>
    <dgm:pt modelId="{A4DCD246-6A28-DF4A-A40B-B99B0422C455}" type="pres">
      <dgm:prSet presAssocID="{F5282645-44CA-0546-8A64-9D86D70DBAFD}" presName="sibTrans" presStyleCnt="0"/>
      <dgm:spPr/>
    </dgm:pt>
    <dgm:pt modelId="{1BE75867-911F-574A-9D4B-0FF95AC15A31}" type="pres">
      <dgm:prSet presAssocID="{58E2EC92-387F-FF45-A75B-7AC5CD6C585D}" presName="node" presStyleLbl="node1" presStyleIdx="3" presStyleCnt="4">
        <dgm:presLayoutVars>
          <dgm:bulletEnabled val="1"/>
        </dgm:presLayoutVars>
      </dgm:prSet>
      <dgm:spPr/>
    </dgm:pt>
  </dgm:ptLst>
  <dgm:cxnLst>
    <dgm:cxn modelId="{C526B510-EAE4-3D49-AF85-14465190F060}" srcId="{12089C89-B3FE-5244-8FAD-E4E75FD7ECD7}" destId="{349F22F7-4430-504C-A9FF-C8BA4E81029C}" srcOrd="0" destOrd="0" parTransId="{75CED32E-810A-A945-B262-2202EA1D781F}" sibTransId="{51C3F77C-FEE9-BD40-9624-7644664F0691}"/>
    <dgm:cxn modelId="{6E483018-D885-B743-AE9B-6D52D659EB3D}" type="presOf" srcId="{A55820FF-4DD2-E444-8455-B3F963E7AB88}" destId="{918D8979-6E8D-6E4F-8650-D4A810BA5939}" srcOrd="0" destOrd="0" presId="urn:microsoft.com/office/officeart/2005/8/layout/default"/>
    <dgm:cxn modelId="{13C1821D-06BB-8F41-825D-CFBF79BEB413}" type="presOf" srcId="{58E2EC92-387F-FF45-A75B-7AC5CD6C585D}" destId="{1BE75867-911F-574A-9D4B-0FF95AC15A31}" srcOrd="0" destOrd="0" presId="urn:microsoft.com/office/officeart/2005/8/layout/default"/>
    <dgm:cxn modelId="{C7850F5F-28A4-D74F-957B-64FDC7ED6905}" srcId="{12089C89-B3FE-5244-8FAD-E4E75FD7ECD7}" destId="{5EBB5769-6FC9-A64E-9316-141BCCF2F260}" srcOrd="2" destOrd="0" parTransId="{CCD25800-6A87-774B-BFDF-18E644B02610}" sibTransId="{F5282645-44CA-0546-8A64-9D86D70DBAFD}"/>
    <dgm:cxn modelId="{C1A07262-D683-E44A-87DE-C564BFC9B71D}" type="presOf" srcId="{12089C89-B3FE-5244-8FAD-E4E75FD7ECD7}" destId="{4B10C8AD-18DB-5F47-8007-90BB7BDC2008}" srcOrd="0" destOrd="0" presId="urn:microsoft.com/office/officeart/2005/8/layout/default"/>
    <dgm:cxn modelId="{19B2CEAC-73E2-2748-B8BB-AB8A63E711C2}" type="presOf" srcId="{5EBB5769-6FC9-A64E-9316-141BCCF2F260}" destId="{03C0EDDB-7B56-A44D-900C-1D11BBEDDC52}" srcOrd="0" destOrd="0" presId="urn:microsoft.com/office/officeart/2005/8/layout/default"/>
    <dgm:cxn modelId="{9387ADB9-E8A4-4743-A966-6C43D537FB40}" srcId="{12089C89-B3FE-5244-8FAD-E4E75FD7ECD7}" destId="{58E2EC92-387F-FF45-A75B-7AC5CD6C585D}" srcOrd="3" destOrd="0" parTransId="{778A2417-B456-304E-A37B-422924572311}" sibTransId="{C2CDD769-F6E0-8044-89A2-41070324D0A9}"/>
    <dgm:cxn modelId="{EA5102DA-7644-494E-AFDB-B310931940F0}" type="presOf" srcId="{349F22F7-4430-504C-A9FF-C8BA4E81029C}" destId="{1F32BCAB-BF47-8D43-96AD-3C761CD08AFA}" srcOrd="0" destOrd="0" presId="urn:microsoft.com/office/officeart/2005/8/layout/default"/>
    <dgm:cxn modelId="{07F961E3-470C-7A45-8A3C-0539E8FD0517}" srcId="{12089C89-B3FE-5244-8FAD-E4E75FD7ECD7}" destId="{A55820FF-4DD2-E444-8455-B3F963E7AB88}" srcOrd="1" destOrd="0" parTransId="{375C5F5D-5AA4-D74B-A6F3-156C9A004E81}" sibTransId="{B713D7B5-8CE4-5C4C-BDE4-622FCCA8FB8E}"/>
    <dgm:cxn modelId="{2AE78EA3-E1AD-2640-ADDC-73EC31E3C6D1}" type="presParOf" srcId="{4B10C8AD-18DB-5F47-8007-90BB7BDC2008}" destId="{1F32BCAB-BF47-8D43-96AD-3C761CD08AFA}" srcOrd="0" destOrd="0" presId="urn:microsoft.com/office/officeart/2005/8/layout/default"/>
    <dgm:cxn modelId="{F86FAA3B-188B-564D-8242-F75AE97CB4B0}" type="presParOf" srcId="{4B10C8AD-18DB-5F47-8007-90BB7BDC2008}" destId="{EFA87E72-3F94-FD4F-89F3-EE9B279C38CE}" srcOrd="1" destOrd="0" presId="urn:microsoft.com/office/officeart/2005/8/layout/default"/>
    <dgm:cxn modelId="{B0581EAF-5112-F446-8A31-623AF7D84C82}" type="presParOf" srcId="{4B10C8AD-18DB-5F47-8007-90BB7BDC2008}" destId="{918D8979-6E8D-6E4F-8650-D4A810BA5939}" srcOrd="2" destOrd="0" presId="urn:microsoft.com/office/officeart/2005/8/layout/default"/>
    <dgm:cxn modelId="{0354A4C3-5A74-C240-92CC-7026FB00EEC2}" type="presParOf" srcId="{4B10C8AD-18DB-5F47-8007-90BB7BDC2008}" destId="{928C11ED-A799-0247-9050-AABF5B1838AA}" srcOrd="3" destOrd="0" presId="urn:microsoft.com/office/officeart/2005/8/layout/default"/>
    <dgm:cxn modelId="{532CD730-03CE-9345-870F-B70B565B2685}" type="presParOf" srcId="{4B10C8AD-18DB-5F47-8007-90BB7BDC2008}" destId="{03C0EDDB-7B56-A44D-900C-1D11BBEDDC52}" srcOrd="4" destOrd="0" presId="urn:microsoft.com/office/officeart/2005/8/layout/default"/>
    <dgm:cxn modelId="{AA5720A7-1C94-DF41-80E4-1BFA8A8FD461}" type="presParOf" srcId="{4B10C8AD-18DB-5F47-8007-90BB7BDC2008}" destId="{A4DCD246-6A28-DF4A-A40B-B99B0422C455}" srcOrd="5" destOrd="0" presId="urn:microsoft.com/office/officeart/2005/8/layout/default"/>
    <dgm:cxn modelId="{7D93E145-9B30-4C4E-A2B1-7549AF8FC2A0}" type="presParOf" srcId="{4B10C8AD-18DB-5F47-8007-90BB7BDC2008}" destId="{1BE75867-911F-574A-9D4B-0FF95AC15A3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FAF97A-A3EC-544C-A0A0-04806BD1A4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863002C6-E09C-954B-A7BB-43C08F281C07}">
      <dgm:prSet/>
      <dgm:spPr/>
      <dgm:t>
        <a:bodyPr/>
        <a:lstStyle/>
        <a:p>
          <a:r>
            <a:rPr lang="es-CO"/>
            <a:t>“Competencia laboral y formación adecuada”; </a:t>
          </a:r>
        </a:p>
      </dgm:t>
    </dgm:pt>
    <dgm:pt modelId="{A8D88376-8D5A-374B-B45C-10EE924D9A2B}" type="parTrans" cxnId="{59C2A5D1-E38A-124E-909E-6196D19779E8}">
      <dgm:prSet/>
      <dgm:spPr/>
      <dgm:t>
        <a:bodyPr/>
        <a:lstStyle/>
        <a:p>
          <a:endParaRPr lang="es-MX"/>
        </a:p>
      </dgm:t>
    </dgm:pt>
    <dgm:pt modelId="{857F5B6C-C46E-124D-A24E-08C3290A2C8B}" type="sibTrans" cxnId="{59C2A5D1-E38A-124E-909E-6196D19779E8}">
      <dgm:prSet/>
      <dgm:spPr/>
      <dgm:t>
        <a:bodyPr/>
        <a:lstStyle/>
        <a:p>
          <a:endParaRPr lang="es-MX"/>
        </a:p>
      </dgm:t>
    </dgm:pt>
    <dgm:pt modelId="{17255E64-73BA-894B-8F18-15793BA6C038}">
      <dgm:prSet/>
      <dgm:spPr/>
      <dgm:t>
        <a:bodyPr/>
        <a:lstStyle/>
        <a:p>
          <a:r>
            <a:rPr lang="es-CO"/>
            <a:t>se identifica como una de las fuentes importantes para los trabajadores de salud y es adjudicado al desconocimiento mismo del COVID -19 como entidad nosológica, y por ende al tener dudas inclusive no tener protocolos para manejarlo y la sensación de estar en una situación en donde no se tiene el entrenamiento suficiente y especifico lleva a los síntomas de agotamiento y llama la atención que afecta más a los trabajadores jóvenes y recién egresados. (Abdel 2021) </a:t>
          </a:r>
        </a:p>
      </dgm:t>
    </dgm:pt>
    <dgm:pt modelId="{CE8937E1-030E-194F-927F-83115ED5B54C}" type="parTrans" cxnId="{A5A3F2BE-98E8-CA42-B501-EF62F1570D0A}">
      <dgm:prSet/>
      <dgm:spPr/>
      <dgm:t>
        <a:bodyPr/>
        <a:lstStyle/>
        <a:p>
          <a:endParaRPr lang="es-MX"/>
        </a:p>
      </dgm:t>
    </dgm:pt>
    <dgm:pt modelId="{F07611A0-F657-AE4C-9A88-47A43EE74CA1}" type="sibTrans" cxnId="{A5A3F2BE-98E8-CA42-B501-EF62F1570D0A}">
      <dgm:prSet/>
      <dgm:spPr/>
      <dgm:t>
        <a:bodyPr/>
        <a:lstStyle/>
        <a:p>
          <a:endParaRPr lang="es-MX"/>
        </a:p>
      </dgm:t>
    </dgm:pt>
    <dgm:pt modelId="{1B7A227B-3044-0246-8583-1DB1EFC44856}" type="pres">
      <dgm:prSet presAssocID="{C2FAF97A-A3EC-544C-A0A0-04806BD1A41B}" presName="linear" presStyleCnt="0">
        <dgm:presLayoutVars>
          <dgm:animLvl val="lvl"/>
          <dgm:resizeHandles val="exact"/>
        </dgm:presLayoutVars>
      </dgm:prSet>
      <dgm:spPr/>
    </dgm:pt>
    <dgm:pt modelId="{6B18DDFF-93A5-8945-844D-8DF5F693750C}" type="pres">
      <dgm:prSet presAssocID="{863002C6-E09C-954B-A7BB-43C08F281C07}" presName="parentText" presStyleLbl="node1" presStyleIdx="0" presStyleCnt="1">
        <dgm:presLayoutVars>
          <dgm:chMax val="0"/>
          <dgm:bulletEnabled val="1"/>
        </dgm:presLayoutVars>
      </dgm:prSet>
      <dgm:spPr/>
    </dgm:pt>
    <dgm:pt modelId="{DE083176-2A44-334B-9F81-87E339BF2025}" type="pres">
      <dgm:prSet presAssocID="{863002C6-E09C-954B-A7BB-43C08F281C07}" presName="childText" presStyleLbl="revTx" presStyleIdx="0" presStyleCnt="1">
        <dgm:presLayoutVars>
          <dgm:bulletEnabled val="1"/>
        </dgm:presLayoutVars>
      </dgm:prSet>
      <dgm:spPr/>
    </dgm:pt>
  </dgm:ptLst>
  <dgm:cxnLst>
    <dgm:cxn modelId="{5BE78A15-1630-5B4D-9F5C-1B808EB92E27}" type="presOf" srcId="{863002C6-E09C-954B-A7BB-43C08F281C07}" destId="{6B18DDFF-93A5-8945-844D-8DF5F693750C}" srcOrd="0" destOrd="0" presId="urn:microsoft.com/office/officeart/2005/8/layout/vList2"/>
    <dgm:cxn modelId="{0AF0B259-DD1D-0149-9A7A-D28678D1B73C}" type="presOf" srcId="{C2FAF97A-A3EC-544C-A0A0-04806BD1A41B}" destId="{1B7A227B-3044-0246-8583-1DB1EFC44856}" srcOrd="0" destOrd="0" presId="urn:microsoft.com/office/officeart/2005/8/layout/vList2"/>
    <dgm:cxn modelId="{C928EC71-9384-2B47-A792-95AEEFC619E4}" type="presOf" srcId="{17255E64-73BA-894B-8F18-15793BA6C038}" destId="{DE083176-2A44-334B-9F81-87E339BF2025}" srcOrd="0" destOrd="0" presId="urn:microsoft.com/office/officeart/2005/8/layout/vList2"/>
    <dgm:cxn modelId="{A5A3F2BE-98E8-CA42-B501-EF62F1570D0A}" srcId="{863002C6-E09C-954B-A7BB-43C08F281C07}" destId="{17255E64-73BA-894B-8F18-15793BA6C038}" srcOrd="0" destOrd="0" parTransId="{CE8937E1-030E-194F-927F-83115ED5B54C}" sibTransId="{F07611A0-F657-AE4C-9A88-47A43EE74CA1}"/>
    <dgm:cxn modelId="{59C2A5D1-E38A-124E-909E-6196D19779E8}" srcId="{C2FAF97A-A3EC-544C-A0A0-04806BD1A41B}" destId="{863002C6-E09C-954B-A7BB-43C08F281C07}" srcOrd="0" destOrd="0" parTransId="{A8D88376-8D5A-374B-B45C-10EE924D9A2B}" sibTransId="{857F5B6C-C46E-124D-A24E-08C3290A2C8B}"/>
    <dgm:cxn modelId="{173B43DE-6C68-CC49-9F78-B43B303AF47F}" type="presParOf" srcId="{1B7A227B-3044-0246-8583-1DB1EFC44856}" destId="{6B18DDFF-93A5-8945-844D-8DF5F693750C}" srcOrd="0" destOrd="0" presId="urn:microsoft.com/office/officeart/2005/8/layout/vList2"/>
    <dgm:cxn modelId="{81E45AA7-CEAA-2E40-9D6A-C4027A359B29}" type="presParOf" srcId="{1B7A227B-3044-0246-8583-1DB1EFC44856}" destId="{DE083176-2A44-334B-9F81-87E339BF202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F0A1E1-B5F4-F846-8632-6674839AF4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4BD3FBA1-50A4-9A4F-813D-4744F6658EA8}">
      <dgm:prSet/>
      <dgm:spPr/>
      <dgm:t>
        <a:bodyPr/>
        <a:lstStyle/>
        <a:p>
          <a:r>
            <a:rPr lang="es-CO" dirty="0"/>
            <a:t>“Inseguridad laboral y estrés financiero”; </a:t>
          </a:r>
        </a:p>
      </dgm:t>
    </dgm:pt>
    <dgm:pt modelId="{FFE3F2CF-7E1F-D942-887A-B316E31DAC46}" type="parTrans" cxnId="{C8469150-EADF-4641-8B50-F3F36DDA23F7}">
      <dgm:prSet/>
      <dgm:spPr/>
      <dgm:t>
        <a:bodyPr/>
        <a:lstStyle/>
        <a:p>
          <a:endParaRPr lang="es-MX"/>
        </a:p>
      </dgm:t>
    </dgm:pt>
    <dgm:pt modelId="{6BEA4EAC-0989-644E-86BB-8187E2E625CE}" type="sibTrans" cxnId="{C8469150-EADF-4641-8B50-F3F36DDA23F7}">
      <dgm:prSet/>
      <dgm:spPr/>
      <dgm:t>
        <a:bodyPr/>
        <a:lstStyle/>
        <a:p>
          <a:endParaRPr lang="es-MX"/>
        </a:p>
      </dgm:t>
    </dgm:pt>
    <dgm:pt modelId="{C8652D49-9C4A-BD41-BDB1-CF117B87A1B1}">
      <dgm:prSet/>
      <dgm:spPr/>
      <dgm:t>
        <a:bodyPr/>
        <a:lstStyle/>
        <a:p>
          <a:r>
            <a:rPr lang="es-CO" dirty="0"/>
            <a:t>Ahora bien para los trabajadores de diferentes sectores económicos la incertidumbre por el futuro, sustentada en la crisis económica y por la emergencia sanitaria declarada, generó estrés financiero llevando al territorio de la ansiedad, el agotamiento, la depresión. Es de tener en cuenta que para los trabajadores que tenían durante esta época más pacientes al disminuir el volumen y por ende el ingreso también generó esta misma sensación. (Abdel 2021)</a:t>
          </a:r>
        </a:p>
      </dgm:t>
    </dgm:pt>
    <dgm:pt modelId="{BD34ED35-A5E7-2747-A1A3-106504121958}" type="parTrans" cxnId="{8DE8F121-534B-3C46-BBBB-B3E5BE25A2C7}">
      <dgm:prSet/>
      <dgm:spPr/>
      <dgm:t>
        <a:bodyPr/>
        <a:lstStyle/>
        <a:p>
          <a:endParaRPr lang="es-MX"/>
        </a:p>
      </dgm:t>
    </dgm:pt>
    <dgm:pt modelId="{65A253C7-9F96-234E-B2CA-B42707879AF0}" type="sibTrans" cxnId="{8DE8F121-534B-3C46-BBBB-B3E5BE25A2C7}">
      <dgm:prSet/>
      <dgm:spPr/>
      <dgm:t>
        <a:bodyPr/>
        <a:lstStyle/>
        <a:p>
          <a:endParaRPr lang="es-MX"/>
        </a:p>
      </dgm:t>
    </dgm:pt>
    <dgm:pt modelId="{31E5D7DD-8FE9-6E4D-BF3D-76ED31C6AA90}" type="pres">
      <dgm:prSet presAssocID="{FCF0A1E1-B5F4-F846-8632-6674839AF497}" presName="linear" presStyleCnt="0">
        <dgm:presLayoutVars>
          <dgm:animLvl val="lvl"/>
          <dgm:resizeHandles val="exact"/>
        </dgm:presLayoutVars>
      </dgm:prSet>
      <dgm:spPr/>
    </dgm:pt>
    <dgm:pt modelId="{E6F50EFB-F0AD-C346-BB39-145FDCA3C8F0}" type="pres">
      <dgm:prSet presAssocID="{4BD3FBA1-50A4-9A4F-813D-4744F6658EA8}" presName="parentText" presStyleLbl="node1" presStyleIdx="0" presStyleCnt="1">
        <dgm:presLayoutVars>
          <dgm:chMax val="0"/>
          <dgm:bulletEnabled val="1"/>
        </dgm:presLayoutVars>
      </dgm:prSet>
      <dgm:spPr/>
    </dgm:pt>
    <dgm:pt modelId="{44FAA4B3-5CE1-5146-933A-B2E91AC18187}" type="pres">
      <dgm:prSet presAssocID="{4BD3FBA1-50A4-9A4F-813D-4744F6658EA8}" presName="childText" presStyleLbl="revTx" presStyleIdx="0" presStyleCnt="1">
        <dgm:presLayoutVars>
          <dgm:bulletEnabled val="1"/>
        </dgm:presLayoutVars>
      </dgm:prSet>
      <dgm:spPr/>
    </dgm:pt>
  </dgm:ptLst>
  <dgm:cxnLst>
    <dgm:cxn modelId="{8DE8F121-534B-3C46-BBBB-B3E5BE25A2C7}" srcId="{4BD3FBA1-50A4-9A4F-813D-4744F6658EA8}" destId="{C8652D49-9C4A-BD41-BDB1-CF117B87A1B1}" srcOrd="0" destOrd="0" parTransId="{BD34ED35-A5E7-2747-A1A3-106504121958}" sibTransId="{65A253C7-9F96-234E-B2CA-B42707879AF0}"/>
    <dgm:cxn modelId="{04A93A35-AD93-8548-BA34-E3F653C6540E}" type="presOf" srcId="{4BD3FBA1-50A4-9A4F-813D-4744F6658EA8}" destId="{E6F50EFB-F0AD-C346-BB39-145FDCA3C8F0}" srcOrd="0" destOrd="0" presId="urn:microsoft.com/office/officeart/2005/8/layout/vList2"/>
    <dgm:cxn modelId="{C8469150-EADF-4641-8B50-F3F36DDA23F7}" srcId="{FCF0A1E1-B5F4-F846-8632-6674839AF497}" destId="{4BD3FBA1-50A4-9A4F-813D-4744F6658EA8}" srcOrd="0" destOrd="0" parTransId="{FFE3F2CF-7E1F-D942-887A-B316E31DAC46}" sibTransId="{6BEA4EAC-0989-644E-86BB-8187E2E625CE}"/>
    <dgm:cxn modelId="{959EB9B0-48C3-5447-9945-D23DEC96454E}" type="presOf" srcId="{C8652D49-9C4A-BD41-BDB1-CF117B87A1B1}" destId="{44FAA4B3-5CE1-5146-933A-B2E91AC18187}" srcOrd="0" destOrd="0" presId="urn:microsoft.com/office/officeart/2005/8/layout/vList2"/>
    <dgm:cxn modelId="{F87401C9-18F8-B94C-93C3-B98281DDB2F6}" type="presOf" srcId="{FCF0A1E1-B5F4-F846-8632-6674839AF497}" destId="{31E5D7DD-8FE9-6E4D-BF3D-76ED31C6AA90}" srcOrd="0" destOrd="0" presId="urn:microsoft.com/office/officeart/2005/8/layout/vList2"/>
    <dgm:cxn modelId="{74845F71-2D7A-4B4C-873D-90BFE45D89DF}" type="presParOf" srcId="{31E5D7DD-8FE9-6E4D-BF3D-76ED31C6AA90}" destId="{E6F50EFB-F0AD-C346-BB39-145FDCA3C8F0}" srcOrd="0" destOrd="0" presId="urn:microsoft.com/office/officeart/2005/8/layout/vList2"/>
    <dgm:cxn modelId="{28739D1E-17E2-744C-A5BF-1946DE283DC6}" type="presParOf" srcId="{31E5D7DD-8FE9-6E4D-BF3D-76ED31C6AA90}" destId="{44FAA4B3-5CE1-5146-933A-B2E91AC18187}" srcOrd="1"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B67831-6285-B94D-B816-B3A2400EB4A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s-MX"/>
        </a:p>
      </dgm:t>
    </dgm:pt>
    <dgm:pt modelId="{C0AE980E-D948-D94D-8648-574C7D0EC2A7}">
      <dgm:prSet/>
      <dgm:spPr/>
      <dgm:t>
        <a:bodyPr/>
        <a:lstStyle/>
        <a:p>
          <a:r>
            <a:rPr lang="es-CO"/>
            <a:t>Posibilidad de perder el empleo o por encontrar un nuevo empleo (69,7%), el 68% por temor al contagio, y el 72,3% por poder transmitir el virus.(Reid 2021)</a:t>
          </a:r>
        </a:p>
      </dgm:t>
    </dgm:pt>
    <dgm:pt modelId="{46B97500-EFB2-7940-BBD4-1DE9C22017B9}" type="parTrans" cxnId="{98F94927-3F51-0748-B917-A86EB0BAB7FA}">
      <dgm:prSet/>
      <dgm:spPr/>
      <dgm:t>
        <a:bodyPr/>
        <a:lstStyle/>
        <a:p>
          <a:endParaRPr lang="es-MX"/>
        </a:p>
      </dgm:t>
    </dgm:pt>
    <dgm:pt modelId="{C5ECF1FA-760B-8047-A693-3E39C5642817}" type="sibTrans" cxnId="{98F94927-3F51-0748-B917-A86EB0BAB7FA}">
      <dgm:prSet/>
      <dgm:spPr/>
      <dgm:t>
        <a:bodyPr/>
        <a:lstStyle/>
        <a:p>
          <a:endParaRPr lang="es-MX"/>
        </a:p>
      </dgm:t>
    </dgm:pt>
    <dgm:pt modelId="{94448895-51E8-9745-9A60-F5A63083A242}" type="pres">
      <dgm:prSet presAssocID="{D2B67831-6285-B94D-B816-B3A2400EB4A7}" presName="linear" presStyleCnt="0">
        <dgm:presLayoutVars>
          <dgm:animLvl val="lvl"/>
          <dgm:resizeHandles val="exact"/>
        </dgm:presLayoutVars>
      </dgm:prSet>
      <dgm:spPr/>
    </dgm:pt>
    <dgm:pt modelId="{0D279521-28EB-3544-A03F-DE51A1FE25D5}" type="pres">
      <dgm:prSet presAssocID="{C0AE980E-D948-D94D-8648-574C7D0EC2A7}" presName="parentText" presStyleLbl="node1" presStyleIdx="0" presStyleCnt="1">
        <dgm:presLayoutVars>
          <dgm:chMax val="0"/>
          <dgm:bulletEnabled val="1"/>
        </dgm:presLayoutVars>
      </dgm:prSet>
      <dgm:spPr/>
    </dgm:pt>
  </dgm:ptLst>
  <dgm:cxnLst>
    <dgm:cxn modelId="{98F94927-3F51-0748-B917-A86EB0BAB7FA}" srcId="{D2B67831-6285-B94D-B816-B3A2400EB4A7}" destId="{C0AE980E-D948-D94D-8648-574C7D0EC2A7}" srcOrd="0" destOrd="0" parTransId="{46B97500-EFB2-7940-BBD4-1DE9C22017B9}" sibTransId="{C5ECF1FA-760B-8047-A693-3E39C5642817}"/>
    <dgm:cxn modelId="{AEFBD495-F0D9-4D45-B04F-258DC17078E3}" type="presOf" srcId="{C0AE980E-D948-D94D-8648-574C7D0EC2A7}" destId="{0D279521-28EB-3544-A03F-DE51A1FE25D5}" srcOrd="0" destOrd="0" presId="urn:microsoft.com/office/officeart/2005/8/layout/vList2"/>
    <dgm:cxn modelId="{E709D5C9-6367-8E47-8A54-4925FC0804FE}" type="presOf" srcId="{D2B67831-6285-B94D-B816-B3A2400EB4A7}" destId="{94448895-51E8-9745-9A60-F5A63083A242}" srcOrd="0" destOrd="0" presId="urn:microsoft.com/office/officeart/2005/8/layout/vList2"/>
    <dgm:cxn modelId="{48ABDA74-0DA1-A441-9E55-5EB8552025E9}" type="presParOf" srcId="{94448895-51E8-9745-9A60-F5A63083A242}" destId="{0D279521-28EB-3544-A03F-DE51A1FE25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95A613-6336-6941-894B-D470CA4A734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s-MX"/>
        </a:p>
      </dgm:t>
    </dgm:pt>
    <dgm:pt modelId="{7F7F1F57-64F4-8241-81FE-849CD476DC21}">
      <dgm:prSet/>
      <dgm:spPr/>
      <dgm:t>
        <a:bodyPr/>
        <a:lstStyle/>
        <a:p>
          <a:r>
            <a:rPr lang="es-CO"/>
            <a:t>Acceso a los alimentos para los hogares de bajos ingresos de las comunidades de color e hispanas y no hispanas, Bajos salarios y trabajo esenciales(Lauren 2021)</a:t>
          </a:r>
        </a:p>
      </dgm:t>
    </dgm:pt>
    <dgm:pt modelId="{541928AE-7316-A54B-9446-9A1FECCE4F7F}" type="parTrans" cxnId="{1E75CDC3-A7B8-394B-982F-3FA53C7F9AAC}">
      <dgm:prSet/>
      <dgm:spPr/>
      <dgm:t>
        <a:bodyPr/>
        <a:lstStyle/>
        <a:p>
          <a:endParaRPr lang="es-MX"/>
        </a:p>
      </dgm:t>
    </dgm:pt>
    <dgm:pt modelId="{EBAA1537-EB10-2841-B839-880104707950}" type="sibTrans" cxnId="{1E75CDC3-A7B8-394B-982F-3FA53C7F9AAC}">
      <dgm:prSet/>
      <dgm:spPr/>
      <dgm:t>
        <a:bodyPr/>
        <a:lstStyle/>
        <a:p>
          <a:endParaRPr lang="es-MX"/>
        </a:p>
      </dgm:t>
    </dgm:pt>
    <dgm:pt modelId="{BACA626F-35B5-C145-AB81-5DF16BD33997}" type="pres">
      <dgm:prSet presAssocID="{FD95A613-6336-6941-894B-D470CA4A734F}" presName="linear" presStyleCnt="0">
        <dgm:presLayoutVars>
          <dgm:animLvl val="lvl"/>
          <dgm:resizeHandles val="exact"/>
        </dgm:presLayoutVars>
      </dgm:prSet>
      <dgm:spPr/>
    </dgm:pt>
    <dgm:pt modelId="{B4495786-94E5-0B49-89CA-37764338B0B5}" type="pres">
      <dgm:prSet presAssocID="{7F7F1F57-64F4-8241-81FE-849CD476DC21}" presName="parentText" presStyleLbl="node1" presStyleIdx="0" presStyleCnt="1">
        <dgm:presLayoutVars>
          <dgm:chMax val="0"/>
          <dgm:bulletEnabled val="1"/>
        </dgm:presLayoutVars>
      </dgm:prSet>
      <dgm:spPr/>
    </dgm:pt>
  </dgm:ptLst>
  <dgm:cxnLst>
    <dgm:cxn modelId="{9AF3832D-19CA-0D4D-9734-020271385B91}" type="presOf" srcId="{FD95A613-6336-6941-894B-D470CA4A734F}" destId="{BACA626F-35B5-C145-AB81-5DF16BD33997}" srcOrd="0" destOrd="0" presId="urn:microsoft.com/office/officeart/2005/8/layout/vList2"/>
    <dgm:cxn modelId="{6D8F416A-91B9-A34B-A6B2-C12D78FFC8DE}" type="presOf" srcId="{7F7F1F57-64F4-8241-81FE-849CD476DC21}" destId="{B4495786-94E5-0B49-89CA-37764338B0B5}" srcOrd="0" destOrd="0" presId="urn:microsoft.com/office/officeart/2005/8/layout/vList2"/>
    <dgm:cxn modelId="{1E75CDC3-A7B8-394B-982F-3FA53C7F9AAC}" srcId="{FD95A613-6336-6941-894B-D470CA4A734F}" destId="{7F7F1F57-64F4-8241-81FE-849CD476DC21}" srcOrd="0" destOrd="0" parTransId="{541928AE-7316-A54B-9446-9A1FECCE4F7F}" sibTransId="{EBAA1537-EB10-2841-B839-880104707950}"/>
    <dgm:cxn modelId="{70949CDA-CD8F-8C4B-9CA4-667DB2AFF934}" type="presParOf" srcId="{BACA626F-35B5-C145-AB81-5DF16BD33997}" destId="{B4495786-94E5-0B49-89CA-37764338B0B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8A2898-8D08-034C-927C-22B778D0C7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D9F01B23-F762-2D41-812D-8ACD64A07EF9}">
      <dgm:prSet/>
      <dgm:spPr/>
      <dgm:t>
        <a:bodyPr/>
        <a:lstStyle/>
        <a:p>
          <a:r>
            <a:rPr lang="es-CO"/>
            <a:t>Mala actitud en su uso respondía a </a:t>
          </a:r>
        </a:p>
      </dgm:t>
    </dgm:pt>
    <dgm:pt modelId="{F978E54F-CF5C-EF4F-8D18-481791BE744F}" type="parTrans" cxnId="{55048F6A-D740-2B4A-B12F-A1C6FDBD93CD}">
      <dgm:prSet/>
      <dgm:spPr/>
      <dgm:t>
        <a:bodyPr/>
        <a:lstStyle/>
        <a:p>
          <a:endParaRPr lang="es-MX"/>
        </a:p>
      </dgm:t>
    </dgm:pt>
    <dgm:pt modelId="{324999A5-9E2E-8D44-B3CC-CE1DDB1EB89B}" type="sibTrans" cxnId="{55048F6A-D740-2B4A-B12F-A1C6FDBD93CD}">
      <dgm:prSet/>
      <dgm:spPr/>
      <dgm:t>
        <a:bodyPr/>
        <a:lstStyle/>
        <a:p>
          <a:endParaRPr lang="es-MX"/>
        </a:p>
      </dgm:t>
    </dgm:pt>
    <dgm:pt modelId="{7D638768-82F5-3342-9F36-486117639818}">
      <dgm:prSet/>
      <dgm:spPr/>
      <dgm:t>
        <a:bodyPr/>
        <a:lstStyle/>
        <a:p>
          <a:r>
            <a:rPr lang="es-CO"/>
            <a:t>la falta de disponibilidad, a la escases</a:t>
          </a:r>
        </a:p>
      </dgm:t>
    </dgm:pt>
    <dgm:pt modelId="{3DB84771-EFE1-374A-80E1-713E54C3CE1F}" type="parTrans" cxnId="{EAEA921B-AC93-CC4D-BE9E-8EC671289F96}">
      <dgm:prSet/>
      <dgm:spPr/>
      <dgm:t>
        <a:bodyPr/>
        <a:lstStyle/>
        <a:p>
          <a:endParaRPr lang="es-MX"/>
        </a:p>
      </dgm:t>
    </dgm:pt>
    <dgm:pt modelId="{BCA250F4-F56E-444F-A8F3-11E135FF0AB1}" type="sibTrans" cxnId="{EAEA921B-AC93-CC4D-BE9E-8EC671289F96}">
      <dgm:prSet/>
      <dgm:spPr/>
      <dgm:t>
        <a:bodyPr/>
        <a:lstStyle/>
        <a:p>
          <a:endParaRPr lang="es-MX"/>
        </a:p>
      </dgm:t>
    </dgm:pt>
    <dgm:pt modelId="{5D0701CC-5CF2-044D-A573-7DF85AB50ADF}">
      <dgm:prSet/>
      <dgm:spPr/>
      <dgm:t>
        <a:bodyPr/>
        <a:lstStyle/>
        <a:p>
          <a:r>
            <a:rPr lang="es-CO"/>
            <a:t>Incomodidad </a:t>
          </a:r>
        </a:p>
      </dgm:t>
    </dgm:pt>
    <dgm:pt modelId="{802D5D68-2ED1-184A-B488-8BD04D39D501}" type="parTrans" cxnId="{8956A961-9E55-5040-9C4B-A028B6467FD4}">
      <dgm:prSet/>
      <dgm:spPr/>
      <dgm:t>
        <a:bodyPr/>
        <a:lstStyle/>
        <a:p>
          <a:endParaRPr lang="es-MX"/>
        </a:p>
      </dgm:t>
    </dgm:pt>
    <dgm:pt modelId="{94639D22-36EA-2247-AFEA-AA077CAC94A0}" type="sibTrans" cxnId="{8956A961-9E55-5040-9C4B-A028B6467FD4}">
      <dgm:prSet/>
      <dgm:spPr/>
      <dgm:t>
        <a:bodyPr/>
        <a:lstStyle/>
        <a:p>
          <a:endParaRPr lang="es-MX"/>
        </a:p>
      </dgm:t>
    </dgm:pt>
    <dgm:pt modelId="{468350E7-B56E-1647-AE5D-FC4F1A7BB5A8}">
      <dgm:prSet/>
      <dgm:spPr/>
      <dgm:t>
        <a:bodyPr/>
        <a:lstStyle/>
        <a:p>
          <a:r>
            <a:rPr lang="es-CO"/>
            <a:t>percibida con la comunicación especialmente con los paciente mayores y </a:t>
          </a:r>
        </a:p>
      </dgm:t>
    </dgm:pt>
    <dgm:pt modelId="{576D4ECA-9EAD-6947-B6EF-BFBEE47EB4D5}" type="parTrans" cxnId="{45817376-8071-0241-A88A-9FEC933A1063}">
      <dgm:prSet/>
      <dgm:spPr/>
      <dgm:t>
        <a:bodyPr/>
        <a:lstStyle/>
        <a:p>
          <a:endParaRPr lang="es-MX"/>
        </a:p>
      </dgm:t>
    </dgm:pt>
    <dgm:pt modelId="{576AABDE-A366-9E4B-B2B2-7936637C29E4}" type="sibTrans" cxnId="{45817376-8071-0241-A88A-9FEC933A1063}">
      <dgm:prSet/>
      <dgm:spPr/>
      <dgm:t>
        <a:bodyPr/>
        <a:lstStyle/>
        <a:p>
          <a:endParaRPr lang="es-MX"/>
        </a:p>
      </dgm:t>
    </dgm:pt>
    <dgm:pt modelId="{F300BAF4-F7CC-B54D-90E1-E9A500372AEA}">
      <dgm:prSet/>
      <dgm:spPr/>
      <dgm:t>
        <a:bodyPr/>
        <a:lstStyle/>
        <a:p>
          <a:r>
            <a:rPr lang="es-CO"/>
            <a:t>con la temperatura, </a:t>
          </a:r>
        </a:p>
      </dgm:t>
    </dgm:pt>
    <dgm:pt modelId="{CE468D4B-874B-3F45-A1D4-6073F8F82B4B}" type="parTrans" cxnId="{BFA1AB30-BF37-A944-A94A-893DE6290746}">
      <dgm:prSet/>
      <dgm:spPr/>
      <dgm:t>
        <a:bodyPr/>
        <a:lstStyle/>
        <a:p>
          <a:endParaRPr lang="es-MX"/>
        </a:p>
      </dgm:t>
    </dgm:pt>
    <dgm:pt modelId="{67CFA51D-BE79-2C4D-9141-C92BC7F9E727}" type="sibTrans" cxnId="{BFA1AB30-BF37-A944-A94A-893DE6290746}">
      <dgm:prSet/>
      <dgm:spPr/>
      <dgm:t>
        <a:bodyPr/>
        <a:lstStyle/>
        <a:p>
          <a:endParaRPr lang="es-MX"/>
        </a:p>
      </dgm:t>
    </dgm:pt>
    <dgm:pt modelId="{212FEE11-0977-424D-B8FF-BA36C37A4015}">
      <dgm:prSet/>
      <dgm:spPr/>
      <dgm:t>
        <a:bodyPr/>
        <a:lstStyle/>
        <a:p>
          <a:r>
            <a:rPr lang="es-CO"/>
            <a:t>Niveles de habilidad para el uso para ponérselos y quitárselos, </a:t>
          </a:r>
        </a:p>
      </dgm:t>
    </dgm:pt>
    <dgm:pt modelId="{E8D059EA-58A8-2741-8E08-3FF98341F331}" type="parTrans" cxnId="{B19C102C-9323-C844-826F-0E75CF369A6B}">
      <dgm:prSet/>
      <dgm:spPr/>
      <dgm:t>
        <a:bodyPr/>
        <a:lstStyle/>
        <a:p>
          <a:endParaRPr lang="es-MX"/>
        </a:p>
      </dgm:t>
    </dgm:pt>
    <dgm:pt modelId="{00F785FF-A046-A14F-B01C-6391481B6EA3}" type="sibTrans" cxnId="{B19C102C-9323-C844-826F-0E75CF369A6B}">
      <dgm:prSet/>
      <dgm:spPr/>
      <dgm:t>
        <a:bodyPr/>
        <a:lstStyle/>
        <a:p>
          <a:endParaRPr lang="es-MX"/>
        </a:p>
      </dgm:t>
    </dgm:pt>
    <dgm:pt modelId="{BD2E609A-D018-9B46-94B6-88B6A92B858D}">
      <dgm:prSet/>
      <dgm:spPr/>
      <dgm:t>
        <a:bodyPr/>
        <a:lstStyle/>
        <a:p>
          <a:r>
            <a:rPr lang="es-CO"/>
            <a:t>Falta de entrenamiento y protocolos complejos (MA Alao 2020). </a:t>
          </a:r>
        </a:p>
      </dgm:t>
    </dgm:pt>
    <dgm:pt modelId="{3A4D0A14-5FBE-7C46-860E-4D8290E0BDE0}" type="parTrans" cxnId="{CB3AF2A6-7E03-0E4B-9DEB-5037A7710DEB}">
      <dgm:prSet/>
      <dgm:spPr/>
      <dgm:t>
        <a:bodyPr/>
        <a:lstStyle/>
        <a:p>
          <a:endParaRPr lang="es-MX"/>
        </a:p>
      </dgm:t>
    </dgm:pt>
    <dgm:pt modelId="{4D75405D-8428-FA4E-9233-B2B224EC2C58}" type="sibTrans" cxnId="{CB3AF2A6-7E03-0E4B-9DEB-5037A7710DEB}">
      <dgm:prSet/>
      <dgm:spPr/>
      <dgm:t>
        <a:bodyPr/>
        <a:lstStyle/>
        <a:p>
          <a:endParaRPr lang="es-MX"/>
        </a:p>
      </dgm:t>
    </dgm:pt>
    <dgm:pt modelId="{F2021FCD-9F5A-A048-9B99-770642E96FE5}">
      <dgm:prSet/>
      <dgm:spPr/>
      <dgm:t>
        <a:bodyPr/>
        <a:lstStyle/>
        <a:p>
          <a:r>
            <a:rPr lang="es-CO"/>
            <a:t>Acceso informado a equipo de protección, cambio en las funciones laborales y toma de decisiones de priorización de pacientes (Mediavilla 2021)</a:t>
          </a:r>
        </a:p>
      </dgm:t>
    </dgm:pt>
    <dgm:pt modelId="{61146B91-2BE3-9F44-9642-93A115CA7BCA}" type="parTrans" cxnId="{FF158282-552B-3C47-8C86-B885BFD434B9}">
      <dgm:prSet/>
      <dgm:spPr/>
      <dgm:t>
        <a:bodyPr/>
        <a:lstStyle/>
        <a:p>
          <a:endParaRPr lang="es-MX"/>
        </a:p>
      </dgm:t>
    </dgm:pt>
    <dgm:pt modelId="{3B1AC0E0-6631-124A-9C60-BDDBF00B3471}" type="sibTrans" cxnId="{FF158282-552B-3C47-8C86-B885BFD434B9}">
      <dgm:prSet/>
      <dgm:spPr/>
      <dgm:t>
        <a:bodyPr/>
        <a:lstStyle/>
        <a:p>
          <a:endParaRPr lang="es-MX"/>
        </a:p>
      </dgm:t>
    </dgm:pt>
    <dgm:pt modelId="{2628BA2C-2C09-3C48-A362-2BD272E9E31C}" type="pres">
      <dgm:prSet presAssocID="{058A2898-8D08-034C-927C-22B778D0C7B5}" presName="linear" presStyleCnt="0">
        <dgm:presLayoutVars>
          <dgm:animLvl val="lvl"/>
          <dgm:resizeHandles val="exact"/>
        </dgm:presLayoutVars>
      </dgm:prSet>
      <dgm:spPr/>
    </dgm:pt>
    <dgm:pt modelId="{01CDE49E-2F4A-E649-A9CE-ECE6981E6329}" type="pres">
      <dgm:prSet presAssocID="{D9F01B23-F762-2D41-812D-8ACD64A07EF9}" presName="parentText" presStyleLbl="node1" presStyleIdx="0" presStyleCnt="5">
        <dgm:presLayoutVars>
          <dgm:chMax val="0"/>
          <dgm:bulletEnabled val="1"/>
        </dgm:presLayoutVars>
      </dgm:prSet>
      <dgm:spPr/>
    </dgm:pt>
    <dgm:pt modelId="{F10DDA54-6908-B542-BBD7-7CDB59AC2BB2}" type="pres">
      <dgm:prSet presAssocID="{D9F01B23-F762-2D41-812D-8ACD64A07EF9}" presName="childText" presStyleLbl="revTx" presStyleIdx="0" presStyleCnt="2">
        <dgm:presLayoutVars>
          <dgm:bulletEnabled val="1"/>
        </dgm:presLayoutVars>
      </dgm:prSet>
      <dgm:spPr/>
    </dgm:pt>
    <dgm:pt modelId="{3FFAC7CB-7831-CD4A-80C1-1522F78BA7AA}" type="pres">
      <dgm:prSet presAssocID="{5D0701CC-5CF2-044D-A573-7DF85AB50ADF}" presName="parentText" presStyleLbl="node1" presStyleIdx="1" presStyleCnt="5">
        <dgm:presLayoutVars>
          <dgm:chMax val="0"/>
          <dgm:bulletEnabled val="1"/>
        </dgm:presLayoutVars>
      </dgm:prSet>
      <dgm:spPr/>
    </dgm:pt>
    <dgm:pt modelId="{1D17208E-86DD-3F4F-B597-0DA2DB3A6171}" type="pres">
      <dgm:prSet presAssocID="{5D0701CC-5CF2-044D-A573-7DF85AB50ADF}" presName="childText" presStyleLbl="revTx" presStyleIdx="1" presStyleCnt="2">
        <dgm:presLayoutVars>
          <dgm:bulletEnabled val="1"/>
        </dgm:presLayoutVars>
      </dgm:prSet>
      <dgm:spPr/>
    </dgm:pt>
    <dgm:pt modelId="{6197E485-7B23-BC4A-8BAA-DCA8D1B1E471}" type="pres">
      <dgm:prSet presAssocID="{212FEE11-0977-424D-B8FF-BA36C37A4015}" presName="parentText" presStyleLbl="node1" presStyleIdx="2" presStyleCnt="5">
        <dgm:presLayoutVars>
          <dgm:chMax val="0"/>
          <dgm:bulletEnabled val="1"/>
        </dgm:presLayoutVars>
      </dgm:prSet>
      <dgm:spPr/>
    </dgm:pt>
    <dgm:pt modelId="{F816311B-BACC-1649-875E-35B527D3465A}" type="pres">
      <dgm:prSet presAssocID="{00F785FF-A046-A14F-B01C-6391481B6EA3}" presName="spacer" presStyleCnt="0"/>
      <dgm:spPr/>
    </dgm:pt>
    <dgm:pt modelId="{3180B5C7-7324-CF49-960E-A5ED516F4995}" type="pres">
      <dgm:prSet presAssocID="{BD2E609A-D018-9B46-94B6-88B6A92B858D}" presName="parentText" presStyleLbl="node1" presStyleIdx="3" presStyleCnt="5">
        <dgm:presLayoutVars>
          <dgm:chMax val="0"/>
          <dgm:bulletEnabled val="1"/>
        </dgm:presLayoutVars>
      </dgm:prSet>
      <dgm:spPr/>
    </dgm:pt>
    <dgm:pt modelId="{28FAF887-0E86-104C-9373-13E2CA0207AD}" type="pres">
      <dgm:prSet presAssocID="{4D75405D-8428-FA4E-9233-B2B224EC2C58}" presName="spacer" presStyleCnt="0"/>
      <dgm:spPr/>
    </dgm:pt>
    <dgm:pt modelId="{F31014EE-D8B6-CE4F-AE4B-F267249054C8}" type="pres">
      <dgm:prSet presAssocID="{F2021FCD-9F5A-A048-9B99-770642E96FE5}" presName="parentText" presStyleLbl="node1" presStyleIdx="4" presStyleCnt="5">
        <dgm:presLayoutVars>
          <dgm:chMax val="0"/>
          <dgm:bulletEnabled val="1"/>
        </dgm:presLayoutVars>
      </dgm:prSet>
      <dgm:spPr/>
    </dgm:pt>
  </dgm:ptLst>
  <dgm:cxnLst>
    <dgm:cxn modelId="{0420A603-33D8-F24D-AED8-F4F0EFA93D65}" type="presOf" srcId="{7D638768-82F5-3342-9F36-486117639818}" destId="{F10DDA54-6908-B542-BBD7-7CDB59AC2BB2}" srcOrd="0" destOrd="0" presId="urn:microsoft.com/office/officeart/2005/8/layout/vList2"/>
    <dgm:cxn modelId="{6487BE0C-2C5E-E74F-8480-29799B0618D0}" type="presOf" srcId="{D9F01B23-F762-2D41-812D-8ACD64A07EF9}" destId="{01CDE49E-2F4A-E649-A9CE-ECE6981E6329}" srcOrd="0" destOrd="0" presId="urn:microsoft.com/office/officeart/2005/8/layout/vList2"/>
    <dgm:cxn modelId="{B6F14A0E-566C-CD40-B05A-21235F2C719F}" type="presOf" srcId="{468350E7-B56E-1647-AE5D-FC4F1A7BB5A8}" destId="{1D17208E-86DD-3F4F-B597-0DA2DB3A6171}" srcOrd="0" destOrd="0" presId="urn:microsoft.com/office/officeart/2005/8/layout/vList2"/>
    <dgm:cxn modelId="{EAEA921B-AC93-CC4D-BE9E-8EC671289F96}" srcId="{D9F01B23-F762-2D41-812D-8ACD64A07EF9}" destId="{7D638768-82F5-3342-9F36-486117639818}" srcOrd="0" destOrd="0" parTransId="{3DB84771-EFE1-374A-80E1-713E54C3CE1F}" sibTransId="{BCA250F4-F56E-444F-A8F3-11E135FF0AB1}"/>
    <dgm:cxn modelId="{4380D427-58BD-0441-AD4C-521DBBA62987}" type="presOf" srcId="{BD2E609A-D018-9B46-94B6-88B6A92B858D}" destId="{3180B5C7-7324-CF49-960E-A5ED516F4995}" srcOrd="0" destOrd="0" presId="urn:microsoft.com/office/officeart/2005/8/layout/vList2"/>
    <dgm:cxn modelId="{B19C102C-9323-C844-826F-0E75CF369A6B}" srcId="{058A2898-8D08-034C-927C-22B778D0C7B5}" destId="{212FEE11-0977-424D-B8FF-BA36C37A4015}" srcOrd="2" destOrd="0" parTransId="{E8D059EA-58A8-2741-8E08-3FF98341F331}" sibTransId="{00F785FF-A046-A14F-B01C-6391481B6EA3}"/>
    <dgm:cxn modelId="{BFA1AB30-BF37-A944-A94A-893DE6290746}" srcId="{5D0701CC-5CF2-044D-A573-7DF85AB50ADF}" destId="{F300BAF4-F7CC-B54D-90E1-E9A500372AEA}" srcOrd="1" destOrd="0" parTransId="{CE468D4B-874B-3F45-A1D4-6073F8F82B4B}" sibTransId="{67CFA51D-BE79-2C4D-9141-C92BC7F9E727}"/>
    <dgm:cxn modelId="{8956A961-9E55-5040-9C4B-A028B6467FD4}" srcId="{058A2898-8D08-034C-927C-22B778D0C7B5}" destId="{5D0701CC-5CF2-044D-A573-7DF85AB50ADF}" srcOrd="1" destOrd="0" parTransId="{802D5D68-2ED1-184A-B488-8BD04D39D501}" sibTransId="{94639D22-36EA-2247-AFEA-AA077CAC94A0}"/>
    <dgm:cxn modelId="{55048F6A-D740-2B4A-B12F-A1C6FDBD93CD}" srcId="{058A2898-8D08-034C-927C-22B778D0C7B5}" destId="{D9F01B23-F762-2D41-812D-8ACD64A07EF9}" srcOrd="0" destOrd="0" parTransId="{F978E54F-CF5C-EF4F-8D18-481791BE744F}" sibTransId="{324999A5-9E2E-8D44-B3CC-CE1DDB1EB89B}"/>
    <dgm:cxn modelId="{45817376-8071-0241-A88A-9FEC933A1063}" srcId="{5D0701CC-5CF2-044D-A573-7DF85AB50ADF}" destId="{468350E7-B56E-1647-AE5D-FC4F1A7BB5A8}" srcOrd="0" destOrd="0" parTransId="{576D4ECA-9EAD-6947-B6EF-BFBEE47EB4D5}" sibTransId="{576AABDE-A366-9E4B-B2B2-7936637C29E4}"/>
    <dgm:cxn modelId="{FF158282-552B-3C47-8C86-B885BFD434B9}" srcId="{058A2898-8D08-034C-927C-22B778D0C7B5}" destId="{F2021FCD-9F5A-A048-9B99-770642E96FE5}" srcOrd="4" destOrd="0" parTransId="{61146B91-2BE3-9F44-9642-93A115CA7BCA}" sibTransId="{3B1AC0E0-6631-124A-9C60-BDDBF00B3471}"/>
    <dgm:cxn modelId="{CB3AF2A6-7E03-0E4B-9DEB-5037A7710DEB}" srcId="{058A2898-8D08-034C-927C-22B778D0C7B5}" destId="{BD2E609A-D018-9B46-94B6-88B6A92B858D}" srcOrd="3" destOrd="0" parTransId="{3A4D0A14-5FBE-7C46-860E-4D8290E0BDE0}" sibTransId="{4D75405D-8428-FA4E-9233-B2B224EC2C58}"/>
    <dgm:cxn modelId="{EA891DB3-8F30-5B47-885B-6DE798032044}" type="presOf" srcId="{F300BAF4-F7CC-B54D-90E1-E9A500372AEA}" destId="{1D17208E-86DD-3F4F-B597-0DA2DB3A6171}" srcOrd="0" destOrd="1" presId="urn:microsoft.com/office/officeart/2005/8/layout/vList2"/>
    <dgm:cxn modelId="{B68BFCB4-ACCB-7745-B918-12C98B6BEFCF}" type="presOf" srcId="{212FEE11-0977-424D-B8FF-BA36C37A4015}" destId="{6197E485-7B23-BC4A-8BAA-DCA8D1B1E471}" srcOrd="0" destOrd="0" presId="urn:microsoft.com/office/officeart/2005/8/layout/vList2"/>
    <dgm:cxn modelId="{1BD982B5-1BFE-A04B-84BC-646DCA3AF2E3}" type="presOf" srcId="{058A2898-8D08-034C-927C-22B778D0C7B5}" destId="{2628BA2C-2C09-3C48-A362-2BD272E9E31C}" srcOrd="0" destOrd="0" presId="urn:microsoft.com/office/officeart/2005/8/layout/vList2"/>
    <dgm:cxn modelId="{F88358BE-6065-FA4B-BE41-C25A9C79A215}" type="presOf" srcId="{5D0701CC-5CF2-044D-A573-7DF85AB50ADF}" destId="{3FFAC7CB-7831-CD4A-80C1-1522F78BA7AA}" srcOrd="0" destOrd="0" presId="urn:microsoft.com/office/officeart/2005/8/layout/vList2"/>
    <dgm:cxn modelId="{962F6DD3-DF93-2B4C-8B0E-2DEEA4E1F4CE}" type="presOf" srcId="{F2021FCD-9F5A-A048-9B99-770642E96FE5}" destId="{F31014EE-D8B6-CE4F-AE4B-F267249054C8}" srcOrd="0" destOrd="0" presId="urn:microsoft.com/office/officeart/2005/8/layout/vList2"/>
    <dgm:cxn modelId="{CD5B3FCE-FE52-2946-B6EF-1F464E7B7FFD}" type="presParOf" srcId="{2628BA2C-2C09-3C48-A362-2BD272E9E31C}" destId="{01CDE49E-2F4A-E649-A9CE-ECE6981E6329}" srcOrd="0" destOrd="0" presId="urn:microsoft.com/office/officeart/2005/8/layout/vList2"/>
    <dgm:cxn modelId="{15FB20F3-DA5D-FF43-B2BC-0977B00C7014}" type="presParOf" srcId="{2628BA2C-2C09-3C48-A362-2BD272E9E31C}" destId="{F10DDA54-6908-B542-BBD7-7CDB59AC2BB2}" srcOrd="1" destOrd="0" presId="urn:microsoft.com/office/officeart/2005/8/layout/vList2"/>
    <dgm:cxn modelId="{1722ABA6-8DCC-544A-8002-3A9C546A598C}" type="presParOf" srcId="{2628BA2C-2C09-3C48-A362-2BD272E9E31C}" destId="{3FFAC7CB-7831-CD4A-80C1-1522F78BA7AA}" srcOrd="2" destOrd="0" presId="urn:microsoft.com/office/officeart/2005/8/layout/vList2"/>
    <dgm:cxn modelId="{DCB4E9A2-8F63-EB49-B2DE-E4A24F8CAFE3}" type="presParOf" srcId="{2628BA2C-2C09-3C48-A362-2BD272E9E31C}" destId="{1D17208E-86DD-3F4F-B597-0DA2DB3A6171}" srcOrd="3" destOrd="0" presId="urn:microsoft.com/office/officeart/2005/8/layout/vList2"/>
    <dgm:cxn modelId="{D20F2450-AD7F-764D-906A-1DAFE32ACA9C}" type="presParOf" srcId="{2628BA2C-2C09-3C48-A362-2BD272E9E31C}" destId="{6197E485-7B23-BC4A-8BAA-DCA8D1B1E471}" srcOrd="4" destOrd="0" presId="urn:microsoft.com/office/officeart/2005/8/layout/vList2"/>
    <dgm:cxn modelId="{620F6F4C-D89C-2C4D-95E9-CB1AFCA97D4A}" type="presParOf" srcId="{2628BA2C-2C09-3C48-A362-2BD272E9E31C}" destId="{F816311B-BACC-1649-875E-35B527D3465A}" srcOrd="5" destOrd="0" presId="urn:microsoft.com/office/officeart/2005/8/layout/vList2"/>
    <dgm:cxn modelId="{AE7FD5BF-93DF-B44E-A3BF-5E1369A30180}" type="presParOf" srcId="{2628BA2C-2C09-3C48-A362-2BD272E9E31C}" destId="{3180B5C7-7324-CF49-960E-A5ED516F4995}" srcOrd="6" destOrd="0" presId="urn:microsoft.com/office/officeart/2005/8/layout/vList2"/>
    <dgm:cxn modelId="{D73C9984-DA7B-1D46-8FC2-D6B36F3304F5}" type="presParOf" srcId="{2628BA2C-2C09-3C48-A362-2BD272E9E31C}" destId="{28FAF887-0E86-104C-9373-13E2CA0207AD}" srcOrd="7" destOrd="0" presId="urn:microsoft.com/office/officeart/2005/8/layout/vList2"/>
    <dgm:cxn modelId="{0F8062C6-3A37-A549-B5E2-2FCA1F425097}" type="presParOf" srcId="{2628BA2C-2C09-3C48-A362-2BD272E9E31C}" destId="{F31014EE-D8B6-CE4F-AE4B-F267249054C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20F881-5410-F54F-9E90-2EF1E6FC30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15250999-09A7-AB43-80F0-2DFE439FF7F7}">
      <dgm:prSet/>
      <dgm:spPr/>
      <dgm:t>
        <a:bodyPr/>
        <a:lstStyle/>
        <a:p>
          <a:r>
            <a:rPr lang="es-CO" dirty="0"/>
            <a:t>Mayores demandas de tiempo para la preparación de clases y mayor estrés sumado a las preocupaciones familiares  (CEPAL 2020)</a:t>
          </a:r>
        </a:p>
      </dgm:t>
    </dgm:pt>
    <dgm:pt modelId="{687CBE8B-8DAD-D045-976A-178038BB0E30}" type="parTrans" cxnId="{7D094EB4-821F-824B-B326-9B11EE5A1B4E}">
      <dgm:prSet/>
      <dgm:spPr/>
      <dgm:t>
        <a:bodyPr/>
        <a:lstStyle/>
        <a:p>
          <a:endParaRPr lang="es-MX"/>
        </a:p>
      </dgm:t>
    </dgm:pt>
    <dgm:pt modelId="{D776E109-D07B-4446-AE3E-06A65698F678}" type="sibTrans" cxnId="{7D094EB4-821F-824B-B326-9B11EE5A1B4E}">
      <dgm:prSet/>
      <dgm:spPr/>
      <dgm:t>
        <a:bodyPr/>
        <a:lstStyle/>
        <a:p>
          <a:endParaRPr lang="es-MX"/>
        </a:p>
      </dgm:t>
    </dgm:pt>
    <dgm:pt modelId="{C858A455-0887-C74A-BCBA-91F8CAEFD2D0}">
      <dgm:prSet/>
      <dgm:spPr/>
      <dgm:t>
        <a:bodyPr/>
        <a:lstStyle/>
        <a:p>
          <a:r>
            <a:rPr lang="es-CO" dirty="0"/>
            <a:t>Aumento del tiempo de trabajo sobre carga (Lizana 2021)</a:t>
          </a:r>
        </a:p>
      </dgm:t>
    </dgm:pt>
    <dgm:pt modelId="{A9959224-C090-7942-959A-837A50252319}" type="parTrans" cxnId="{43BB79D4-D693-2C4B-B116-1D97598208B0}">
      <dgm:prSet/>
      <dgm:spPr/>
      <dgm:t>
        <a:bodyPr/>
        <a:lstStyle/>
        <a:p>
          <a:endParaRPr lang="es-MX"/>
        </a:p>
      </dgm:t>
    </dgm:pt>
    <dgm:pt modelId="{3335B3E7-C7BC-7E44-9B05-B0D86C0A8ED4}" type="sibTrans" cxnId="{43BB79D4-D693-2C4B-B116-1D97598208B0}">
      <dgm:prSet/>
      <dgm:spPr/>
      <dgm:t>
        <a:bodyPr/>
        <a:lstStyle/>
        <a:p>
          <a:endParaRPr lang="es-MX"/>
        </a:p>
      </dgm:t>
    </dgm:pt>
    <dgm:pt modelId="{95F20392-02CB-A34D-90A4-1F0FF1BC7D9A}">
      <dgm:prSet/>
      <dgm:spPr/>
      <dgm:t>
        <a:bodyPr/>
        <a:lstStyle/>
        <a:p>
          <a:r>
            <a:rPr lang="es-CO"/>
            <a:t>Personal “el bajo apoyo social y recibir apoyo económico”; (OPS 2022)</a:t>
          </a:r>
        </a:p>
      </dgm:t>
    </dgm:pt>
    <dgm:pt modelId="{E84C64FA-F1FE-D740-8F61-FE31FFE8B969}" type="parTrans" cxnId="{D946FC24-E162-E645-8613-E3D5EF8C9FD5}">
      <dgm:prSet/>
      <dgm:spPr/>
      <dgm:t>
        <a:bodyPr/>
        <a:lstStyle/>
        <a:p>
          <a:endParaRPr lang="es-MX"/>
        </a:p>
      </dgm:t>
    </dgm:pt>
    <dgm:pt modelId="{5B75CCBA-BD72-7E4D-954B-914B1FDEEC28}" type="sibTrans" cxnId="{D946FC24-E162-E645-8613-E3D5EF8C9FD5}">
      <dgm:prSet/>
      <dgm:spPr/>
      <dgm:t>
        <a:bodyPr/>
        <a:lstStyle/>
        <a:p>
          <a:endParaRPr lang="es-MX"/>
        </a:p>
      </dgm:t>
    </dgm:pt>
    <dgm:pt modelId="{284F86A9-AF3B-C749-B8B8-EE34823FC829}">
      <dgm:prSet/>
      <dgm:spPr/>
      <dgm:t>
        <a:bodyPr/>
        <a:lstStyle/>
        <a:p>
          <a:r>
            <a:rPr lang="es-CO" dirty="0"/>
            <a:t>Conciliación familiar y laboral, reinventaron” para adaptar sus rutinas (Lizana 2021)</a:t>
          </a:r>
        </a:p>
      </dgm:t>
    </dgm:pt>
    <dgm:pt modelId="{6A2DA229-FDBF-044B-86F1-1B20A52D1E74}" type="parTrans" cxnId="{EE44BB34-8518-744B-97AE-4EC508ED8F1A}">
      <dgm:prSet/>
      <dgm:spPr/>
      <dgm:t>
        <a:bodyPr/>
        <a:lstStyle/>
        <a:p>
          <a:endParaRPr lang="es-MX"/>
        </a:p>
      </dgm:t>
    </dgm:pt>
    <dgm:pt modelId="{C556061B-4EB0-BA42-B3F5-022C0987130C}" type="sibTrans" cxnId="{EE44BB34-8518-744B-97AE-4EC508ED8F1A}">
      <dgm:prSet/>
      <dgm:spPr/>
      <dgm:t>
        <a:bodyPr/>
        <a:lstStyle/>
        <a:p>
          <a:endParaRPr lang="es-MX"/>
        </a:p>
      </dgm:t>
    </dgm:pt>
    <dgm:pt modelId="{32646234-FDDA-4F4B-B871-23FCCAA1D2E0}" type="pres">
      <dgm:prSet presAssocID="{EB20F881-5410-F54F-9E90-2EF1E6FC3059}" presName="linear" presStyleCnt="0">
        <dgm:presLayoutVars>
          <dgm:animLvl val="lvl"/>
          <dgm:resizeHandles val="exact"/>
        </dgm:presLayoutVars>
      </dgm:prSet>
      <dgm:spPr/>
    </dgm:pt>
    <dgm:pt modelId="{ED6390DF-5A34-5545-8370-DF757505C331}" type="pres">
      <dgm:prSet presAssocID="{15250999-09A7-AB43-80F0-2DFE439FF7F7}" presName="parentText" presStyleLbl="node1" presStyleIdx="0" presStyleCnt="4">
        <dgm:presLayoutVars>
          <dgm:chMax val="0"/>
          <dgm:bulletEnabled val="1"/>
        </dgm:presLayoutVars>
      </dgm:prSet>
      <dgm:spPr/>
    </dgm:pt>
    <dgm:pt modelId="{EFF5A95D-039A-724A-B675-D0A3739C9073}" type="pres">
      <dgm:prSet presAssocID="{D776E109-D07B-4446-AE3E-06A65698F678}" presName="spacer" presStyleCnt="0"/>
      <dgm:spPr/>
    </dgm:pt>
    <dgm:pt modelId="{694CF07B-FFF5-724C-AB9B-C0E2F3E42626}" type="pres">
      <dgm:prSet presAssocID="{284F86A9-AF3B-C749-B8B8-EE34823FC829}" presName="parentText" presStyleLbl="node1" presStyleIdx="1" presStyleCnt="4">
        <dgm:presLayoutVars>
          <dgm:chMax val="0"/>
          <dgm:bulletEnabled val="1"/>
        </dgm:presLayoutVars>
      </dgm:prSet>
      <dgm:spPr/>
    </dgm:pt>
    <dgm:pt modelId="{360A5189-A20D-D14A-9F1D-31FC7143BCC4}" type="pres">
      <dgm:prSet presAssocID="{C556061B-4EB0-BA42-B3F5-022C0987130C}" presName="spacer" presStyleCnt="0"/>
      <dgm:spPr/>
    </dgm:pt>
    <dgm:pt modelId="{683F4C28-078A-D347-9FC6-8491B7C43B45}" type="pres">
      <dgm:prSet presAssocID="{C858A455-0887-C74A-BCBA-91F8CAEFD2D0}" presName="parentText" presStyleLbl="node1" presStyleIdx="2" presStyleCnt="4">
        <dgm:presLayoutVars>
          <dgm:chMax val="0"/>
          <dgm:bulletEnabled val="1"/>
        </dgm:presLayoutVars>
      </dgm:prSet>
      <dgm:spPr/>
    </dgm:pt>
    <dgm:pt modelId="{EAD6674A-16D2-CA45-92CA-D68564BFD7A4}" type="pres">
      <dgm:prSet presAssocID="{3335B3E7-C7BC-7E44-9B05-B0D86C0A8ED4}" presName="spacer" presStyleCnt="0"/>
      <dgm:spPr/>
    </dgm:pt>
    <dgm:pt modelId="{4DC7A171-A5DD-3442-B346-7CD8CD7BB43A}" type="pres">
      <dgm:prSet presAssocID="{95F20392-02CB-A34D-90A4-1F0FF1BC7D9A}" presName="parentText" presStyleLbl="node1" presStyleIdx="3" presStyleCnt="4">
        <dgm:presLayoutVars>
          <dgm:chMax val="0"/>
          <dgm:bulletEnabled val="1"/>
        </dgm:presLayoutVars>
      </dgm:prSet>
      <dgm:spPr/>
    </dgm:pt>
  </dgm:ptLst>
  <dgm:cxnLst>
    <dgm:cxn modelId="{D946FC24-E162-E645-8613-E3D5EF8C9FD5}" srcId="{EB20F881-5410-F54F-9E90-2EF1E6FC3059}" destId="{95F20392-02CB-A34D-90A4-1F0FF1BC7D9A}" srcOrd="3" destOrd="0" parTransId="{E84C64FA-F1FE-D740-8F61-FE31FFE8B969}" sibTransId="{5B75CCBA-BD72-7E4D-954B-914B1FDEEC28}"/>
    <dgm:cxn modelId="{EE44BB34-8518-744B-97AE-4EC508ED8F1A}" srcId="{EB20F881-5410-F54F-9E90-2EF1E6FC3059}" destId="{284F86A9-AF3B-C749-B8B8-EE34823FC829}" srcOrd="1" destOrd="0" parTransId="{6A2DA229-FDBF-044B-86F1-1B20A52D1E74}" sibTransId="{C556061B-4EB0-BA42-B3F5-022C0987130C}"/>
    <dgm:cxn modelId="{BB83614A-953F-534F-8F89-D05D2EF504A2}" type="presOf" srcId="{C858A455-0887-C74A-BCBA-91F8CAEFD2D0}" destId="{683F4C28-078A-D347-9FC6-8491B7C43B45}" srcOrd="0" destOrd="0" presId="urn:microsoft.com/office/officeart/2005/8/layout/vList2"/>
    <dgm:cxn modelId="{36FE4F52-F7EE-AB4C-A691-89E677674A11}" type="presOf" srcId="{15250999-09A7-AB43-80F0-2DFE439FF7F7}" destId="{ED6390DF-5A34-5545-8370-DF757505C331}" srcOrd="0" destOrd="0" presId="urn:microsoft.com/office/officeart/2005/8/layout/vList2"/>
    <dgm:cxn modelId="{DEBB0258-7E9C-CB4B-AB92-29C35BA254AC}" type="presOf" srcId="{EB20F881-5410-F54F-9E90-2EF1E6FC3059}" destId="{32646234-FDDA-4F4B-B871-23FCCAA1D2E0}" srcOrd="0" destOrd="0" presId="urn:microsoft.com/office/officeart/2005/8/layout/vList2"/>
    <dgm:cxn modelId="{0C9FA065-F318-A545-98B1-0095D2EEC3D3}" type="presOf" srcId="{95F20392-02CB-A34D-90A4-1F0FF1BC7D9A}" destId="{4DC7A171-A5DD-3442-B346-7CD8CD7BB43A}" srcOrd="0" destOrd="0" presId="urn:microsoft.com/office/officeart/2005/8/layout/vList2"/>
    <dgm:cxn modelId="{7D094EB4-821F-824B-B326-9B11EE5A1B4E}" srcId="{EB20F881-5410-F54F-9E90-2EF1E6FC3059}" destId="{15250999-09A7-AB43-80F0-2DFE439FF7F7}" srcOrd="0" destOrd="0" parTransId="{687CBE8B-8DAD-D045-976A-178038BB0E30}" sibTransId="{D776E109-D07B-4446-AE3E-06A65698F678}"/>
    <dgm:cxn modelId="{3B1A20C5-53C4-6A4B-84EC-9DE4A9BA0759}" type="presOf" srcId="{284F86A9-AF3B-C749-B8B8-EE34823FC829}" destId="{694CF07B-FFF5-724C-AB9B-C0E2F3E42626}" srcOrd="0" destOrd="0" presId="urn:microsoft.com/office/officeart/2005/8/layout/vList2"/>
    <dgm:cxn modelId="{43BB79D4-D693-2C4B-B116-1D97598208B0}" srcId="{EB20F881-5410-F54F-9E90-2EF1E6FC3059}" destId="{C858A455-0887-C74A-BCBA-91F8CAEFD2D0}" srcOrd="2" destOrd="0" parTransId="{A9959224-C090-7942-959A-837A50252319}" sibTransId="{3335B3E7-C7BC-7E44-9B05-B0D86C0A8ED4}"/>
    <dgm:cxn modelId="{D2440D26-E7A8-134E-B4BE-421658A63330}" type="presParOf" srcId="{32646234-FDDA-4F4B-B871-23FCCAA1D2E0}" destId="{ED6390DF-5A34-5545-8370-DF757505C331}" srcOrd="0" destOrd="0" presId="urn:microsoft.com/office/officeart/2005/8/layout/vList2"/>
    <dgm:cxn modelId="{4A25C446-0F10-E844-B7D9-8E3CF513454B}" type="presParOf" srcId="{32646234-FDDA-4F4B-B871-23FCCAA1D2E0}" destId="{EFF5A95D-039A-724A-B675-D0A3739C9073}" srcOrd="1" destOrd="0" presId="urn:microsoft.com/office/officeart/2005/8/layout/vList2"/>
    <dgm:cxn modelId="{880D329D-49B0-5840-A22B-419E9A889875}" type="presParOf" srcId="{32646234-FDDA-4F4B-B871-23FCCAA1D2E0}" destId="{694CF07B-FFF5-724C-AB9B-C0E2F3E42626}" srcOrd="2" destOrd="0" presId="urn:microsoft.com/office/officeart/2005/8/layout/vList2"/>
    <dgm:cxn modelId="{43B5144B-DDF6-D147-A62A-13A98E2C4FF4}" type="presParOf" srcId="{32646234-FDDA-4F4B-B871-23FCCAA1D2E0}" destId="{360A5189-A20D-D14A-9F1D-31FC7143BCC4}" srcOrd="3" destOrd="0" presId="urn:microsoft.com/office/officeart/2005/8/layout/vList2"/>
    <dgm:cxn modelId="{1B0CFBC9-BC74-9E4A-A33A-4A1EB36FBB8C}" type="presParOf" srcId="{32646234-FDDA-4F4B-B871-23FCCAA1D2E0}" destId="{683F4C28-078A-D347-9FC6-8491B7C43B45}" srcOrd="4" destOrd="0" presId="urn:microsoft.com/office/officeart/2005/8/layout/vList2"/>
    <dgm:cxn modelId="{9CDD9C1D-E5C5-0D44-9725-84F04DC48645}" type="presParOf" srcId="{32646234-FDDA-4F4B-B871-23FCCAA1D2E0}" destId="{EAD6674A-16D2-CA45-92CA-D68564BFD7A4}" srcOrd="5" destOrd="0" presId="urn:microsoft.com/office/officeart/2005/8/layout/vList2"/>
    <dgm:cxn modelId="{5A9479C3-9D96-6949-BC72-61C9361F9E48}" type="presParOf" srcId="{32646234-FDDA-4F4B-B871-23FCCAA1D2E0}" destId="{4DC7A171-A5DD-3442-B346-7CD8CD7BB4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303A4F-118C-E34E-9513-183EBF712E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6D588A98-CCA5-D140-94AF-8B2756319CAA}">
      <dgm:prSet/>
      <dgm:spPr/>
      <dgm:t>
        <a:bodyPr/>
        <a:lstStyle/>
        <a:p>
          <a:r>
            <a:rPr lang="es-CO" dirty="0"/>
            <a:t>Familiar, </a:t>
          </a:r>
        </a:p>
      </dgm:t>
    </dgm:pt>
    <dgm:pt modelId="{D4FD6CD4-8F25-334A-A181-02102AE0BD30}" type="parTrans" cxnId="{0FF98B55-8603-1C4E-B6BA-3D6838ED6C98}">
      <dgm:prSet/>
      <dgm:spPr/>
      <dgm:t>
        <a:bodyPr/>
        <a:lstStyle/>
        <a:p>
          <a:endParaRPr lang="es-MX"/>
        </a:p>
      </dgm:t>
    </dgm:pt>
    <dgm:pt modelId="{43C3E881-67B9-3144-8D9A-073545BED6CD}" type="sibTrans" cxnId="{0FF98B55-8603-1C4E-B6BA-3D6838ED6C98}">
      <dgm:prSet/>
      <dgm:spPr/>
      <dgm:t>
        <a:bodyPr/>
        <a:lstStyle/>
        <a:p>
          <a:endParaRPr lang="es-MX"/>
        </a:p>
      </dgm:t>
    </dgm:pt>
    <dgm:pt modelId="{CF299775-8053-9B46-B308-69BF36D0B5F7}">
      <dgm:prSet/>
      <dgm:spPr/>
      <dgm:t>
        <a:bodyPr/>
        <a:lstStyle/>
        <a:p>
          <a:r>
            <a:rPr lang="es-CO" dirty="0"/>
            <a:t>Laborales, </a:t>
          </a:r>
        </a:p>
      </dgm:t>
    </dgm:pt>
    <dgm:pt modelId="{9D563873-3622-E143-BAC1-4BE52BE7806A}" type="parTrans" cxnId="{87CDCF4E-AEA0-8147-9FBA-753B05A236CE}">
      <dgm:prSet/>
      <dgm:spPr/>
      <dgm:t>
        <a:bodyPr/>
        <a:lstStyle/>
        <a:p>
          <a:endParaRPr lang="es-MX"/>
        </a:p>
      </dgm:t>
    </dgm:pt>
    <dgm:pt modelId="{0F76625C-E7AB-0D42-9062-C49D23244F11}" type="sibTrans" cxnId="{87CDCF4E-AEA0-8147-9FBA-753B05A236CE}">
      <dgm:prSet/>
      <dgm:spPr/>
      <dgm:t>
        <a:bodyPr/>
        <a:lstStyle/>
        <a:p>
          <a:endParaRPr lang="es-MX"/>
        </a:p>
      </dgm:t>
    </dgm:pt>
    <dgm:pt modelId="{96AE62AD-A475-8F4B-A44B-B01DD03F0FDE}">
      <dgm:prSet/>
      <dgm:spPr/>
      <dgm:t>
        <a:bodyPr/>
        <a:lstStyle/>
        <a:p>
          <a:r>
            <a:rPr lang="es-CO" dirty="0"/>
            <a:t>“la preocupación por contagiar a sus familiares; a nivel del trabajo con pacientes con COVID-19, el conflicto con familiares de pacientes, tener que priorizar a pacientes y la confianza en el manejo de la pandemia por la institución de salud”; (OPS 2022)</a:t>
          </a:r>
        </a:p>
      </dgm:t>
    </dgm:pt>
    <dgm:pt modelId="{8D86C291-84FB-E346-9797-C9168F63EE3A}" type="parTrans" cxnId="{40939B81-8A13-E048-91EB-17209F589F6E}">
      <dgm:prSet/>
      <dgm:spPr/>
      <dgm:t>
        <a:bodyPr/>
        <a:lstStyle/>
        <a:p>
          <a:endParaRPr lang="es-MX"/>
        </a:p>
      </dgm:t>
    </dgm:pt>
    <dgm:pt modelId="{9C8D3ADB-45A4-3B49-9DF4-803ABB8249AB}" type="sibTrans" cxnId="{40939B81-8A13-E048-91EB-17209F589F6E}">
      <dgm:prSet/>
      <dgm:spPr/>
      <dgm:t>
        <a:bodyPr/>
        <a:lstStyle/>
        <a:p>
          <a:endParaRPr lang="es-MX"/>
        </a:p>
      </dgm:t>
    </dgm:pt>
    <dgm:pt modelId="{564D28BF-B653-7048-991D-F84CFB2AA2AC}">
      <dgm:prSet/>
      <dgm:spPr/>
      <dgm:t>
        <a:bodyPr/>
        <a:lstStyle/>
        <a:p>
          <a:r>
            <a:rPr lang="es-CO" dirty="0"/>
            <a:t>“el cambio de funciones y la presencia de redes de apoyo en el trabajo, y a nivel social, la confianza en el manejo de la pandemia por parte del gobierno y el estigma, o haber experimentado violencia en relación con el trabajo con pacientes con COVID-19 (OPS 2022)</a:t>
          </a:r>
        </a:p>
      </dgm:t>
    </dgm:pt>
    <dgm:pt modelId="{0FE85441-4881-8C4E-96A1-24FFCC8CF3F0}" type="parTrans" cxnId="{8F936D6B-FD79-D44D-88A4-69FEFCF8C1F2}">
      <dgm:prSet/>
      <dgm:spPr/>
      <dgm:t>
        <a:bodyPr/>
        <a:lstStyle/>
        <a:p>
          <a:endParaRPr lang="es-MX"/>
        </a:p>
      </dgm:t>
    </dgm:pt>
    <dgm:pt modelId="{270C9CF1-D967-D047-9A98-873C5D85E826}" type="sibTrans" cxnId="{8F936D6B-FD79-D44D-88A4-69FEFCF8C1F2}">
      <dgm:prSet/>
      <dgm:spPr/>
      <dgm:t>
        <a:bodyPr/>
        <a:lstStyle/>
        <a:p>
          <a:endParaRPr lang="es-MX"/>
        </a:p>
      </dgm:t>
    </dgm:pt>
    <dgm:pt modelId="{894B21F7-C446-6343-B4D3-63E3A3F5AF4F}">
      <dgm:prSet/>
      <dgm:spPr/>
      <dgm:t>
        <a:bodyPr/>
        <a:lstStyle/>
        <a:p>
          <a:pPr>
            <a:buFont typeface="Symbol" pitchFamily="2" charset="2"/>
            <a:buChar char=""/>
          </a:pPr>
          <a:r>
            <a:rPr lang="es-CO" dirty="0">
              <a:solidFill>
                <a:schemeClr val="bg1"/>
              </a:solidFill>
              <a:effectLst/>
              <a:latin typeface="Times New Roman" panose="02020603050405020304" pitchFamily="18" charset="0"/>
              <a:ea typeface="Times New Roman" panose="02020603050405020304" pitchFamily="18" charset="0"/>
            </a:rPr>
            <a:t>Discriminación y miedo al COVID-19 (Monterrosa-Castro 2020)</a:t>
          </a:r>
          <a:endParaRPr lang="es-CO" dirty="0">
            <a:solidFill>
              <a:schemeClr val="bg1"/>
            </a:solidFill>
          </a:endParaRPr>
        </a:p>
      </dgm:t>
    </dgm:pt>
    <dgm:pt modelId="{5003A958-5D9F-2D49-AB42-6670925A48F9}" type="parTrans" cxnId="{DA8B577D-7734-1045-8956-322B6CC7D2A3}">
      <dgm:prSet/>
      <dgm:spPr/>
      <dgm:t>
        <a:bodyPr/>
        <a:lstStyle/>
        <a:p>
          <a:endParaRPr lang="es-MX"/>
        </a:p>
      </dgm:t>
    </dgm:pt>
    <dgm:pt modelId="{CF748617-528F-9A47-8084-92FE5CED98D1}" type="sibTrans" cxnId="{DA8B577D-7734-1045-8956-322B6CC7D2A3}">
      <dgm:prSet/>
      <dgm:spPr/>
      <dgm:t>
        <a:bodyPr/>
        <a:lstStyle/>
        <a:p>
          <a:endParaRPr lang="es-MX"/>
        </a:p>
      </dgm:t>
    </dgm:pt>
    <dgm:pt modelId="{2CBC8D70-7A05-7F41-9A90-37A722770AC2}" type="pres">
      <dgm:prSet presAssocID="{DC303A4F-118C-E34E-9513-183EBF712EFB}" presName="linear" presStyleCnt="0">
        <dgm:presLayoutVars>
          <dgm:animLvl val="lvl"/>
          <dgm:resizeHandles val="exact"/>
        </dgm:presLayoutVars>
      </dgm:prSet>
      <dgm:spPr/>
    </dgm:pt>
    <dgm:pt modelId="{80E382F8-8855-7F40-9E16-2D3F5C1F308C}" type="pres">
      <dgm:prSet presAssocID="{6D588A98-CCA5-D140-94AF-8B2756319CAA}" presName="parentText" presStyleLbl="node1" presStyleIdx="0" presStyleCnt="3">
        <dgm:presLayoutVars>
          <dgm:chMax val="0"/>
          <dgm:bulletEnabled val="1"/>
        </dgm:presLayoutVars>
      </dgm:prSet>
      <dgm:spPr/>
    </dgm:pt>
    <dgm:pt modelId="{9E341A17-A7E1-1A46-B4ED-704EED76D4AB}" type="pres">
      <dgm:prSet presAssocID="{6D588A98-CCA5-D140-94AF-8B2756319CAA}" presName="childText" presStyleLbl="revTx" presStyleIdx="0" presStyleCnt="2">
        <dgm:presLayoutVars>
          <dgm:bulletEnabled val="1"/>
        </dgm:presLayoutVars>
      </dgm:prSet>
      <dgm:spPr/>
    </dgm:pt>
    <dgm:pt modelId="{A65912E0-B2A1-0E40-864D-9E7696452277}" type="pres">
      <dgm:prSet presAssocID="{894B21F7-C446-6343-B4D3-63E3A3F5AF4F}" presName="parentText" presStyleLbl="node1" presStyleIdx="1" presStyleCnt="3">
        <dgm:presLayoutVars>
          <dgm:chMax val="0"/>
          <dgm:bulletEnabled val="1"/>
        </dgm:presLayoutVars>
      </dgm:prSet>
      <dgm:spPr/>
    </dgm:pt>
    <dgm:pt modelId="{B2FB2BF3-9E24-C543-9CAF-B1193F06041A}" type="pres">
      <dgm:prSet presAssocID="{CF748617-528F-9A47-8084-92FE5CED98D1}" presName="spacer" presStyleCnt="0"/>
      <dgm:spPr/>
    </dgm:pt>
    <dgm:pt modelId="{04ABA10E-9E20-384D-BDC8-6B6501BDC602}" type="pres">
      <dgm:prSet presAssocID="{CF299775-8053-9B46-B308-69BF36D0B5F7}" presName="parentText" presStyleLbl="node1" presStyleIdx="2" presStyleCnt="3">
        <dgm:presLayoutVars>
          <dgm:chMax val="0"/>
          <dgm:bulletEnabled val="1"/>
        </dgm:presLayoutVars>
      </dgm:prSet>
      <dgm:spPr/>
    </dgm:pt>
    <dgm:pt modelId="{C0B65F3B-E82D-3942-9BB9-E3B4D5ED0D9A}" type="pres">
      <dgm:prSet presAssocID="{CF299775-8053-9B46-B308-69BF36D0B5F7}" presName="childText" presStyleLbl="revTx" presStyleIdx="1" presStyleCnt="2">
        <dgm:presLayoutVars>
          <dgm:bulletEnabled val="1"/>
        </dgm:presLayoutVars>
      </dgm:prSet>
      <dgm:spPr/>
    </dgm:pt>
  </dgm:ptLst>
  <dgm:cxnLst>
    <dgm:cxn modelId="{1C67B33C-AA6D-4B4A-B757-91D94D007C89}" type="presOf" srcId="{564D28BF-B653-7048-991D-F84CFB2AA2AC}" destId="{C0B65F3B-E82D-3942-9BB9-E3B4D5ED0D9A}" srcOrd="0" destOrd="0" presId="urn:microsoft.com/office/officeart/2005/8/layout/vList2"/>
    <dgm:cxn modelId="{87CDCF4E-AEA0-8147-9FBA-753B05A236CE}" srcId="{DC303A4F-118C-E34E-9513-183EBF712EFB}" destId="{CF299775-8053-9B46-B308-69BF36D0B5F7}" srcOrd="2" destOrd="0" parTransId="{9D563873-3622-E143-BAC1-4BE52BE7806A}" sibTransId="{0F76625C-E7AB-0D42-9062-C49D23244F11}"/>
    <dgm:cxn modelId="{0FF98B55-8603-1C4E-B6BA-3D6838ED6C98}" srcId="{DC303A4F-118C-E34E-9513-183EBF712EFB}" destId="{6D588A98-CCA5-D140-94AF-8B2756319CAA}" srcOrd="0" destOrd="0" parTransId="{D4FD6CD4-8F25-334A-A181-02102AE0BD30}" sibTransId="{43C3E881-67B9-3144-8D9A-073545BED6CD}"/>
    <dgm:cxn modelId="{8F936D6B-FD79-D44D-88A4-69FEFCF8C1F2}" srcId="{CF299775-8053-9B46-B308-69BF36D0B5F7}" destId="{564D28BF-B653-7048-991D-F84CFB2AA2AC}" srcOrd="0" destOrd="0" parTransId="{0FE85441-4881-8C4E-96A1-24FFCC8CF3F0}" sibTransId="{270C9CF1-D967-D047-9A98-873C5D85E826}"/>
    <dgm:cxn modelId="{DA8B577D-7734-1045-8956-322B6CC7D2A3}" srcId="{DC303A4F-118C-E34E-9513-183EBF712EFB}" destId="{894B21F7-C446-6343-B4D3-63E3A3F5AF4F}" srcOrd="1" destOrd="0" parTransId="{5003A958-5D9F-2D49-AB42-6670925A48F9}" sibTransId="{CF748617-528F-9A47-8084-92FE5CED98D1}"/>
    <dgm:cxn modelId="{40939B81-8A13-E048-91EB-17209F589F6E}" srcId="{6D588A98-CCA5-D140-94AF-8B2756319CAA}" destId="{96AE62AD-A475-8F4B-A44B-B01DD03F0FDE}" srcOrd="0" destOrd="0" parTransId="{8D86C291-84FB-E346-9797-C9168F63EE3A}" sibTransId="{9C8D3ADB-45A4-3B49-9DF4-803ABB8249AB}"/>
    <dgm:cxn modelId="{C05C5EA3-7EA5-7B44-8890-4686F07B7A9D}" type="presOf" srcId="{DC303A4F-118C-E34E-9513-183EBF712EFB}" destId="{2CBC8D70-7A05-7F41-9A90-37A722770AC2}" srcOrd="0" destOrd="0" presId="urn:microsoft.com/office/officeart/2005/8/layout/vList2"/>
    <dgm:cxn modelId="{F7FC49BF-A7CE-C348-A68C-EE46CEDF4116}" type="presOf" srcId="{6D588A98-CCA5-D140-94AF-8B2756319CAA}" destId="{80E382F8-8855-7F40-9E16-2D3F5C1F308C}" srcOrd="0" destOrd="0" presId="urn:microsoft.com/office/officeart/2005/8/layout/vList2"/>
    <dgm:cxn modelId="{E672A2D7-EA80-ED4F-BC13-D2A0EAC3D0E5}" type="presOf" srcId="{96AE62AD-A475-8F4B-A44B-B01DD03F0FDE}" destId="{9E341A17-A7E1-1A46-B4ED-704EED76D4AB}" srcOrd="0" destOrd="0" presId="urn:microsoft.com/office/officeart/2005/8/layout/vList2"/>
    <dgm:cxn modelId="{34C35CEE-43FA-4F48-9693-37397F9A7811}" type="presOf" srcId="{CF299775-8053-9B46-B308-69BF36D0B5F7}" destId="{04ABA10E-9E20-384D-BDC8-6B6501BDC602}" srcOrd="0" destOrd="0" presId="urn:microsoft.com/office/officeart/2005/8/layout/vList2"/>
    <dgm:cxn modelId="{B73B48F2-5BF3-5142-BDAD-CA8F0725B240}" type="presOf" srcId="{894B21F7-C446-6343-B4D3-63E3A3F5AF4F}" destId="{A65912E0-B2A1-0E40-864D-9E7696452277}" srcOrd="0" destOrd="0" presId="urn:microsoft.com/office/officeart/2005/8/layout/vList2"/>
    <dgm:cxn modelId="{4EFA5FB7-11B4-9348-94FB-45389EC1AC24}" type="presParOf" srcId="{2CBC8D70-7A05-7F41-9A90-37A722770AC2}" destId="{80E382F8-8855-7F40-9E16-2D3F5C1F308C}" srcOrd="0" destOrd="0" presId="urn:microsoft.com/office/officeart/2005/8/layout/vList2"/>
    <dgm:cxn modelId="{FFDB7A63-807A-654F-8674-B50676431C31}" type="presParOf" srcId="{2CBC8D70-7A05-7F41-9A90-37A722770AC2}" destId="{9E341A17-A7E1-1A46-B4ED-704EED76D4AB}" srcOrd="1" destOrd="0" presId="urn:microsoft.com/office/officeart/2005/8/layout/vList2"/>
    <dgm:cxn modelId="{8477B5DB-E0D5-9D4B-8900-5DDA5427A9B1}" type="presParOf" srcId="{2CBC8D70-7A05-7F41-9A90-37A722770AC2}" destId="{A65912E0-B2A1-0E40-864D-9E7696452277}" srcOrd="2" destOrd="0" presId="urn:microsoft.com/office/officeart/2005/8/layout/vList2"/>
    <dgm:cxn modelId="{8CBD1721-A848-A84E-B02B-7DBBBD009E64}" type="presParOf" srcId="{2CBC8D70-7A05-7F41-9A90-37A722770AC2}" destId="{B2FB2BF3-9E24-C543-9CAF-B1193F06041A}" srcOrd="3" destOrd="0" presId="urn:microsoft.com/office/officeart/2005/8/layout/vList2"/>
    <dgm:cxn modelId="{DF79A7A8-E4DD-914B-B4FB-0F96C292A9F8}" type="presParOf" srcId="{2CBC8D70-7A05-7F41-9A90-37A722770AC2}" destId="{04ABA10E-9E20-384D-BDC8-6B6501BDC602}" srcOrd="4" destOrd="0" presId="urn:microsoft.com/office/officeart/2005/8/layout/vList2"/>
    <dgm:cxn modelId="{DF1E6246-B584-7F4A-9B26-119D811FBBCF}" type="presParOf" srcId="{2CBC8D70-7A05-7F41-9A90-37A722770AC2}" destId="{C0B65F3B-E82D-3942-9BB9-E3B4D5ED0D9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66E66B-E6AE-6E4C-88B8-A59DEA19ED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7C844727-7858-624F-A32C-1BA75CFC5494}">
      <dgm:prSet/>
      <dgm:spPr/>
      <dgm:t>
        <a:bodyPr/>
        <a:lstStyle/>
        <a:p>
          <a:r>
            <a:rPr lang="es-CO" dirty="0"/>
            <a:t>La ergonomía de los equipos informáticos, </a:t>
          </a:r>
        </a:p>
      </dgm:t>
    </dgm:pt>
    <dgm:pt modelId="{5B5510DD-C8B0-7E4D-9A50-5D8B39095FC8}" type="parTrans" cxnId="{608EE6AD-BFD5-E947-A8C3-2DC3C075E056}">
      <dgm:prSet/>
      <dgm:spPr/>
      <dgm:t>
        <a:bodyPr/>
        <a:lstStyle/>
        <a:p>
          <a:endParaRPr lang="es-MX"/>
        </a:p>
      </dgm:t>
    </dgm:pt>
    <dgm:pt modelId="{0C1CB4B6-E187-8F42-8218-6A230483A8DE}" type="sibTrans" cxnId="{608EE6AD-BFD5-E947-A8C3-2DC3C075E056}">
      <dgm:prSet/>
      <dgm:spPr/>
      <dgm:t>
        <a:bodyPr/>
        <a:lstStyle/>
        <a:p>
          <a:endParaRPr lang="es-MX"/>
        </a:p>
      </dgm:t>
    </dgm:pt>
    <dgm:pt modelId="{E29482BE-62C5-0342-9C47-9A8041CF8FAC}">
      <dgm:prSet/>
      <dgm:spPr/>
      <dgm:t>
        <a:bodyPr/>
        <a:lstStyle/>
        <a:p>
          <a:r>
            <a:rPr lang="es-CO" dirty="0"/>
            <a:t>Aumentaba la carga de trabajo, por horas extras en el uso de dispositivos electrónicos, (Barbosa 2022)</a:t>
          </a:r>
        </a:p>
      </dgm:t>
    </dgm:pt>
    <dgm:pt modelId="{3162B46A-D919-CC4E-8479-DA1720432457}" type="parTrans" cxnId="{2A028A2D-43F8-EA48-9A54-4E5F5841ED90}">
      <dgm:prSet/>
      <dgm:spPr/>
      <dgm:t>
        <a:bodyPr/>
        <a:lstStyle/>
        <a:p>
          <a:endParaRPr lang="es-MX"/>
        </a:p>
      </dgm:t>
    </dgm:pt>
    <dgm:pt modelId="{B5C292B1-143A-A140-87FF-DE683D843B4C}" type="sibTrans" cxnId="{2A028A2D-43F8-EA48-9A54-4E5F5841ED90}">
      <dgm:prSet/>
      <dgm:spPr/>
      <dgm:t>
        <a:bodyPr/>
        <a:lstStyle/>
        <a:p>
          <a:endParaRPr lang="es-MX"/>
        </a:p>
      </dgm:t>
    </dgm:pt>
    <dgm:pt modelId="{601BAEF6-5C39-064E-AB5E-AF3771BFA8A6}">
      <dgm:prSet/>
      <dgm:spPr/>
      <dgm:t>
        <a:bodyPr/>
        <a:lstStyle/>
        <a:p>
          <a:r>
            <a:rPr lang="es-CO" dirty="0"/>
            <a:t>Factores protectores previos a la pandemia en el teletrabajo meta análisis (</a:t>
          </a:r>
          <a:r>
            <a:rPr lang="es-CO" dirty="0" err="1"/>
            <a:t>Gajendran</a:t>
          </a:r>
          <a:r>
            <a:rPr lang="es-CO" dirty="0"/>
            <a:t> 2007)</a:t>
          </a:r>
        </a:p>
      </dgm:t>
    </dgm:pt>
    <dgm:pt modelId="{A05F93B9-8830-5642-AF05-52048E297C18}" type="parTrans" cxnId="{3038AD30-51C4-6446-AD93-D3DEDCEB5BA2}">
      <dgm:prSet/>
      <dgm:spPr/>
      <dgm:t>
        <a:bodyPr/>
        <a:lstStyle/>
        <a:p>
          <a:endParaRPr lang="es-MX"/>
        </a:p>
      </dgm:t>
    </dgm:pt>
    <dgm:pt modelId="{3A23BE46-B756-FE4B-92B4-351A4B419CD6}" type="sibTrans" cxnId="{3038AD30-51C4-6446-AD93-D3DEDCEB5BA2}">
      <dgm:prSet/>
      <dgm:spPr/>
      <dgm:t>
        <a:bodyPr/>
        <a:lstStyle/>
        <a:p>
          <a:endParaRPr lang="es-MX"/>
        </a:p>
      </dgm:t>
    </dgm:pt>
    <dgm:pt modelId="{64222F8B-4B65-F84E-86EC-5A420D4E2C6B}">
      <dgm:prSet/>
      <dgm:spPr/>
      <dgm:t>
        <a:bodyPr/>
        <a:lstStyle/>
        <a:p>
          <a:r>
            <a:rPr lang="es-CO" dirty="0"/>
            <a:t>la higiene del puesto, las condiciones de iluminación y la regulación de la temperatura(Alonso Cifre 2002)</a:t>
          </a:r>
        </a:p>
      </dgm:t>
    </dgm:pt>
    <dgm:pt modelId="{CA7354A6-9B21-C441-A006-ED618047E516}" type="parTrans" cxnId="{3639A100-140C-854E-A317-3ADD569CEDF0}">
      <dgm:prSet/>
      <dgm:spPr/>
      <dgm:t>
        <a:bodyPr/>
        <a:lstStyle/>
        <a:p>
          <a:endParaRPr lang="es-MX"/>
        </a:p>
      </dgm:t>
    </dgm:pt>
    <dgm:pt modelId="{3B08521C-F34E-9643-A7A2-0E43025A1E36}" type="sibTrans" cxnId="{3639A100-140C-854E-A317-3ADD569CEDF0}">
      <dgm:prSet/>
      <dgm:spPr/>
      <dgm:t>
        <a:bodyPr/>
        <a:lstStyle/>
        <a:p>
          <a:endParaRPr lang="es-MX"/>
        </a:p>
      </dgm:t>
    </dgm:pt>
    <dgm:pt modelId="{6E981EF5-4219-EC43-A904-3216CC3DDF53}">
      <dgm:prSet/>
      <dgm:spPr/>
      <dgm:t>
        <a:bodyPr/>
        <a:lstStyle/>
        <a:p>
          <a:r>
            <a:rPr lang="es-CO" dirty="0"/>
            <a:t>Percepción de autonomía y (menor) conflicto trabajo-familia, (menor) conflicto trabajo-familia, satisfacción laboral, el rendimiento, la intención de rotación y el estrés del rol</a:t>
          </a:r>
        </a:p>
      </dgm:t>
    </dgm:pt>
    <dgm:pt modelId="{5713530F-DD9A-0941-9118-5AC57000AA25}" type="parTrans" cxnId="{EF6A4B99-87E9-514A-84C9-F1C064AF9818}">
      <dgm:prSet/>
      <dgm:spPr/>
      <dgm:t>
        <a:bodyPr/>
        <a:lstStyle/>
        <a:p>
          <a:endParaRPr lang="es-MX"/>
        </a:p>
      </dgm:t>
    </dgm:pt>
    <dgm:pt modelId="{479DA2ED-0B21-D34E-807B-B63C716866E4}" type="sibTrans" cxnId="{EF6A4B99-87E9-514A-84C9-F1C064AF9818}">
      <dgm:prSet/>
      <dgm:spPr/>
      <dgm:t>
        <a:bodyPr/>
        <a:lstStyle/>
        <a:p>
          <a:endParaRPr lang="es-MX"/>
        </a:p>
      </dgm:t>
    </dgm:pt>
    <dgm:pt modelId="{7D8F6EB3-F1FA-6941-95F7-544CEEB41D3E}" type="pres">
      <dgm:prSet presAssocID="{1966E66B-E6AE-6E4C-88B8-A59DEA19ED4A}" presName="linear" presStyleCnt="0">
        <dgm:presLayoutVars>
          <dgm:animLvl val="lvl"/>
          <dgm:resizeHandles val="exact"/>
        </dgm:presLayoutVars>
      </dgm:prSet>
      <dgm:spPr/>
    </dgm:pt>
    <dgm:pt modelId="{D04559DC-4F73-064A-A195-98E0282FF0D4}" type="pres">
      <dgm:prSet presAssocID="{7C844727-7858-624F-A32C-1BA75CFC5494}" presName="parentText" presStyleLbl="node1" presStyleIdx="0" presStyleCnt="3">
        <dgm:presLayoutVars>
          <dgm:chMax val="0"/>
          <dgm:bulletEnabled val="1"/>
        </dgm:presLayoutVars>
      </dgm:prSet>
      <dgm:spPr/>
    </dgm:pt>
    <dgm:pt modelId="{90F1191D-A5CF-3C42-BA8F-DDB7D8612F7D}" type="pres">
      <dgm:prSet presAssocID="{7C844727-7858-624F-A32C-1BA75CFC5494}" presName="childText" presStyleLbl="revTx" presStyleIdx="0" presStyleCnt="2">
        <dgm:presLayoutVars>
          <dgm:bulletEnabled val="1"/>
        </dgm:presLayoutVars>
      </dgm:prSet>
      <dgm:spPr/>
    </dgm:pt>
    <dgm:pt modelId="{46B40292-43D9-7B43-89AA-D2005DF337A9}" type="pres">
      <dgm:prSet presAssocID="{E29482BE-62C5-0342-9C47-9A8041CF8FAC}" presName="parentText" presStyleLbl="node1" presStyleIdx="1" presStyleCnt="3">
        <dgm:presLayoutVars>
          <dgm:chMax val="0"/>
          <dgm:bulletEnabled val="1"/>
        </dgm:presLayoutVars>
      </dgm:prSet>
      <dgm:spPr/>
    </dgm:pt>
    <dgm:pt modelId="{E43ED320-ABB3-2A41-A1C1-AFF80152F43A}" type="pres">
      <dgm:prSet presAssocID="{B5C292B1-143A-A140-87FF-DE683D843B4C}" presName="spacer" presStyleCnt="0"/>
      <dgm:spPr/>
    </dgm:pt>
    <dgm:pt modelId="{42D90E1F-E43A-304A-84F0-86C62EE50439}" type="pres">
      <dgm:prSet presAssocID="{601BAEF6-5C39-064E-AB5E-AF3771BFA8A6}" presName="parentText" presStyleLbl="node1" presStyleIdx="2" presStyleCnt="3">
        <dgm:presLayoutVars>
          <dgm:chMax val="0"/>
          <dgm:bulletEnabled val="1"/>
        </dgm:presLayoutVars>
      </dgm:prSet>
      <dgm:spPr/>
    </dgm:pt>
    <dgm:pt modelId="{E06E4EC6-84FE-B247-A730-ADAFAFF3E650}" type="pres">
      <dgm:prSet presAssocID="{601BAEF6-5C39-064E-AB5E-AF3771BFA8A6}" presName="childText" presStyleLbl="revTx" presStyleIdx="1" presStyleCnt="2">
        <dgm:presLayoutVars>
          <dgm:bulletEnabled val="1"/>
        </dgm:presLayoutVars>
      </dgm:prSet>
      <dgm:spPr/>
    </dgm:pt>
  </dgm:ptLst>
  <dgm:cxnLst>
    <dgm:cxn modelId="{3639A100-140C-854E-A317-3ADD569CEDF0}" srcId="{7C844727-7858-624F-A32C-1BA75CFC5494}" destId="{64222F8B-4B65-F84E-86EC-5A420D4E2C6B}" srcOrd="0" destOrd="0" parTransId="{CA7354A6-9B21-C441-A006-ED618047E516}" sibTransId="{3B08521C-F34E-9643-A7A2-0E43025A1E36}"/>
    <dgm:cxn modelId="{2A028A2D-43F8-EA48-9A54-4E5F5841ED90}" srcId="{1966E66B-E6AE-6E4C-88B8-A59DEA19ED4A}" destId="{E29482BE-62C5-0342-9C47-9A8041CF8FAC}" srcOrd="1" destOrd="0" parTransId="{3162B46A-D919-CC4E-8479-DA1720432457}" sibTransId="{B5C292B1-143A-A140-87FF-DE683D843B4C}"/>
    <dgm:cxn modelId="{3310DA2D-86DF-CA45-A473-EE5316085ED1}" type="presOf" srcId="{7C844727-7858-624F-A32C-1BA75CFC5494}" destId="{D04559DC-4F73-064A-A195-98E0282FF0D4}" srcOrd="0" destOrd="0" presId="urn:microsoft.com/office/officeart/2005/8/layout/vList2"/>
    <dgm:cxn modelId="{3038AD30-51C4-6446-AD93-D3DEDCEB5BA2}" srcId="{1966E66B-E6AE-6E4C-88B8-A59DEA19ED4A}" destId="{601BAEF6-5C39-064E-AB5E-AF3771BFA8A6}" srcOrd="2" destOrd="0" parTransId="{A05F93B9-8830-5642-AF05-52048E297C18}" sibTransId="{3A23BE46-B756-FE4B-92B4-351A4B419CD6}"/>
    <dgm:cxn modelId="{F4EBDC43-DBAF-A842-9591-F379E324B823}" type="presOf" srcId="{1966E66B-E6AE-6E4C-88B8-A59DEA19ED4A}" destId="{7D8F6EB3-F1FA-6941-95F7-544CEEB41D3E}" srcOrd="0" destOrd="0" presId="urn:microsoft.com/office/officeart/2005/8/layout/vList2"/>
    <dgm:cxn modelId="{AFA28759-CCAB-C644-8806-56C223B1475A}" type="presOf" srcId="{E29482BE-62C5-0342-9C47-9A8041CF8FAC}" destId="{46B40292-43D9-7B43-89AA-D2005DF337A9}" srcOrd="0" destOrd="0" presId="urn:microsoft.com/office/officeart/2005/8/layout/vList2"/>
    <dgm:cxn modelId="{EF6A4B99-87E9-514A-84C9-F1C064AF9818}" srcId="{601BAEF6-5C39-064E-AB5E-AF3771BFA8A6}" destId="{6E981EF5-4219-EC43-A904-3216CC3DDF53}" srcOrd="0" destOrd="0" parTransId="{5713530F-DD9A-0941-9118-5AC57000AA25}" sibTransId="{479DA2ED-0B21-D34E-807B-B63C716866E4}"/>
    <dgm:cxn modelId="{DFF8E6A3-4042-8041-9CEF-DA09C60A39FA}" type="presOf" srcId="{64222F8B-4B65-F84E-86EC-5A420D4E2C6B}" destId="{90F1191D-A5CF-3C42-BA8F-DDB7D8612F7D}" srcOrd="0" destOrd="0" presId="urn:microsoft.com/office/officeart/2005/8/layout/vList2"/>
    <dgm:cxn modelId="{608EE6AD-BFD5-E947-A8C3-2DC3C075E056}" srcId="{1966E66B-E6AE-6E4C-88B8-A59DEA19ED4A}" destId="{7C844727-7858-624F-A32C-1BA75CFC5494}" srcOrd="0" destOrd="0" parTransId="{5B5510DD-C8B0-7E4D-9A50-5D8B39095FC8}" sibTransId="{0C1CB4B6-E187-8F42-8218-6A230483A8DE}"/>
    <dgm:cxn modelId="{B86CACCF-86A3-3848-AD36-B0DC5EC612E0}" type="presOf" srcId="{601BAEF6-5C39-064E-AB5E-AF3771BFA8A6}" destId="{42D90E1F-E43A-304A-84F0-86C62EE50439}" srcOrd="0" destOrd="0" presId="urn:microsoft.com/office/officeart/2005/8/layout/vList2"/>
    <dgm:cxn modelId="{80C939E6-7396-D14E-B0BC-32B770864D7F}" type="presOf" srcId="{6E981EF5-4219-EC43-A904-3216CC3DDF53}" destId="{E06E4EC6-84FE-B247-A730-ADAFAFF3E650}" srcOrd="0" destOrd="0" presId="urn:microsoft.com/office/officeart/2005/8/layout/vList2"/>
    <dgm:cxn modelId="{BA46AD9A-B44A-2541-832B-AE1E654CA461}" type="presParOf" srcId="{7D8F6EB3-F1FA-6941-95F7-544CEEB41D3E}" destId="{D04559DC-4F73-064A-A195-98E0282FF0D4}" srcOrd="0" destOrd="0" presId="urn:microsoft.com/office/officeart/2005/8/layout/vList2"/>
    <dgm:cxn modelId="{93B45D31-A0CD-994C-8094-5451AB261543}" type="presParOf" srcId="{7D8F6EB3-F1FA-6941-95F7-544CEEB41D3E}" destId="{90F1191D-A5CF-3C42-BA8F-DDB7D8612F7D}" srcOrd="1" destOrd="0" presId="urn:microsoft.com/office/officeart/2005/8/layout/vList2"/>
    <dgm:cxn modelId="{8EC7A1E0-A018-8044-829D-1CD6ABC36481}" type="presParOf" srcId="{7D8F6EB3-F1FA-6941-95F7-544CEEB41D3E}" destId="{46B40292-43D9-7B43-89AA-D2005DF337A9}" srcOrd="2" destOrd="0" presId="urn:microsoft.com/office/officeart/2005/8/layout/vList2"/>
    <dgm:cxn modelId="{D9FC465A-DE9C-C34C-99CB-FC2C455E62FD}" type="presParOf" srcId="{7D8F6EB3-F1FA-6941-95F7-544CEEB41D3E}" destId="{E43ED320-ABB3-2A41-A1C1-AFF80152F43A}" srcOrd="3" destOrd="0" presId="urn:microsoft.com/office/officeart/2005/8/layout/vList2"/>
    <dgm:cxn modelId="{4B9E2F14-C8F4-3B4E-97B5-B65A6978298F}" type="presParOf" srcId="{7D8F6EB3-F1FA-6941-95F7-544CEEB41D3E}" destId="{42D90E1F-E43A-304A-84F0-86C62EE50439}" srcOrd="4" destOrd="0" presId="urn:microsoft.com/office/officeart/2005/8/layout/vList2"/>
    <dgm:cxn modelId="{A13AAF4C-9CE7-554E-B2F7-D4ECAF0796EF}" type="presParOf" srcId="{7D8F6EB3-F1FA-6941-95F7-544CEEB41D3E}" destId="{E06E4EC6-84FE-B247-A730-ADAFAFF3E65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4597F6-2081-1346-9CD7-A53AFA10870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05718B89-D47F-804F-8D16-76385904E457}">
      <dgm:prSet/>
      <dgm:spPr/>
      <dgm:t>
        <a:bodyPr/>
        <a:lstStyle/>
        <a:p>
          <a:r>
            <a:rPr lang="es-ES"/>
            <a:t>“Sentimiento de miedo; sentimiento de preparación; ansiedad/estrés; y la percepción del impacto en salud mental (Lotta 2021)</a:t>
          </a:r>
          <a:endParaRPr lang="es-CO"/>
        </a:p>
      </dgm:t>
    </dgm:pt>
    <dgm:pt modelId="{C7215D82-6377-5D44-9F34-9700BC7F8670}" type="parTrans" cxnId="{D92E3729-D1FC-1246-AC26-CE94D0BF46B3}">
      <dgm:prSet/>
      <dgm:spPr/>
      <dgm:t>
        <a:bodyPr/>
        <a:lstStyle/>
        <a:p>
          <a:endParaRPr lang="es-MX"/>
        </a:p>
      </dgm:t>
    </dgm:pt>
    <dgm:pt modelId="{51BDD969-98AE-2E40-A726-49C4E909BEB5}" type="sibTrans" cxnId="{D92E3729-D1FC-1246-AC26-CE94D0BF46B3}">
      <dgm:prSet/>
      <dgm:spPr/>
      <dgm:t>
        <a:bodyPr/>
        <a:lstStyle/>
        <a:p>
          <a:endParaRPr lang="es-MX"/>
        </a:p>
      </dgm:t>
    </dgm:pt>
    <dgm:pt modelId="{D9DF4747-69E1-724F-9E2E-DF5E448C79E6}">
      <dgm:prSet/>
      <dgm:spPr/>
      <dgm:t>
        <a:bodyPr/>
        <a:lstStyle/>
        <a:p>
          <a:r>
            <a:rPr lang="es-ES" dirty="0"/>
            <a:t>Síntomas de agotamiento y sobrecarga emocional y menor uso de estrategias de afrontamiento entre las mujeres (enfermeras) Experiencia mayor de 5 años y familiares dependientes (Del pozo 2021)</a:t>
          </a:r>
          <a:endParaRPr lang="es-CO" dirty="0"/>
        </a:p>
      </dgm:t>
    </dgm:pt>
    <dgm:pt modelId="{C7AA0442-E732-244C-A567-DCD7D575C6A8}" type="parTrans" cxnId="{19A9644E-70AC-9E40-A034-6072B4EAD455}">
      <dgm:prSet/>
      <dgm:spPr/>
      <dgm:t>
        <a:bodyPr/>
        <a:lstStyle/>
        <a:p>
          <a:endParaRPr lang="es-MX"/>
        </a:p>
      </dgm:t>
    </dgm:pt>
    <dgm:pt modelId="{A5084ED1-6A70-C644-B53A-0973DE16405E}" type="sibTrans" cxnId="{19A9644E-70AC-9E40-A034-6072B4EAD455}">
      <dgm:prSet/>
      <dgm:spPr/>
      <dgm:t>
        <a:bodyPr/>
        <a:lstStyle/>
        <a:p>
          <a:endParaRPr lang="es-MX"/>
        </a:p>
      </dgm:t>
    </dgm:pt>
    <dgm:pt modelId="{93024899-3B29-D443-A6C9-FAA0EF8A39A6}">
      <dgm:prSet/>
      <dgm:spPr/>
      <dgm:t>
        <a:bodyPr/>
        <a:lstStyle/>
        <a:p>
          <a:r>
            <a:rPr lang="es-CO"/>
            <a:t>Los médicos son los más afectados en todos los trastornos; ansiedad (35,4%), depresión (26,7%) e  insomnio (13,0%) en los demás profesionales el 31,8% con ansiedad, el 18,2% depresión, y el 4,5% insomnio. En el grupo de los enfermeros la ansiedad con el 27,8%, la depresión con el 16,7% y el insomnio en el 10,5%. (cesim 2021)</a:t>
          </a:r>
        </a:p>
      </dgm:t>
    </dgm:pt>
    <dgm:pt modelId="{2BD67CF6-2EEA-CD46-8D89-BF47B25C68F4}" type="parTrans" cxnId="{FB7D5CA2-C11B-6E44-8A74-7912DD256379}">
      <dgm:prSet/>
      <dgm:spPr/>
      <dgm:t>
        <a:bodyPr/>
        <a:lstStyle/>
        <a:p>
          <a:endParaRPr lang="es-MX"/>
        </a:p>
      </dgm:t>
    </dgm:pt>
    <dgm:pt modelId="{307BFA1B-3472-ED4C-8415-EA7677CDDCD6}" type="sibTrans" cxnId="{FB7D5CA2-C11B-6E44-8A74-7912DD256379}">
      <dgm:prSet/>
      <dgm:spPr/>
      <dgm:t>
        <a:bodyPr/>
        <a:lstStyle/>
        <a:p>
          <a:endParaRPr lang="es-MX"/>
        </a:p>
      </dgm:t>
    </dgm:pt>
    <dgm:pt modelId="{A74E0C57-FF6B-904F-959A-7CC6F5F55184}">
      <dgm:prSet/>
      <dgm:spPr/>
      <dgm:t>
        <a:bodyPr/>
        <a:lstStyle/>
        <a:p>
          <a:r>
            <a:rPr lang="es-CO"/>
            <a:t>Síntomas indicadores de depresión, pensamientos suicidas y malestar psicológico (OPS 2022)</a:t>
          </a:r>
        </a:p>
      </dgm:t>
    </dgm:pt>
    <dgm:pt modelId="{F4CC66A4-DCF7-7B41-9C59-5444A828D931}" type="parTrans" cxnId="{90209E9B-A9C2-4D42-A6FA-424F8F7B2541}">
      <dgm:prSet/>
      <dgm:spPr/>
      <dgm:t>
        <a:bodyPr/>
        <a:lstStyle/>
        <a:p>
          <a:endParaRPr lang="es-MX"/>
        </a:p>
      </dgm:t>
    </dgm:pt>
    <dgm:pt modelId="{3A887AAB-D0CF-FF4D-8034-EE20EED3B6C7}" type="sibTrans" cxnId="{90209E9B-A9C2-4D42-A6FA-424F8F7B2541}">
      <dgm:prSet/>
      <dgm:spPr/>
      <dgm:t>
        <a:bodyPr/>
        <a:lstStyle/>
        <a:p>
          <a:endParaRPr lang="es-MX"/>
        </a:p>
      </dgm:t>
    </dgm:pt>
    <dgm:pt modelId="{1753174F-0C9E-6140-889B-CC9613956B37}">
      <dgm:prSet/>
      <dgm:spPr/>
      <dgm:t>
        <a:bodyPr/>
        <a:lstStyle/>
        <a:p>
          <a:r>
            <a:rPr lang="es-CO"/>
            <a:t>Síntomas psicopatológicos, las dimensiones sobre las cuales se trabajaron fueron los siguientes: Hostilidad, Somatización, Depresión, Obsesión-compulsión, Ansiedad, Sensibilidad Interpersonal, Ansiedad fóbica, Ideación paranoide, Psicoticismo (Becerra 2020) </a:t>
          </a:r>
        </a:p>
      </dgm:t>
    </dgm:pt>
    <dgm:pt modelId="{FEC014D4-026D-C64B-9F38-EFAE4241F15C}" type="parTrans" cxnId="{C94FC717-0FA2-C043-8568-9A4B8CFDD370}">
      <dgm:prSet/>
      <dgm:spPr/>
      <dgm:t>
        <a:bodyPr/>
        <a:lstStyle/>
        <a:p>
          <a:endParaRPr lang="es-MX"/>
        </a:p>
      </dgm:t>
    </dgm:pt>
    <dgm:pt modelId="{E1C4DBD5-AF31-934C-A373-F65A5DC429C8}" type="sibTrans" cxnId="{C94FC717-0FA2-C043-8568-9A4B8CFDD370}">
      <dgm:prSet/>
      <dgm:spPr/>
      <dgm:t>
        <a:bodyPr/>
        <a:lstStyle/>
        <a:p>
          <a:endParaRPr lang="es-MX"/>
        </a:p>
      </dgm:t>
    </dgm:pt>
    <dgm:pt modelId="{2361AC7A-B753-2E4A-827D-9A027F40202D}" type="pres">
      <dgm:prSet presAssocID="{7F4597F6-2081-1346-9CD7-A53AFA108700}" presName="linear" presStyleCnt="0">
        <dgm:presLayoutVars>
          <dgm:animLvl val="lvl"/>
          <dgm:resizeHandles val="exact"/>
        </dgm:presLayoutVars>
      </dgm:prSet>
      <dgm:spPr/>
    </dgm:pt>
    <dgm:pt modelId="{7E14B998-3ACC-3E4F-A5D5-E8204E51D515}" type="pres">
      <dgm:prSet presAssocID="{05718B89-D47F-804F-8D16-76385904E457}" presName="parentText" presStyleLbl="node1" presStyleIdx="0" presStyleCnt="5">
        <dgm:presLayoutVars>
          <dgm:chMax val="0"/>
          <dgm:bulletEnabled val="1"/>
        </dgm:presLayoutVars>
      </dgm:prSet>
      <dgm:spPr/>
    </dgm:pt>
    <dgm:pt modelId="{0D92A8E6-3478-B04F-ADD1-61336709EDEC}" type="pres">
      <dgm:prSet presAssocID="{51BDD969-98AE-2E40-A726-49C4E909BEB5}" presName="spacer" presStyleCnt="0"/>
      <dgm:spPr/>
    </dgm:pt>
    <dgm:pt modelId="{C174FD15-794A-A045-BEEA-FBBCAC9643AC}" type="pres">
      <dgm:prSet presAssocID="{D9DF4747-69E1-724F-9E2E-DF5E448C79E6}" presName="parentText" presStyleLbl="node1" presStyleIdx="1" presStyleCnt="5">
        <dgm:presLayoutVars>
          <dgm:chMax val="0"/>
          <dgm:bulletEnabled val="1"/>
        </dgm:presLayoutVars>
      </dgm:prSet>
      <dgm:spPr/>
    </dgm:pt>
    <dgm:pt modelId="{C5CD7E4A-4FF9-4D4E-B08E-7A94C0BB0A24}" type="pres">
      <dgm:prSet presAssocID="{A5084ED1-6A70-C644-B53A-0973DE16405E}" presName="spacer" presStyleCnt="0"/>
      <dgm:spPr/>
    </dgm:pt>
    <dgm:pt modelId="{1C6CCD50-B8F9-184F-A948-A729B6DB1BBC}" type="pres">
      <dgm:prSet presAssocID="{93024899-3B29-D443-A6C9-FAA0EF8A39A6}" presName="parentText" presStyleLbl="node1" presStyleIdx="2" presStyleCnt="5">
        <dgm:presLayoutVars>
          <dgm:chMax val="0"/>
          <dgm:bulletEnabled val="1"/>
        </dgm:presLayoutVars>
      </dgm:prSet>
      <dgm:spPr/>
    </dgm:pt>
    <dgm:pt modelId="{375CCD5C-650F-9543-9B8C-2D6B97762A15}" type="pres">
      <dgm:prSet presAssocID="{307BFA1B-3472-ED4C-8415-EA7677CDDCD6}" presName="spacer" presStyleCnt="0"/>
      <dgm:spPr/>
    </dgm:pt>
    <dgm:pt modelId="{899C1E7D-58CC-2D4A-B3BF-55670894B71F}" type="pres">
      <dgm:prSet presAssocID="{A74E0C57-FF6B-904F-959A-7CC6F5F55184}" presName="parentText" presStyleLbl="node1" presStyleIdx="3" presStyleCnt="5">
        <dgm:presLayoutVars>
          <dgm:chMax val="0"/>
          <dgm:bulletEnabled val="1"/>
        </dgm:presLayoutVars>
      </dgm:prSet>
      <dgm:spPr/>
    </dgm:pt>
    <dgm:pt modelId="{6121264D-9C92-4140-BB8D-4BFE89221E89}" type="pres">
      <dgm:prSet presAssocID="{3A887AAB-D0CF-FF4D-8034-EE20EED3B6C7}" presName="spacer" presStyleCnt="0"/>
      <dgm:spPr/>
    </dgm:pt>
    <dgm:pt modelId="{9B31F83B-D156-7B45-88DA-6457C726350C}" type="pres">
      <dgm:prSet presAssocID="{1753174F-0C9E-6140-889B-CC9613956B37}" presName="parentText" presStyleLbl="node1" presStyleIdx="4" presStyleCnt="5">
        <dgm:presLayoutVars>
          <dgm:chMax val="0"/>
          <dgm:bulletEnabled val="1"/>
        </dgm:presLayoutVars>
      </dgm:prSet>
      <dgm:spPr/>
    </dgm:pt>
  </dgm:ptLst>
  <dgm:cxnLst>
    <dgm:cxn modelId="{C94FC717-0FA2-C043-8568-9A4B8CFDD370}" srcId="{7F4597F6-2081-1346-9CD7-A53AFA108700}" destId="{1753174F-0C9E-6140-889B-CC9613956B37}" srcOrd="4" destOrd="0" parTransId="{FEC014D4-026D-C64B-9F38-EFAE4241F15C}" sibTransId="{E1C4DBD5-AF31-934C-A373-F65A5DC429C8}"/>
    <dgm:cxn modelId="{D92E3729-D1FC-1246-AC26-CE94D0BF46B3}" srcId="{7F4597F6-2081-1346-9CD7-A53AFA108700}" destId="{05718B89-D47F-804F-8D16-76385904E457}" srcOrd="0" destOrd="0" parTransId="{C7215D82-6377-5D44-9F34-9700BC7F8670}" sibTransId="{51BDD969-98AE-2E40-A726-49C4E909BEB5}"/>
    <dgm:cxn modelId="{33C0FD4C-B40A-3F47-ABF1-125F8420F13C}" type="presOf" srcId="{05718B89-D47F-804F-8D16-76385904E457}" destId="{7E14B998-3ACC-3E4F-A5D5-E8204E51D515}" srcOrd="0" destOrd="0" presId="urn:microsoft.com/office/officeart/2005/8/layout/vList2"/>
    <dgm:cxn modelId="{19A9644E-70AC-9E40-A034-6072B4EAD455}" srcId="{7F4597F6-2081-1346-9CD7-A53AFA108700}" destId="{D9DF4747-69E1-724F-9E2E-DF5E448C79E6}" srcOrd="1" destOrd="0" parTransId="{C7AA0442-E732-244C-A567-DCD7D575C6A8}" sibTransId="{A5084ED1-6A70-C644-B53A-0973DE16405E}"/>
    <dgm:cxn modelId="{2EA73D71-FBAF-8E42-A1B9-86532AC041E2}" type="presOf" srcId="{A74E0C57-FF6B-904F-959A-7CC6F5F55184}" destId="{899C1E7D-58CC-2D4A-B3BF-55670894B71F}" srcOrd="0" destOrd="0" presId="urn:microsoft.com/office/officeart/2005/8/layout/vList2"/>
    <dgm:cxn modelId="{59BBA68F-CCBE-5944-B388-17BAE51BD565}" type="presOf" srcId="{93024899-3B29-D443-A6C9-FAA0EF8A39A6}" destId="{1C6CCD50-B8F9-184F-A948-A729B6DB1BBC}" srcOrd="0" destOrd="0" presId="urn:microsoft.com/office/officeart/2005/8/layout/vList2"/>
    <dgm:cxn modelId="{90209E9B-A9C2-4D42-A6FA-424F8F7B2541}" srcId="{7F4597F6-2081-1346-9CD7-A53AFA108700}" destId="{A74E0C57-FF6B-904F-959A-7CC6F5F55184}" srcOrd="3" destOrd="0" parTransId="{F4CC66A4-DCF7-7B41-9C59-5444A828D931}" sibTransId="{3A887AAB-D0CF-FF4D-8034-EE20EED3B6C7}"/>
    <dgm:cxn modelId="{2386E29D-951E-E045-941B-56FF7132B43E}" type="presOf" srcId="{D9DF4747-69E1-724F-9E2E-DF5E448C79E6}" destId="{C174FD15-794A-A045-BEEA-FBBCAC9643AC}" srcOrd="0" destOrd="0" presId="urn:microsoft.com/office/officeart/2005/8/layout/vList2"/>
    <dgm:cxn modelId="{FB7D5CA2-C11B-6E44-8A74-7912DD256379}" srcId="{7F4597F6-2081-1346-9CD7-A53AFA108700}" destId="{93024899-3B29-D443-A6C9-FAA0EF8A39A6}" srcOrd="2" destOrd="0" parTransId="{2BD67CF6-2EEA-CD46-8D89-BF47B25C68F4}" sibTransId="{307BFA1B-3472-ED4C-8415-EA7677CDDCD6}"/>
    <dgm:cxn modelId="{9E25A4B9-E4DE-FA4A-8C00-FBE745AFC85E}" type="presOf" srcId="{1753174F-0C9E-6140-889B-CC9613956B37}" destId="{9B31F83B-D156-7B45-88DA-6457C726350C}" srcOrd="0" destOrd="0" presId="urn:microsoft.com/office/officeart/2005/8/layout/vList2"/>
    <dgm:cxn modelId="{CD41C3E0-1212-B34A-A04C-380F9FEDE304}" type="presOf" srcId="{7F4597F6-2081-1346-9CD7-A53AFA108700}" destId="{2361AC7A-B753-2E4A-827D-9A027F40202D}" srcOrd="0" destOrd="0" presId="urn:microsoft.com/office/officeart/2005/8/layout/vList2"/>
    <dgm:cxn modelId="{35D012B5-F8AD-D54B-A540-05E5ACF5E85B}" type="presParOf" srcId="{2361AC7A-B753-2E4A-827D-9A027F40202D}" destId="{7E14B998-3ACC-3E4F-A5D5-E8204E51D515}" srcOrd="0" destOrd="0" presId="urn:microsoft.com/office/officeart/2005/8/layout/vList2"/>
    <dgm:cxn modelId="{15E8AFE1-4472-4E45-B7A6-8D5710A3A3BF}" type="presParOf" srcId="{2361AC7A-B753-2E4A-827D-9A027F40202D}" destId="{0D92A8E6-3478-B04F-ADD1-61336709EDEC}" srcOrd="1" destOrd="0" presId="urn:microsoft.com/office/officeart/2005/8/layout/vList2"/>
    <dgm:cxn modelId="{319347B1-0671-4240-9984-8A7E57FFEDD3}" type="presParOf" srcId="{2361AC7A-B753-2E4A-827D-9A027F40202D}" destId="{C174FD15-794A-A045-BEEA-FBBCAC9643AC}" srcOrd="2" destOrd="0" presId="urn:microsoft.com/office/officeart/2005/8/layout/vList2"/>
    <dgm:cxn modelId="{EE731CAE-A968-BB4D-AF5C-D4FE9758B06F}" type="presParOf" srcId="{2361AC7A-B753-2E4A-827D-9A027F40202D}" destId="{C5CD7E4A-4FF9-4D4E-B08E-7A94C0BB0A24}" srcOrd="3" destOrd="0" presId="urn:microsoft.com/office/officeart/2005/8/layout/vList2"/>
    <dgm:cxn modelId="{0A20A025-5EDF-EF4E-BDE7-6554A6EF2A2A}" type="presParOf" srcId="{2361AC7A-B753-2E4A-827D-9A027F40202D}" destId="{1C6CCD50-B8F9-184F-A948-A729B6DB1BBC}" srcOrd="4" destOrd="0" presId="urn:microsoft.com/office/officeart/2005/8/layout/vList2"/>
    <dgm:cxn modelId="{14DBC019-5336-5641-A28F-BF1C89AE1B71}" type="presParOf" srcId="{2361AC7A-B753-2E4A-827D-9A027F40202D}" destId="{375CCD5C-650F-9543-9B8C-2D6B97762A15}" srcOrd="5" destOrd="0" presId="urn:microsoft.com/office/officeart/2005/8/layout/vList2"/>
    <dgm:cxn modelId="{8C37A3D9-04FB-0A46-930E-C968EA3ED424}" type="presParOf" srcId="{2361AC7A-B753-2E4A-827D-9A027F40202D}" destId="{899C1E7D-58CC-2D4A-B3BF-55670894B71F}" srcOrd="6" destOrd="0" presId="urn:microsoft.com/office/officeart/2005/8/layout/vList2"/>
    <dgm:cxn modelId="{AF130275-BEDF-EE4E-BE1E-00124F345B60}" type="presParOf" srcId="{2361AC7A-B753-2E4A-827D-9A027F40202D}" destId="{6121264D-9C92-4140-BB8D-4BFE89221E89}" srcOrd="7" destOrd="0" presId="urn:microsoft.com/office/officeart/2005/8/layout/vList2"/>
    <dgm:cxn modelId="{F1A120E3-CFC0-BE48-A36B-469DDF418C35}" type="presParOf" srcId="{2361AC7A-B753-2E4A-827D-9A027F40202D}" destId="{9B31F83B-D156-7B45-88DA-6457C726350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154723C-4D3E-AE46-877F-86DD1EE3D2BD}"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s-MX"/>
        </a:p>
      </dgm:t>
    </dgm:pt>
    <dgm:pt modelId="{805B8AAC-2E7E-BC40-80F5-EBFEF3F57F56}">
      <dgm:prSet/>
      <dgm:spPr/>
      <dgm:t>
        <a:bodyPr/>
        <a:lstStyle/>
        <a:p>
          <a:r>
            <a:rPr lang="es-CO" b="1" dirty="0"/>
            <a:t>Teletrabajadores:</a:t>
          </a:r>
          <a:r>
            <a:rPr lang="es-CO" dirty="0"/>
            <a:t> soledad (</a:t>
          </a:r>
          <a:r>
            <a:rPr lang="es-CO" dirty="0" err="1"/>
            <a:t>Schifano</a:t>
          </a:r>
          <a:r>
            <a:rPr lang="es-CO" dirty="0"/>
            <a:t> 2021)  depresión y ansiedad (</a:t>
          </a:r>
          <a:r>
            <a:rPr lang="es-CO" dirty="0" err="1"/>
            <a:t>Schifano</a:t>
          </a:r>
          <a:r>
            <a:rPr lang="es-CO" dirty="0"/>
            <a:t> 2021) </a:t>
          </a:r>
        </a:p>
      </dgm:t>
    </dgm:pt>
    <dgm:pt modelId="{697B3158-F2C0-1749-9001-794CAEB2BD16}" type="parTrans" cxnId="{2D685B4E-F766-3246-A0AF-C0082E4A035A}">
      <dgm:prSet/>
      <dgm:spPr/>
      <dgm:t>
        <a:bodyPr/>
        <a:lstStyle/>
        <a:p>
          <a:endParaRPr lang="es-MX"/>
        </a:p>
      </dgm:t>
    </dgm:pt>
    <dgm:pt modelId="{573F82CC-C1B3-9E42-B4F6-D2AC494E6157}" type="sibTrans" cxnId="{2D685B4E-F766-3246-A0AF-C0082E4A035A}">
      <dgm:prSet/>
      <dgm:spPr/>
      <dgm:t>
        <a:bodyPr/>
        <a:lstStyle/>
        <a:p>
          <a:endParaRPr lang="es-MX"/>
        </a:p>
      </dgm:t>
    </dgm:pt>
    <dgm:pt modelId="{DAC56C7E-8662-B847-A8A5-4490ED8EAB82}">
      <dgm:prSet/>
      <dgm:spPr/>
      <dgm:t>
        <a:bodyPr/>
        <a:lstStyle/>
        <a:p>
          <a:r>
            <a:rPr lang="es-CO" dirty="0"/>
            <a:t>Docentes: Ansiedad y Depresión (Silva 2021)  (Lauren 2021) función física, dolor, limitaciones en el rol, percepción de salud, vitalidad, funcionamiento social limitaciones en el rol por problemas emocionales y de salud mental (vega 2020) </a:t>
          </a:r>
        </a:p>
      </dgm:t>
    </dgm:pt>
    <dgm:pt modelId="{298C372B-1154-8746-9027-6D2098A504EA}" type="parTrans" cxnId="{DE76B35C-F229-B348-85F9-DA85843AD550}">
      <dgm:prSet/>
      <dgm:spPr/>
      <dgm:t>
        <a:bodyPr/>
        <a:lstStyle/>
        <a:p>
          <a:endParaRPr lang="es-MX"/>
        </a:p>
      </dgm:t>
    </dgm:pt>
    <dgm:pt modelId="{6BC1B30A-C3E6-3043-AE9F-3349F4B2F8EB}" type="sibTrans" cxnId="{DE76B35C-F229-B348-85F9-DA85843AD550}">
      <dgm:prSet/>
      <dgm:spPr/>
      <dgm:t>
        <a:bodyPr/>
        <a:lstStyle/>
        <a:p>
          <a:endParaRPr lang="es-MX"/>
        </a:p>
      </dgm:t>
    </dgm:pt>
    <dgm:pt modelId="{5B002B96-CD95-AF49-AFF7-D1EA4005F198}">
      <dgm:prSet/>
      <dgm:spPr/>
      <dgm:t>
        <a:bodyPr/>
        <a:lstStyle/>
        <a:p>
          <a:r>
            <a:rPr lang="es-CO"/>
            <a:t>Burnout (Lizana 2021)</a:t>
          </a:r>
        </a:p>
      </dgm:t>
    </dgm:pt>
    <dgm:pt modelId="{1A90B4C2-79A3-7E45-9EBD-109707B656EC}" type="parTrans" cxnId="{E76EBA69-BEB9-F64E-9D4A-CF3A44782EF0}">
      <dgm:prSet/>
      <dgm:spPr/>
      <dgm:t>
        <a:bodyPr/>
        <a:lstStyle/>
        <a:p>
          <a:endParaRPr lang="es-MX"/>
        </a:p>
      </dgm:t>
    </dgm:pt>
    <dgm:pt modelId="{4A73DE72-3C1B-0F46-88C8-B61C634A675B}" type="sibTrans" cxnId="{E76EBA69-BEB9-F64E-9D4A-CF3A44782EF0}">
      <dgm:prSet/>
      <dgm:spPr/>
      <dgm:t>
        <a:bodyPr/>
        <a:lstStyle/>
        <a:p>
          <a:endParaRPr lang="es-MX"/>
        </a:p>
      </dgm:t>
    </dgm:pt>
    <dgm:pt modelId="{C2D38963-5EDE-A84D-AA94-46708069D0B6}">
      <dgm:prSet/>
      <dgm:spPr/>
      <dgm:t>
        <a:bodyPr/>
        <a:lstStyle/>
        <a:p>
          <a:r>
            <a:rPr lang="es-CO"/>
            <a:t>Soledad, angustia, tristeza y depresión (ROMERO 2021)</a:t>
          </a:r>
        </a:p>
      </dgm:t>
    </dgm:pt>
    <dgm:pt modelId="{ACD9483F-4864-7246-81BA-0A3939EF99FE}" type="parTrans" cxnId="{082FC682-3AB4-3846-AE45-CC22C4F0A309}">
      <dgm:prSet/>
      <dgm:spPr/>
      <dgm:t>
        <a:bodyPr/>
        <a:lstStyle/>
        <a:p>
          <a:endParaRPr lang="es-MX"/>
        </a:p>
      </dgm:t>
    </dgm:pt>
    <dgm:pt modelId="{37E8838B-3C2E-D942-84F6-9B8BBE6C969A}" type="sibTrans" cxnId="{082FC682-3AB4-3846-AE45-CC22C4F0A309}">
      <dgm:prSet/>
      <dgm:spPr/>
      <dgm:t>
        <a:bodyPr/>
        <a:lstStyle/>
        <a:p>
          <a:endParaRPr lang="es-MX"/>
        </a:p>
      </dgm:t>
    </dgm:pt>
    <dgm:pt modelId="{22EF8164-C7A0-C847-8599-4D16A373BA4A}">
      <dgm:prSet/>
      <dgm:spPr/>
      <dgm:t>
        <a:bodyPr/>
        <a:lstStyle/>
        <a:p>
          <a:r>
            <a:rPr lang="es-ES" dirty="0"/>
            <a:t>Problemas de salud, problemas para dormir, el riesgo de salud mental, consumieron el doble de tranquilizantes y analgésicos opioides. Otro aspecto importante analizado fueron las incapacidades temporales y presentismo por enfermedad. (Reid 2021)</a:t>
          </a:r>
          <a:endParaRPr lang="es-CO" dirty="0"/>
        </a:p>
      </dgm:t>
    </dgm:pt>
    <dgm:pt modelId="{FABF96FB-BB11-CB42-BB36-4DE915BF825B}" type="parTrans" cxnId="{912D89A2-1E98-CE4E-86F0-D0036BAE3A9F}">
      <dgm:prSet/>
      <dgm:spPr/>
      <dgm:t>
        <a:bodyPr/>
        <a:lstStyle/>
        <a:p>
          <a:endParaRPr lang="es-MX"/>
        </a:p>
      </dgm:t>
    </dgm:pt>
    <dgm:pt modelId="{3D43E2B3-AAA6-B645-BB5F-1C3218DB25EF}" type="sibTrans" cxnId="{912D89A2-1E98-CE4E-86F0-D0036BAE3A9F}">
      <dgm:prSet/>
      <dgm:spPr/>
      <dgm:t>
        <a:bodyPr/>
        <a:lstStyle/>
        <a:p>
          <a:endParaRPr lang="es-MX"/>
        </a:p>
      </dgm:t>
    </dgm:pt>
    <dgm:pt modelId="{9F620226-CB63-6B4C-92CF-B0EF177D32CD}">
      <dgm:prSet/>
      <dgm:spPr/>
      <dgm:t>
        <a:bodyPr/>
        <a:lstStyle/>
        <a:p>
          <a:r>
            <a:rPr lang="es-CO" dirty="0"/>
            <a:t>Autopercepción de bienestar diferente a la que tenían antes de la crisis del COVID-19 en comparación con las personas que continúan con los trabajos presenciales habituales en el lugar de trabajo (Escudero 2021) </a:t>
          </a:r>
        </a:p>
      </dgm:t>
    </dgm:pt>
    <dgm:pt modelId="{C785A403-A7D8-9445-8EE6-07F320E45EFB}" type="parTrans" cxnId="{1FA13B62-5DCC-0E40-9996-ACA9AD36ECFD}">
      <dgm:prSet/>
      <dgm:spPr/>
      <dgm:t>
        <a:bodyPr/>
        <a:lstStyle/>
        <a:p>
          <a:endParaRPr lang="es-MX"/>
        </a:p>
      </dgm:t>
    </dgm:pt>
    <dgm:pt modelId="{1D436A02-EEE4-AB46-9A30-6C157E2E6927}" type="sibTrans" cxnId="{1FA13B62-5DCC-0E40-9996-ACA9AD36ECFD}">
      <dgm:prSet/>
      <dgm:spPr/>
      <dgm:t>
        <a:bodyPr/>
        <a:lstStyle/>
        <a:p>
          <a:endParaRPr lang="es-MX"/>
        </a:p>
      </dgm:t>
    </dgm:pt>
    <dgm:pt modelId="{6B329CA2-1943-C34D-BE72-935A0E4A1949}">
      <dgm:prSet/>
      <dgm:spPr/>
      <dgm:t>
        <a:bodyPr/>
        <a:lstStyle/>
        <a:p>
          <a:endParaRPr lang="es-CO"/>
        </a:p>
      </dgm:t>
    </dgm:pt>
    <dgm:pt modelId="{7755423D-45D3-B94F-A71C-387FEE3A84B0}" type="parTrans" cxnId="{91586C10-87F0-934F-B86D-D2A7C3E68697}">
      <dgm:prSet/>
      <dgm:spPr/>
      <dgm:t>
        <a:bodyPr/>
        <a:lstStyle/>
        <a:p>
          <a:endParaRPr lang="es-MX"/>
        </a:p>
      </dgm:t>
    </dgm:pt>
    <dgm:pt modelId="{D18F3CBE-91E6-734F-BF54-41BDD548BA16}" type="sibTrans" cxnId="{91586C10-87F0-934F-B86D-D2A7C3E68697}">
      <dgm:prSet/>
      <dgm:spPr/>
      <dgm:t>
        <a:bodyPr/>
        <a:lstStyle/>
        <a:p>
          <a:endParaRPr lang="es-MX"/>
        </a:p>
      </dgm:t>
    </dgm:pt>
    <dgm:pt modelId="{B43B0F59-2271-0143-8AE6-D426BEBA0496}" type="pres">
      <dgm:prSet presAssocID="{4154723C-4D3E-AE46-877F-86DD1EE3D2BD}" presName="linear" presStyleCnt="0">
        <dgm:presLayoutVars>
          <dgm:animLvl val="lvl"/>
          <dgm:resizeHandles val="exact"/>
        </dgm:presLayoutVars>
      </dgm:prSet>
      <dgm:spPr/>
    </dgm:pt>
    <dgm:pt modelId="{46866065-30C2-3F47-A1D7-019056708F30}" type="pres">
      <dgm:prSet presAssocID="{805B8AAC-2E7E-BC40-80F5-EBFEF3F57F56}" presName="parentText" presStyleLbl="node1" presStyleIdx="0" presStyleCnt="1">
        <dgm:presLayoutVars>
          <dgm:chMax val="0"/>
          <dgm:bulletEnabled val="1"/>
        </dgm:presLayoutVars>
      </dgm:prSet>
      <dgm:spPr/>
    </dgm:pt>
    <dgm:pt modelId="{6E8AFBCA-35FE-2442-BAF0-EEE9EAF75560}" type="pres">
      <dgm:prSet presAssocID="{805B8AAC-2E7E-BC40-80F5-EBFEF3F57F56}" presName="childText" presStyleLbl="revTx" presStyleIdx="0" presStyleCnt="1">
        <dgm:presLayoutVars>
          <dgm:bulletEnabled val="1"/>
        </dgm:presLayoutVars>
      </dgm:prSet>
      <dgm:spPr/>
    </dgm:pt>
  </dgm:ptLst>
  <dgm:cxnLst>
    <dgm:cxn modelId="{A920F407-2911-8344-BBBF-FAAA23173E86}" type="presOf" srcId="{22EF8164-C7A0-C847-8599-4D16A373BA4A}" destId="{6E8AFBCA-35FE-2442-BAF0-EEE9EAF75560}" srcOrd="0" destOrd="4" presId="urn:microsoft.com/office/officeart/2005/8/layout/vList2"/>
    <dgm:cxn modelId="{80EAFC0F-BF36-B743-BE5B-08D037E39AC3}" type="presOf" srcId="{6B329CA2-1943-C34D-BE72-935A0E4A1949}" destId="{6E8AFBCA-35FE-2442-BAF0-EEE9EAF75560}" srcOrd="0" destOrd="0" presId="urn:microsoft.com/office/officeart/2005/8/layout/vList2"/>
    <dgm:cxn modelId="{91586C10-87F0-934F-B86D-D2A7C3E68697}" srcId="{805B8AAC-2E7E-BC40-80F5-EBFEF3F57F56}" destId="{6B329CA2-1943-C34D-BE72-935A0E4A1949}" srcOrd="0" destOrd="0" parTransId="{7755423D-45D3-B94F-A71C-387FEE3A84B0}" sibTransId="{D18F3CBE-91E6-734F-BF54-41BDD548BA16}"/>
    <dgm:cxn modelId="{82436B37-3503-6941-B6A5-ABCCC4128F30}" type="presOf" srcId="{5B002B96-CD95-AF49-AFF7-D1EA4005F198}" destId="{6E8AFBCA-35FE-2442-BAF0-EEE9EAF75560}" srcOrd="0" destOrd="2" presId="urn:microsoft.com/office/officeart/2005/8/layout/vList2"/>
    <dgm:cxn modelId="{2D685B4E-F766-3246-A0AF-C0082E4A035A}" srcId="{4154723C-4D3E-AE46-877F-86DD1EE3D2BD}" destId="{805B8AAC-2E7E-BC40-80F5-EBFEF3F57F56}" srcOrd="0" destOrd="0" parTransId="{697B3158-F2C0-1749-9001-794CAEB2BD16}" sibTransId="{573F82CC-C1B3-9E42-B4F6-D2AC494E6157}"/>
    <dgm:cxn modelId="{DE76B35C-F229-B348-85F9-DA85843AD550}" srcId="{805B8AAC-2E7E-BC40-80F5-EBFEF3F57F56}" destId="{DAC56C7E-8662-B847-A8A5-4490ED8EAB82}" srcOrd="1" destOrd="0" parTransId="{298C372B-1154-8746-9027-6D2098A504EA}" sibTransId="{6BC1B30A-C3E6-3043-AE9F-3349F4B2F8EB}"/>
    <dgm:cxn modelId="{1FA13B62-5DCC-0E40-9996-ACA9AD36ECFD}" srcId="{805B8AAC-2E7E-BC40-80F5-EBFEF3F57F56}" destId="{9F620226-CB63-6B4C-92CF-B0EF177D32CD}" srcOrd="5" destOrd="0" parTransId="{C785A403-A7D8-9445-8EE6-07F320E45EFB}" sibTransId="{1D436A02-EEE4-AB46-9A30-6C157E2E6927}"/>
    <dgm:cxn modelId="{E76EBA69-BEB9-F64E-9D4A-CF3A44782EF0}" srcId="{805B8AAC-2E7E-BC40-80F5-EBFEF3F57F56}" destId="{5B002B96-CD95-AF49-AFF7-D1EA4005F198}" srcOrd="2" destOrd="0" parTransId="{1A90B4C2-79A3-7E45-9EBD-109707B656EC}" sibTransId="{4A73DE72-3C1B-0F46-88C8-B61C634A675B}"/>
    <dgm:cxn modelId="{D2948E71-2EBE-8C4C-983C-F71A7A7F0A41}" type="presOf" srcId="{4154723C-4D3E-AE46-877F-86DD1EE3D2BD}" destId="{B43B0F59-2271-0143-8AE6-D426BEBA0496}" srcOrd="0" destOrd="0" presId="urn:microsoft.com/office/officeart/2005/8/layout/vList2"/>
    <dgm:cxn modelId="{1F1DAB74-268B-0441-97CC-8056256CE1DA}" type="presOf" srcId="{DAC56C7E-8662-B847-A8A5-4490ED8EAB82}" destId="{6E8AFBCA-35FE-2442-BAF0-EEE9EAF75560}" srcOrd="0" destOrd="1" presId="urn:microsoft.com/office/officeart/2005/8/layout/vList2"/>
    <dgm:cxn modelId="{B4C1D277-F000-A841-AE9C-67EA23D15E68}" type="presOf" srcId="{C2D38963-5EDE-A84D-AA94-46708069D0B6}" destId="{6E8AFBCA-35FE-2442-BAF0-EEE9EAF75560}" srcOrd="0" destOrd="3" presId="urn:microsoft.com/office/officeart/2005/8/layout/vList2"/>
    <dgm:cxn modelId="{082FC682-3AB4-3846-AE45-CC22C4F0A309}" srcId="{805B8AAC-2E7E-BC40-80F5-EBFEF3F57F56}" destId="{C2D38963-5EDE-A84D-AA94-46708069D0B6}" srcOrd="3" destOrd="0" parTransId="{ACD9483F-4864-7246-81BA-0A3939EF99FE}" sibTransId="{37E8838B-3C2E-D942-84F6-9B8BBE6C969A}"/>
    <dgm:cxn modelId="{912D89A2-1E98-CE4E-86F0-D0036BAE3A9F}" srcId="{805B8AAC-2E7E-BC40-80F5-EBFEF3F57F56}" destId="{22EF8164-C7A0-C847-8599-4D16A373BA4A}" srcOrd="4" destOrd="0" parTransId="{FABF96FB-BB11-CB42-BB36-4DE915BF825B}" sibTransId="{3D43E2B3-AAA6-B645-BB5F-1C3218DB25EF}"/>
    <dgm:cxn modelId="{7E7257C6-8880-C547-AFD2-79817B66D328}" type="presOf" srcId="{805B8AAC-2E7E-BC40-80F5-EBFEF3F57F56}" destId="{46866065-30C2-3F47-A1D7-019056708F30}" srcOrd="0" destOrd="0" presId="urn:microsoft.com/office/officeart/2005/8/layout/vList2"/>
    <dgm:cxn modelId="{6172F5F5-D3D0-CD46-848E-9B063DAE23BF}" type="presOf" srcId="{9F620226-CB63-6B4C-92CF-B0EF177D32CD}" destId="{6E8AFBCA-35FE-2442-BAF0-EEE9EAF75560}" srcOrd="0" destOrd="5" presId="urn:microsoft.com/office/officeart/2005/8/layout/vList2"/>
    <dgm:cxn modelId="{3DAE810A-4D80-0B47-9C60-272585AB0E03}" type="presParOf" srcId="{B43B0F59-2271-0143-8AE6-D426BEBA0496}" destId="{46866065-30C2-3F47-A1D7-019056708F30}" srcOrd="0" destOrd="0" presId="urn:microsoft.com/office/officeart/2005/8/layout/vList2"/>
    <dgm:cxn modelId="{0CDD9F19-0C4F-8C4F-B669-C20697CD210D}" type="presParOf" srcId="{B43B0F59-2271-0143-8AE6-D426BEBA0496}" destId="{6E8AFBCA-35FE-2442-BAF0-EEE9EAF7556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9A930-BBC1-A748-AC83-7CF30A5F4428}"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s-MX"/>
        </a:p>
      </dgm:t>
    </dgm:pt>
    <dgm:pt modelId="{7CDB3500-16C5-9C48-B431-1B09F6AEC8DA}">
      <dgm:prSet/>
      <dgm:spPr/>
      <dgm:t>
        <a:bodyPr/>
        <a:lstStyle/>
        <a:p>
          <a:r>
            <a:rPr lang="es-CO"/>
            <a:t>Trabajadores de la salud: </a:t>
          </a:r>
        </a:p>
      </dgm:t>
    </dgm:pt>
    <dgm:pt modelId="{536F8552-AC0D-F74D-9CE5-26F1BFFBAA61}" type="parTrans" cxnId="{0D3068E3-C7D2-7147-B615-AC9B5B88A2D3}">
      <dgm:prSet/>
      <dgm:spPr/>
      <dgm:t>
        <a:bodyPr/>
        <a:lstStyle/>
        <a:p>
          <a:endParaRPr lang="es-MX"/>
        </a:p>
      </dgm:t>
    </dgm:pt>
    <dgm:pt modelId="{44720AE0-11A0-7846-99E1-390EE3C0268E}" type="sibTrans" cxnId="{0D3068E3-C7D2-7147-B615-AC9B5B88A2D3}">
      <dgm:prSet/>
      <dgm:spPr/>
      <dgm:t>
        <a:bodyPr/>
        <a:lstStyle/>
        <a:p>
          <a:endParaRPr lang="es-MX"/>
        </a:p>
      </dgm:t>
    </dgm:pt>
    <dgm:pt modelId="{B1C34830-EE40-2844-AA7C-EAE1798B9A5B}">
      <dgm:prSet/>
      <dgm:spPr/>
      <dgm:t>
        <a:bodyPr/>
        <a:lstStyle/>
        <a:p>
          <a:r>
            <a:rPr lang="es-ES"/>
            <a:t>Médicos, enfermeros y los trabajadores sociales (Lotta 2021), Enfermeros profesionales y auxiliares (Del pozo 2021), </a:t>
          </a:r>
          <a:r>
            <a:rPr lang="es-CO"/>
            <a:t>médicos, enfermería, fisioterapeutas, nutricionistas (CESSIM 2021), Profesionales de Salud Ocupacional (Ruiz 2021).</a:t>
          </a:r>
        </a:p>
      </dgm:t>
    </dgm:pt>
    <dgm:pt modelId="{F71AB503-E6F6-4844-A7A9-DDB439E51F98}" type="parTrans" cxnId="{128D7C9E-B5C1-B646-99B6-0A1C21DC0E41}">
      <dgm:prSet/>
      <dgm:spPr/>
      <dgm:t>
        <a:bodyPr/>
        <a:lstStyle/>
        <a:p>
          <a:endParaRPr lang="es-MX"/>
        </a:p>
      </dgm:t>
    </dgm:pt>
    <dgm:pt modelId="{C458CA6B-66A5-7A40-95E5-E898EF8EE129}" type="sibTrans" cxnId="{128D7C9E-B5C1-B646-99B6-0A1C21DC0E41}">
      <dgm:prSet/>
      <dgm:spPr/>
      <dgm:t>
        <a:bodyPr/>
        <a:lstStyle/>
        <a:p>
          <a:endParaRPr lang="es-MX"/>
        </a:p>
      </dgm:t>
    </dgm:pt>
    <dgm:pt modelId="{08F4EA08-60D7-B14A-B081-378C685E6643}">
      <dgm:prSet/>
      <dgm:spPr/>
      <dgm:t>
        <a:bodyPr/>
        <a:lstStyle/>
        <a:p>
          <a:r>
            <a:rPr lang="es-CO"/>
            <a:t>Docentes de escuelas (Silva 2021)</a:t>
          </a:r>
        </a:p>
      </dgm:t>
    </dgm:pt>
    <dgm:pt modelId="{B43D2939-9C3B-2946-A817-C46274F926FE}" type="parTrans" cxnId="{51BBAFCC-707C-9A46-A476-82267ACE59FC}">
      <dgm:prSet/>
      <dgm:spPr/>
      <dgm:t>
        <a:bodyPr/>
        <a:lstStyle/>
        <a:p>
          <a:endParaRPr lang="es-MX"/>
        </a:p>
      </dgm:t>
    </dgm:pt>
    <dgm:pt modelId="{5E9B1638-1DCA-C840-8E69-E9AEFFE946B5}" type="sibTrans" cxnId="{51BBAFCC-707C-9A46-A476-82267ACE59FC}">
      <dgm:prSet/>
      <dgm:spPr/>
      <dgm:t>
        <a:bodyPr/>
        <a:lstStyle/>
        <a:p>
          <a:endParaRPr lang="es-MX"/>
        </a:p>
      </dgm:t>
    </dgm:pt>
    <dgm:pt modelId="{8DE907FC-0F3C-1646-8894-69283A77D6CC}">
      <dgm:prSet/>
      <dgm:spPr/>
      <dgm:t>
        <a:bodyPr/>
        <a:lstStyle/>
        <a:p>
          <a:r>
            <a:rPr lang="es-CO"/>
            <a:t>Otros Trabajadores:</a:t>
          </a:r>
        </a:p>
      </dgm:t>
    </dgm:pt>
    <dgm:pt modelId="{33D821B5-8F28-DD42-B4B7-9F04A627F698}" type="parTrans" cxnId="{DDA4FC99-810B-8743-BF5F-0B2F20611FC8}">
      <dgm:prSet/>
      <dgm:spPr/>
      <dgm:t>
        <a:bodyPr/>
        <a:lstStyle/>
        <a:p>
          <a:endParaRPr lang="es-MX"/>
        </a:p>
      </dgm:t>
    </dgm:pt>
    <dgm:pt modelId="{824EF500-CCD8-CB44-9BB6-C1DCFFDBED68}" type="sibTrans" cxnId="{DDA4FC99-810B-8743-BF5F-0B2F20611FC8}">
      <dgm:prSet/>
      <dgm:spPr/>
      <dgm:t>
        <a:bodyPr/>
        <a:lstStyle/>
        <a:p>
          <a:endParaRPr lang="es-MX"/>
        </a:p>
      </dgm:t>
    </dgm:pt>
    <dgm:pt modelId="{01193275-2CDA-EA45-A5AA-A13FA86A5151}">
      <dgm:prSet/>
      <dgm:spPr/>
      <dgm:t>
        <a:bodyPr/>
        <a:lstStyle/>
        <a:p>
          <a:r>
            <a:rPr lang="es-CO"/>
            <a:t>Domiciliarios, repartidores, personal de transporte y apoyo de carga y pasajeros, encargados de gasolineras o estaciones de servicio, servicios de abastecimiento y venta de alimentos y productos; servicios en los conjuntos residenciales, porteros, personal de limpieza, servicio doméstico, policías, bomberos, cuidadores de personas mayores y dependientes, trabajadores de mantenimiento de telefonía pública y privada, electricidad, agua, gas, Internet, seguridad pública, servicios funerarios, recolección de basura, entre otros (Santos-Fernandes 2020).</a:t>
          </a:r>
        </a:p>
      </dgm:t>
    </dgm:pt>
    <dgm:pt modelId="{E0E88EED-49FC-1549-945E-839B8F473588}" type="parTrans" cxnId="{41693AFA-FC2C-EE48-BD6F-69ADDA16F533}">
      <dgm:prSet/>
      <dgm:spPr/>
      <dgm:t>
        <a:bodyPr/>
        <a:lstStyle/>
        <a:p>
          <a:endParaRPr lang="es-MX"/>
        </a:p>
      </dgm:t>
    </dgm:pt>
    <dgm:pt modelId="{AC81B423-5383-CC44-8062-8B38D65D8A3D}" type="sibTrans" cxnId="{41693AFA-FC2C-EE48-BD6F-69ADDA16F533}">
      <dgm:prSet/>
      <dgm:spPr/>
      <dgm:t>
        <a:bodyPr/>
        <a:lstStyle/>
        <a:p>
          <a:endParaRPr lang="es-MX"/>
        </a:p>
      </dgm:t>
    </dgm:pt>
    <dgm:pt modelId="{AAC0D7F9-DCD7-FC4E-8E5C-3E216F0C23A8}">
      <dgm:prSet/>
      <dgm:spPr/>
      <dgm:t>
        <a:bodyPr/>
        <a:lstStyle/>
        <a:p>
          <a:r>
            <a:rPr lang="es-CO"/>
            <a:t>Población general de trabajadores (Becerra2020) Nigeria (MA Alao 2020) </a:t>
          </a:r>
        </a:p>
      </dgm:t>
    </dgm:pt>
    <dgm:pt modelId="{7A857F34-D95A-8748-BDC0-28B68B3F843C}" type="parTrans" cxnId="{EAE21E74-E46B-414B-89CB-1D879F4DB76F}">
      <dgm:prSet/>
      <dgm:spPr/>
      <dgm:t>
        <a:bodyPr/>
        <a:lstStyle/>
        <a:p>
          <a:endParaRPr lang="es-MX"/>
        </a:p>
      </dgm:t>
    </dgm:pt>
    <dgm:pt modelId="{03DB0631-12E6-F545-81FA-77296209B1E2}" type="sibTrans" cxnId="{EAE21E74-E46B-414B-89CB-1D879F4DB76F}">
      <dgm:prSet/>
      <dgm:spPr/>
      <dgm:t>
        <a:bodyPr/>
        <a:lstStyle/>
        <a:p>
          <a:endParaRPr lang="es-MX"/>
        </a:p>
      </dgm:t>
    </dgm:pt>
    <dgm:pt modelId="{70B1990C-DD05-AE42-BFFF-421686BB9A35}">
      <dgm:prSet/>
      <dgm:spPr/>
      <dgm:t>
        <a:bodyPr/>
        <a:lstStyle/>
        <a:p>
          <a:r>
            <a:rPr lang="es-CO"/>
            <a:t>Contadores, empleados de hoteles, trabajadores del sector agrícola, de la industria manufacturera (Reid 2021)</a:t>
          </a:r>
        </a:p>
      </dgm:t>
    </dgm:pt>
    <dgm:pt modelId="{C1CD4FF2-BFD9-1045-B88B-4D09145777E3}" type="parTrans" cxnId="{3339F1ED-3683-9C46-B34E-B362D7014EF5}">
      <dgm:prSet/>
      <dgm:spPr/>
      <dgm:t>
        <a:bodyPr/>
        <a:lstStyle/>
        <a:p>
          <a:endParaRPr lang="es-MX"/>
        </a:p>
      </dgm:t>
    </dgm:pt>
    <dgm:pt modelId="{09FC01DC-B5D2-4848-9C21-3EE7B2B0BDFA}" type="sibTrans" cxnId="{3339F1ED-3683-9C46-B34E-B362D7014EF5}">
      <dgm:prSet/>
      <dgm:spPr/>
      <dgm:t>
        <a:bodyPr/>
        <a:lstStyle/>
        <a:p>
          <a:endParaRPr lang="es-MX"/>
        </a:p>
      </dgm:t>
    </dgm:pt>
    <dgm:pt modelId="{565E5F3F-07D2-EC4A-AF14-D75704F503D6}" type="pres">
      <dgm:prSet presAssocID="{B159A930-BBC1-A748-AC83-7CF30A5F4428}" presName="linear" presStyleCnt="0">
        <dgm:presLayoutVars>
          <dgm:dir/>
          <dgm:animLvl val="lvl"/>
          <dgm:resizeHandles val="exact"/>
        </dgm:presLayoutVars>
      </dgm:prSet>
      <dgm:spPr/>
    </dgm:pt>
    <dgm:pt modelId="{25B60147-3A7D-D444-87F6-48813285AB8E}" type="pres">
      <dgm:prSet presAssocID="{7CDB3500-16C5-9C48-B431-1B09F6AEC8DA}" presName="parentLin" presStyleCnt="0"/>
      <dgm:spPr/>
    </dgm:pt>
    <dgm:pt modelId="{6A94EC6B-B923-E24E-B9D5-9AD0116A627C}" type="pres">
      <dgm:prSet presAssocID="{7CDB3500-16C5-9C48-B431-1B09F6AEC8DA}" presName="parentLeftMargin" presStyleLbl="node1" presStyleIdx="0" presStyleCnt="3"/>
      <dgm:spPr/>
    </dgm:pt>
    <dgm:pt modelId="{A2EB8604-F2BF-0F41-BEA5-B76B1997A49C}" type="pres">
      <dgm:prSet presAssocID="{7CDB3500-16C5-9C48-B431-1B09F6AEC8DA}" presName="parentText" presStyleLbl="node1" presStyleIdx="0" presStyleCnt="3">
        <dgm:presLayoutVars>
          <dgm:chMax val="0"/>
          <dgm:bulletEnabled val="1"/>
        </dgm:presLayoutVars>
      </dgm:prSet>
      <dgm:spPr/>
    </dgm:pt>
    <dgm:pt modelId="{955849F9-FF7B-6145-842D-B8621845CB33}" type="pres">
      <dgm:prSet presAssocID="{7CDB3500-16C5-9C48-B431-1B09F6AEC8DA}" presName="negativeSpace" presStyleCnt="0"/>
      <dgm:spPr/>
    </dgm:pt>
    <dgm:pt modelId="{344E78CB-7BFE-184F-8F09-F96D615DE0E8}" type="pres">
      <dgm:prSet presAssocID="{7CDB3500-16C5-9C48-B431-1B09F6AEC8DA}" presName="childText" presStyleLbl="conFgAcc1" presStyleIdx="0" presStyleCnt="3">
        <dgm:presLayoutVars>
          <dgm:bulletEnabled val="1"/>
        </dgm:presLayoutVars>
      </dgm:prSet>
      <dgm:spPr/>
    </dgm:pt>
    <dgm:pt modelId="{A519C1FE-7231-7B43-BA01-00CB85CAA18D}" type="pres">
      <dgm:prSet presAssocID="{44720AE0-11A0-7846-99E1-390EE3C0268E}" presName="spaceBetweenRectangles" presStyleCnt="0"/>
      <dgm:spPr/>
    </dgm:pt>
    <dgm:pt modelId="{818A0CEC-13BE-464F-9B9D-3C7DC2F342BE}" type="pres">
      <dgm:prSet presAssocID="{08F4EA08-60D7-B14A-B081-378C685E6643}" presName="parentLin" presStyleCnt="0"/>
      <dgm:spPr/>
    </dgm:pt>
    <dgm:pt modelId="{49594B51-41F9-B740-ABA6-A74AFF527AB4}" type="pres">
      <dgm:prSet presAssocID="{08F4EA08-60D7-B14A-B081-378C685E6643}" presName="parentLeftMargin" presStyleLbl="node1" presStyleIdx="0" presStyleCnt="3"/>
      <dgm:spPr/>
    </dgm:pt>
    <dgm:pt modelId="{98D0863E-7BF7-5747-B74B-F3556F589CF0}" type="pres">
      <dgm:prSet presAssocID="{08F4EA08-60D7-B14A-B081-378C685E6643}" presName="parentText" presStyleLbl="node1" presStyleIdx="1" presStyleCnt="3">
        <dgm:presLayoutVars>
          <dgm:chMax val="0"/>
          <dgm:bulletEnabled val="1"/>
        </dgm:presLayoutVars>
      </dgm:prSet>
      <dgm:spPr/>
    </dgm:pt>
    <dgm:pt modelId="{09A8E642-AF35-6043-9ADB-FE38BC60969E}" type="pres">
      <dgm:prSet presAssocID="{08F4EA08-60D7-B14A-B081-378C685E6643}" presName="negativeSpace" presStyleCnt="0"/>
      <dgm:spPr/>
    </dgm:pt>
    <dgm:pt modelId="{4BF1C80C-2CC4-DD48-95D4-472EB0D9C848}" type="pres">
      <dgm:prSet presAssocID="{08F4EA08-60D7-B14A-B081-378C685E6643}" presName="childText" presStyleLbl="conFgAcc1" presStyleIdx="1" presStyleCnt="3">
        <dgm:presLayoutVars>
          <dgm:bulletEnabled val="1"/>
        </dgm:presLayoutVars>
      </dgm:prSet>
      <dgm:spPr/>
    </dgm:pt>
    <dgm:pt modelId="{6EB4FC56-659A-8A45-81BC-EB02E46BB12B}" type="pres">
      <dgm:prSet presAssocID="{5E9B1638-1DCA-C840-8E69-E9AEFFE946B5}" presName="spaceBetweenRectangles" presStyleCnt="0"/>
      <dgm:spPr/>
    </dgm:pt>
    <dgm:pt modelId="{7F1B7D92-3DD7-8046-B35F-6CCCB984E705}" type="pres">
      <dgm:prSet presAssocID="{8DE907FC-0F3C-1646-8894-69283A77D6CC}" presName="parentLin" presStyleCnt="0"/>
      <dgm:spPr/>
    </dgm:pt>
    <dgm:pt modelId="{4EB07B3C-A1EF-0043-B453-2B61C851847A}" type="pres">
      <dgm:prSet presAssocID="{8DE907FC-0F3C-1646-8894-69283A77D6CC}" presName="parentLeftMargin" presStyleLbl="node1" presStyleIdx="1" presStyleCnt="3"/>
      <dgm:spPr/>
    </dgm:pt>
    <dgm:pt modelId="{23D7281C-1ED8-8C4D-97E9-48E98E439C23}" type="pres">
      <dgm:prSet presAssocID="{8DE907FC-0F3C-1646-8894-69283A77D6CC}" presName="parentText" presStyleLbl="node1" presStyleIdx="2" presStyleCnt="3">
        <dgm:presLayoutVars>
          <dgm:chMax val="0"/>
          <dgm:bulletEnabled val="1"/>
        </dgm:presLayoutVars>
      </dgm:prSet>
      <dgm:spPr/>
    </dgm:pt>
    <dgm:pt modelId="{95BB29E0-D3A9-3541-BAB2-ED45C136758D}" type="pres">
      <dgm:prSet presAssocID="{8DE907FC-0F3C-1646-8894-69283A77D6CC}" presName="negativeSpace" presStyleCnt="0"/>
      <dgm:spPr/>
    </dgm:pt>
    <dgm:pt modelId="{033CD572-55CB-E147-9C15-52A0D2B0C139}" type="pres">
      <dgm:prSet presAssocID="{8DE907FC-0F3C-1646-8894-69283A77D6CC}" presName="childText" presStyleLbl="conFgAcc1" presStyleIdx="2" presStyleCnt="3">
        <dgm:presLayoutVars>
          <dgm:bulletEnabled val="1"/>
        </dgm:presLayoutVars>
      </dgm:prSet>
      <dgm:spPr/>
    </dgm:pt>
  </dgm:ptLst>
  <dgm:cxnLst>
    <dgm:cxn modelId="{4F6BEF05-FD06-1542-AFD0-7FF8CCE91A33}" type="presOf" srcId="{08F4EA08-60D7-B14A-B081-378C685E6643}" destId="{98D0863E-7BF7-5747-B74B-F3556F589CF0}" srcOrd="1" destOrd="0" presId="urn:microsoft.com/office/officeart/2005/8/layout/list1"/>
    <dgm:cxn modelId="{15E7671A-482C-454C-84E7-C617CFB560F5}" type="presOf" srcId="{08F4EA08-60D7-B14A-B081-378C685E6643}" destId="{49594B51-41F9-B740-ABA6-A74AFF527AB4}" srcOrd="0" destOrd="0" presId="urn:microsoft.com/office/officeart/2005/8/layout/list1"/>
    <dgm:cxn modelId="{C3C68149-CB65-F24B-94AE-ABC3D1CFD0B4}" type="presOf" srcId="{7CDB3500-16C5-9C48-B431-1B09F6AEC8DA}" destId="{A2EB8604-F2BF-0F41-BEA5-B76B1997A49C}" srcOrd="1" destOrd="0" presId="urn:microsoft.com/office/officeart/2005/8/layout/list1"/>
    <dgm:cxn modelId="{46F2C44D-AE04-0646-8D84-EEAA630DAB0B}" type="presOf" srcId="{70B1990C-DD05-AE42-BFFF-421686BB9A35}" destId="{033CD572-55CB-E147-9C15-52A0D2B0C139}" srcOrd="0" destOrd="2" presId="urn:microsoft.com/office/officeart/2005/8/layout/list1"/>
    <dgm:cxn modelId="{51101762-20A7-C34B-8E00-05285C45768D}" type="presOf" srcId="{AAC0D7F9-DCD7-FC4E-8E5C-3E216F0C23A8}" destId="{033CD572-55CB-E147-9C15-52A0D2B0C139}" srcOrd="0" destOrd="1" presId="urn:microsoft.com/office/officeart/2005/8/layout/list1"/>
    <dgm:cxn modelId="{EAE21E74-E46B-414B-89CB-1D879F4DB76F}" srcId="{8DE907FC-0F3C-1646-8894-69283A77D6CC}" destId="{AAC0D7F9-DCD7-FC4E-8E5C-3E216F0C23A8}" srcOrd="1" destOrd="0" parTransId="{7A857F34-D95A-8748-BDC0-28B68B3F843C}" sibTransId="{03DB0631-12E6-F545-81FA-77296209B1E2}"/>
    <dgm:cxn modelId="{A5090786-21F8-7348-A154-4DBABD635857}" type="presOf" srcId="{7CDB3500-16C5-9C48-B431-1B09F6AEC8DA}" destId="{6A94EC6B-B923-E24E-B9D5-9AD0116A627C}" srcOrd="0" destOrd="0" presId="urn:microsoft.com/office/officeart/2005/8/layout/list1"/>
    <dgm:cxn modelId="{FD409A8F-5A8F-0640-B6C0-FED949FB489B}" type="presOf" srcId="{8DE907FC-0F3C-1646-8894-69283A77D6CC}" destId="{4EB07B3C-A1EF-0043-B453-2B61C851847A}" srcOrd="0" destOrd="0" presId="urn:microsoft.com/office/officeart/2005/8/layout/list1"/>
    <dgm:cxn modelId="{DDA4FC99-810B-8743-BF5F-0B2F20611FC8}" srcId="{B159A930-BBC1-A748-AC83-7CF30A5F4428}" destId="{8DE907FC-0F3C-1646-8894-69283A77D6CC}" srcOrd="2" destOrd="0" parTransId="{33D821B5-8F28-DD42-B4B7-9F04A627F698}" sibTransId="{824EF500-CCD8-CB44-9BB6-C1DCFFDBED68}"/>
    <dgm:cxn modelId="{128D7C9E-B5C1-B646-99B6-0A1C21DC0E41}" srcId="{7CDB3500-16C5-9C48-B431-1B09F6AEC8DA}" destId="{B1C34830-EE40-2844-AA7C-EAE1798B9A5B}" srcOrd="0" destOrd="0" parTransId="{F71AB503-E6F6-4844-A7A9-DDB439E51F98}" sibTransId="{C458CA6B-66A5-7A40-95E5-E898EF8EE129}"/>
    <dgm:cxn modelId="{80096FA0-F1F8-B248-ACF7-31AA1AAC00D1}" type="presOf" srcId="{B1C34830-EE40-2844-AA7C-EAE1798B9A5B}" destId="{344E78CB-7BFE-184F-8F09-F96D615DE0E8}" srcOrd="0" destOrd="0" presId="urn:microsoft.com/office/officeart/2005/8/layout/list1"/>
    <dgm:cxn modelId="{0C8C01BF-B18D-FA48-B919-DE7EE9F1D821}" type="presOf" srcId="{01193275-2CDA-EA45-A5AA-A13FA86A5151}" destId="{033CD572-55CB-E147-9C15-52A0D2B0C139}" srcOrd="0" destOrd="0" presId="urn:microsoft.com/office/officeart/2005/8/layout/list1"/>
    <dgm:cxn modelId="{527E1ECB-A6C1-7944-BC1B-13E052FCB2CA}" type="presOf" srcId="{B159A930-BBC1-A748-AC83-7CF30A5F4428}" destId="{565E5F3F-07D2-EC4A-AF14-D75704F503D6}" srcOrd="0" destOrd="0" presId="urn:microsoft.com/office/officeart/2005/8/layout/list1"/>
    <dgm:cxn modelId="{51BBAFCC-707C-9A46-A476-82267ACE59FC}" srcId="{B159A930-BBC1-A748-AC83-7CF30A5F4428}" destId="{08F4EA08-60D7-B14A-B081-378C685E6643}" srcOrd="1" destOrd="0" parTransId="{B43D2939-9C3B-2946-A817-C46274F926FE}" sibTransId="{5E9B1638-1DCA-C840-8E69-E9AEFFE946B5}"/>
    <dgm:cxn modelId="{0D6BEFCD-598B-9B43-BC44-F9872DF520FE}" type="presOf" srcId="{8DE907FC-0F3C-1646-8894-69283A77D6CC}" destId="{23D7281C-1ED8-8C4D-97E9-48E98E439C23}" srcOrd="1" destOrd="0" presId="urn:microsoft.com/office/officeart/2005/8/layout/list1"/>
    <dgm:cxn modelId="{0D3068E3-C7D2-7147-B615-AC9B5B88A2D3}" srcId="{B159A930-BBC1-A748-AC83-7CF30A5F4428}" destId="{7CDB3500-16C5-9C48-B431-1B09F6AEC8DA}" srcOrd="0" destOrd="0" parTransId="{536F8552-AC0D-F74D-9CE5-26F1BFFBAA61}" sibTransId="{44720AE0-11A0-7846-99E1-390EE3C0268E}"/>
    <dgm:cxn modelId="{3339F1ED-3683-9C46-B34E-B362D7014EF5}" srcId="{8DE907FC-0F3C-1646-8894-69283A77D6CC}" destId="{70B1990C-DD05-AE42-BFFF-421686BB9A35}" srcOrd="2" destOrd="0" parTransId="{C1CD4FF2-BFD9-1045-B88B-4D09145777E3}" sibTransId="{09FC01DC-B5D2-4848-9C21-3EE7B2B0BDFA}"/>
    <dgm:cxn modelId="{41693AFA-FC2C-EE48-BD6F-69ADDA16F533}" srcId="{8DE907FC-0F3C-1646-8894-69283A77D6CC}" destId="{01193275-2CDA-EA45-A5AA-A13FA86A5151}" srcOrd="0" destOrd="0" parTransId="{E0E88EED-49FC-1549-945E-839B8F473588}" sibTransId="{AC81B423-5383-CC44-8062-8B38D65D8A3D}"/>
    <dgm:cxn modelId="{198536A9-BEDE-1742-A14B-2F1F8E5E2687}" type="presParOf" srcId="{565E5F3F-07D2-EC4A-AF14-D75704F503D6}" destId="{25B60147-3A7D-D444-87F6-48813285AB8E}" srcOrd="0" destOrd="0" presId="urn:microsoft.com/office/officeart/2005/8/layout/list1"/>
    <dgm:cxn modelId="{6968C63B-E6DB-714C-A1E7-F4C4AB86B23F}" type="presParOf" srcId="{25B60147-3A7D-D444-87F6-48813285AB8E}" destId="{6A94EC6B-B923-E24E-B9D5-9AD0116A627C}" srcOrd="0" destOrd="0" presId="urn:microsoft.com/office/officeart/2005/8/layout/list1"/>
    <dgm:cxn modelId="{2D5F1F4C-504D-B944-B6BA-646242697C0E}" type="presParOf" srcId="{25B60147-3A7D-D444-87F6-48813285AB8E}" destId="{A2EB8604-F2BF-0F41-BEA5-B76B1997A49C}" srcOrd="1" destOrd="0" presId="urn:microsoft.com/office/officeart/2005/8/layout/list1"/>
    <dgm:cxn modelId="{64ABFE62-F4E4-FC4A-AEB4-EC50005B8FC2}" type="presParOf" srcId="{565E5F3F-07D2-EC4A-AF14-D75704F503D6}" destId="{955849F9-FF7B-6145-842D-B8621845CB33}" srcOrd="1" destOrd="0" presId="urn:microsoft.com/office/officeart/2005/8/layout/list1"/>
    <dgm:cxn modelId="{2B83D5F5-1E78-A544-B2DE-C810BF3DF90D}" type="presParOf" srcId="{565E5F3F-07D2-EC4A-AF14-D75704F503D6}" destId="{344E78CB-7BFE-184F-8F09-F96D615DE0E8}" srcOrd="2" destOrd="0" presId="urn:microsoft.com/office/officeart/2005/8/layout/list1"/>
    <dgm:cxn modelId="{7BC49F77-60CD-154B-8135-3165A666232D}" type="presParOf" srcId="{565E5F3F-07D2-EC4A-AF14-D75704F503D6}" destId="{A519C1FE-7231-7B43-BA01-00CB85CAA18D}" srcOrd="3" destOrd="0" presId="urn:microsoft.com/office/officeart/2005/8/layout/list1"/>
    <dgm:cxn modelId="{68880E52-7BAC-F743-A9D3-7A76CBFF7AA0}" type="presParOf" srcId="{565E5F3F-07D2-EC4A-AF14-D75704F503D6}" destId="{818A0CEC-13BE-464F-9B9D-3C7DC2F342BE}" srcOrd="4" destOrd="0" presId="urn:microsoft.com/office/officeart/2005/8/layout/list1"/>
    <dgm:cxn modelId="{B49D36F0-E92F-414C-AEED-B565EEE38150}" type="presParOf" srcId="{818A0CEC-13BE-464F-9B9D-3C7DC2F342BE}" destId="{49594B51-41F9-B740-ABA6-A74AFF527AB4}" srcOrd="0" destOrd="0" presId="urn:microsoft.com/office/officeart/2005/8/layout/list1"/>
    <dgm:cxn modelId="{83A0091C-7D3D-F345-95E1-949B861719CC}" type="presParOf" srcId="{818A0CEC-13BE-464F-9B9D-3C7DC2F342BE}" destId="{98D0863E-7BF7-5747-B74B-F3556F589CF0}" srcOrd="1" destOrd="0" presId="urn:microsoft.com/office/officeart/2005/8/layout/list1"/>
    <dgm:cxn modelId="{1944DD56-B095-9C46-B9EA-682FEED38CCE}" type="presParOf" srcId="{565E5F3F-07D2-EC4A-AF14-D75704F503D6}" destId="{09A8E642-AF35-6043-9ADB-FE38BC60969E}" srcOrd="5" destOrd="0" presId="urn:microsoft.com/office/officeart/2005/8/layout/list1"/>
    <dgm:cxn modelId="{0D2F2A29-F53B-5449-AC8C-151D248EE211}" type="presParOf" srcId="{565E5F3F-07D2-EC4A-AF14-D75704F503D6}" destId="{4BF1C80C-2CC4-DD48-95D4-472EB0D9C848}" srcOrd="6" destOrd="0" presId="urn:microsoft.com/office/officeart/2005/8/layout/list1"/>
    <dgm:cxn modelId="{CFFA539D-A744-AE47-BB61-07468DFFC56B}" type="presParOf" srcId="{565E5F3F-07D2-EC4A-AF14-D75704F503D6}" destId="{6EB4FC56-659A-8A45-81BC-EB02E46BB12B}" srcOrd="7" destOrd="0" presId="urn:microsoft.com/office/officeart/2005/8/layout/list1"/>
    <dgm:cxn modelId="{CBFB940C-124C-214D-9AAB-A6052A5E1B4C}" type="presParOf" srcId="{565E5F3F-07D2-EC4A-AF14-D75704F503D6}" destId="{7F1B7D92-3DD7-8046-B35F-6CCCB984E705}" srcOrd="8" destOrd="0" presId="urn:microsoft.com/office/officeart/2005/8/layout/list1"/>
    <dgm:cxn modelId="{59880198-4609-3046-AF1D-6CBE72719B42}" type="presParOf" srcId="{7F1B7D92-3DD7-8046-B35F-6CCCB984E705}" destId="{4EB07B3C-A1EF-0043-B453-2B61C851847A}" srcOrd="0" destOrd="0" presId="urn:microsoft.com/office/officeart/2005/8/layout/list1"/>
    <dgm:cxn modelId="{B10FE048-901C-234A-8CD0-A381CEE1E097}" type="presParOf" srcId="{7F1B7D92-3DD7-8046-B35F-6CCCB984E705}" destId="{23D7281C-1ED8-8C4D-97E9-48E98E439C23}" srcOrd="1" destOrd="0" presId="urn:microsoft.com/office/officeart/2005/8/layout/list1"/>
    <dgm:cxn modelId="{46D88414-9611-8A41-85B4-01C13A235BAC}" type="presParOf" srcId="{565E5F3F-07D2-EC4A-AF14-D75704F503D6}" destId="{95BB29E0-D3A9-3541-BAB2-ED45C136758D}" srcOrd="9" destOrd="0" presId="urn:microsoft.com/office/officeart/2005/8/layout/list1"/>
    <dgm:cxn modelId="{5D6C236E-0500-884B-A384-171DE213A73A}" type="presParOf" srcId="{565E5F3F-07D2-EC4A-AF14-D75704F503D6}" destId="{033CD572-55CB-E147-9C15-52A0D2B0C13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2AA626-1146-084D-8F5F-E755CFC7CC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32888E7A-E0EC-2E4F-B6F1-3033E389C80E}">
      <dgm:prSet/>
      <dgm:spPr/>
      <dgm:t>
        <a:bodyPr/>
        <a:lstStyle/>
        <a:p>
          <a:r>
            <a:rPr lang="es-CO"/>
            <a:t>Agresión física, amenazas, lesiones personales, discriminación, estigmatización del personal de salud ( Min Salud 2020) (gaceta medica 2020) </a:t>
          </a:r>
        </a:p>
      </dgm:t>
    </dgm:pt>
    <dgm:pt modelId="{745D569F-3460-0745-9BE7-C05E959B0088}" type="parTrans" cxnId="{1883086F-1B2F-3045-87FD-D0E50C822E17}">
      <dgm:prSet/>
      <dgm:spPr/>
      <dgm:t>
        <a:bodyPr/>
        <a:lstStyle/>
        <a:p>
          <a:endParaRPr lang="es-MX"/>
        </a:p>
      </dgm:t>
    </dgm:pt>
    <dgm:pt modelId="{EFF82146-C28A-DD4B-B6B1-9A02F9DF1838}" type="sibTrans" cxnId="{1883086F-1B2F-3045-87FD-D0E50C822E17}">
      <dgm:prSet/>
      <dgm:spPr/>
      <dgm:t>
        <a:bodyPr/>
        <a:lstStyle/>
        <a:p>
          <a:endParaRPr lang="es-MX"/>
        </a:p>
      </dgm:t>
    </dgm:pt>
    <dgm:pt modelId="{E13C6D05-7B21-EE4B-9193-1F6488302954}" type="pres">
      <dgm:prSet presAssocID="{BE2AA626-1146-084D-8F5F-E755CFC7CC6F}" presName="linear" presStyleCnt="0">
        <dgm:presLayoutVars>
          <dgm:animLvl val="lvl"/>
          <dgm:resizeHandles val="exact"/>
        </dgm:presLayoutVars>
      </dgm:prSet>
      <dgm:spPr/>
    </dgm:pt>
    <dgm:pt modelId="{83C2D475-BC21-C04F-8559-54CECB8199C2}" type="pres">
      <dgm:prSet presAssocID="{32888E7A-E0EC-2E4F-B6F1-3033E389C80E}" presName="parentText" presStyleLbl="node1" presStyleIdx="0" presStyleCnt="1">
        <dgm:presLayoutVars>
          <dgm:chMax val="0"/>
          <dgm:bulletEnabled val="1"/>
        </dgm:presLayoutVars>
      </dgm:prSet>
      <dgm:spPr/>
    </dgm:pt>
  </dgm:ptLst>
  <dgm:cxnLst>
    <dgm:cxn modelId="{17C54E22-BA91-BA47-B66E-2983297446CE}" type="presOf" srcId="{BE2AA626-1146-084D-8F5F-E755CFC7CC6F}" destId="{E13C6D05-7B21-EE4B-9193-1F6488302954}" srcOrd="0" destOrd="0" presId="urn:microsoft.com/office/officeart/2005/8/layout/vList2"/>
    <dgm:cxn modelId="{4038EB5D-1D7D-C84E-85EF-60D2F87F6D98}" type="presOf" srcId="{32888E7A-E0EC-2E4F-B6F1-3033E389C80E}" destId="{83C2D475-BC21-C04F-8559-54CECB8199C2}" srcOrd="0" destOrd="0" presId="urn:microsoft.com/office/officeart/2005/8/layout/vList2"/>
    <dgm:cxn modelId="{1883086F-1B2F-3045-87FD-D0E50C822E17}" srcId="{BE2AA626-1146-084D-8F5F-E755CFC7CC6F}" destId="{32888E7A-E0EC-2E4F-B6F1-3033E389C80E}" srcOrd="0" destOrd="0" parTransId="{745D569F-3460-0745-9BE7-C05E959B0088}" sibTransId="{EFF82146-C28A-DD4B-B6B1-9A02F9DF1838}"/>
    <dgm:cxn modelId="{E43B40B6-32E5-314E-835B-76638B792F54}" type="presParOf" srcId="{E13C6D05-7B21-EE4B-9193-1F6488302954}" destId="{83C2D475-BC21-C04F-8559-54CECB8199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8C562F-6620-AB4D-9D1C-8C74DF15B229}"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s-MX"/>
        </a:p>
      </dgm:t>
    </dgm:pt>
    <dgm:pt modelId="{B85A092A-DCA8-114A-BB47-F0CA7F3A7EC7}">
      <dgm:prSet/>
      <dgm:spPr/>
      <dgm:t>
        <a:bodyPr/>
        <a:lstStyle/>
        <a:p>
          <a:r>
            <a:rPr lang="es-CO" b="1"/>
            <a:t>Alteración condiciones de salud</a:t>
          </a:r>
          <a:endParaRPr lang="es-CO"/>
        </a:p>
      </dgm:t>
    </dgm:pt>
    <dgm:pt modelId="{A3875191-8A84-6446-A74A-CAEA50BE45A5}" type="parTrans" cxnId="{D45BF0F7-44B6-D147-AEDE-69D2C3E828D6}">
      <dgm:prSet/>
      <dgm:spPr/>
      <dgm:t>
        <a:bodyPr/>
        <a:lstStyle/>
        <a:p>
          <a:endParaRPr lang="es-MX"/>
        </a:p>
      </dgm:t>
    </dgm:pt>
    <dgm:pt modelId="{47F613AA-FD61-E146-8E50-D58CB3864A8B}" type="sibTrans" cxnId="{D45BF0F7-44B6-D147-AEDE-69D2C3E828D6}">
      <dgm:prSet/>
      <dgm:spPr/>
      <dgm:t>
        <a:bodyPr/>
        <a:lstStyle/>
        <a:p>
          <a:endParaRPr lang="es-MX"/>
        </a:p>
      </dgm:t>
    </dgm:pt>
    <dgm:pt modelId="{81BD9402-99AB-874F-819D-36288E2CE924}">
      <dgm:prSet/>
      <dgm:spPr/>
      <dgm:t>
        <a:bodyPr/>
        <a:lstStyle/>
        <a:p>
          <a:r>
            <a:rPr lang="es-CO"/>
            <a:t>Aumento de peso, el 47,9% (Silva 2021)</a:t>
          </a:r>
        </a:p>
      </dgm:t>
    </dgm:pt>
    <dgm:pt modelId="{FFE30B98-0B3F-D149-BA59-ECDFB56E3A80}" type="parTrans" cxnId="{97F72871-5CF7-5F42-B3D3-59E72E97957C}">
      <dgm:prSet/>
      <dgm:spPr/>
      <dgm:t>
        <a:bodyPr/>
        <a:lstStyle/>
        <a:p>
          <a:endParaRPr lang="es-MX"/>
        </a:p>
      </dgm:t>
    </dgm:pt>
    <dgm:pt modelId="{069A0465-707C-C147-95AA-901CF18B9CD8}" type="sibTrans" cxnId="{97F72871-5CF7-5F42-B3D3-59E72E97957C}">
      <dgm:prSet/>
      <dgm:spPr/>
      <dgm:t>
        <a:bodyPr/>
        <a:lstStyle/>
        <a:p>
          <a:endParaRPr lang="es-MX"/>
        </a:p>
      </dgm:t>
    </dgm:pt>
    <dgm:pt modelId="{8265002E-70C5-8946-B624-E71B7AA504C6}">
      <dgm:prSet/>
      <dgm:spPr/>
      <dgm:t>
        <a:bodyPr/>
        <a:lstStyle/>
        <a:p>
          <a:r>
            <a:rPr lang="es-CO" b="1"/>
            <a:t>Alteración de los hábitos </a:t>
          </a:r>
          <a:endParaRPr lang="es-CO"/>
        </a:p>
      </dgm:t>
    </dgm:pt>
    <dgm:pt modelId="{D7255C0A-428B-1541-AACA-D1FBA830FE55}" type="parTrans" cxnId="{6C9C08E8-F0C5-BF47-A5E3-1595F7043BB1}">
      <dgm:prSet/>
      <dgm:spPr/>
      <dgm:t>
        <a:bodyPr/>
        <a:lstStyle/>
        <a:p>
          <a:endParaRPr lang="es-MX"/>
        </a:p>
      </dgm:t>
    </dgm:pt>
    <dgm:pt modelId="{5372B36F-C586-7D47-9500-4B7D2A19672D}" type="sibTrans" cxnId="{6C9C08E8-F0C5-BF47-A5E3-1595F7043BB1}">
      <dgm:prSet/>
      <dgm:spPr/>
      <dgm:t>
        <a:bodyPr/>
        <a:lstStyle/>
        <a:p>
          <a:endParaRPr lang="es-MX"/>
        </a:p>
      </dgm:t>
    </dgm:pt>
    <dgm:pt modelId="{B80311FC-3D87-2447-9E63-7CE70CA68C9E}">
      <dgm:prSet/>
      <dgm:spPr/>
      <dgm:t>
        <a:bodyPr/>
        <a:lstStyle/>
        <a:p>
          <a:r>
            <a:rPr lang="es-CO"/>
            <a:t>Sedentario, no hacia ejercicio, el 25,9% consumo de alcohol, problemas para dormir, y uso de medicamentos psicotrópicos(Silva 2021)</a:t>
          </a:r>
        </a:p>
      </dgm:t>
    </dgm:pt>
    <dgm:pt modelId="{A3966AFD-48F2-A748-AA13-18FACB70E640}" type="parTrans" cxnId="{2C12CFC0-3AA8-A240-A1D4-0E75FE8551E1}">
      <dgm:prSet/>
      <dgm:spPr/>
      <dgm:t>
        <a:bodyPr/>
        <a:lstStyle/>
        <a:p>
          <a:endParaRPr lang="es-MX"/>
        </a:p>
      </dgm:t>
    </dgm:pt>
    <dgm:pt modelId="{7BD949B6-BD39-3F40-A5C9-211C847ED919}" type="sibTrans" cxnId="{2C12CFC0-3AA8-A240-A1D4-0E75FE8551E1}">
      <dgm:prSet/>
      <dgm:spPr/>
      <dgm:t>
        <a:bodyPr/>
        <a:lstStyle/>
        <a:p>
          <a:endParaRPr lang="es-MX"/>
        </a:p>
      </dgm:t>
    </dgm:pt>
    <dgm:pt modelId="{95E1089E-885F-B34C-A066-208EA06CFA98}">
      <dgm:prSet/>
      <dgm:spPr/>
      <dgm:t>
        <a:bodyPr/>
        <a:lstStyle/>
        <a:p>
          <a:r>
            <a:rPr lang="es-CO"/>
            <a:t>Disminución de consumo de tabaco, alcohol y comidas rápidas por menor disposición de dinero, mayor ejercicio disminuyo la exposición a tóxicos, disminución de accidentes de tránsito (Godderis 2020)</a:t>
          </a:r>
        </a:p>
      </dgm:t>
    </dgm:pt>
    <dgm:pt modelId="{A7BFDE85-6E93-4941-92EE-C2070C23B756}" type="parTrans" cxnId="{70C92B37-C64F-504C-A32B-A0262350DD37}">
      <dgm:prSet/>
      <dgm:spPr/>
      <dgm:t>
        <a:bodyPr/>
        <a:lstStyle/>
        <a:p>
          <a:endParaRPr lang="es-MX"/>
        </a:p>
      </dgm:t>
    </dgm:pt>
    <dgm:pt modelId="{EF936D55-BF0D-1D45-A503-38B443AAEE84}" type="sibTrans" cxnId="{70C92B37-C64F-504C-A32B-A0262350DD37}">
      <dgm:prSet/>
      <dgm:spPr/>
      <dgm:t>
        <a:bodyPr/>
        <a:lstStyle/>
        <a:p>
          <a:endParaRPr lang="es-MX"/>
        </a:p>
      </dgm:t>
    </dgm:pt>
    <dgm:pt modelId="{108BB417-0DBC-3348-AFE2-21C8B35630A3}" type="pres">
      <dgm:prSet presAssocID="{198C562F-6620-AB4D-9D1C-8C74DF15B229}" presName="linear" presStyleCnt="0">
        <dgm:presLayoutVars>
          <dgm:dir/>
          <dgm:animLvl val="lvl"/>
          <dgm:resizeHandles val="exact"/>
        </dgm:presLayoutVars>
      </dgm:prSet>
      <dgm:spPr/>
    </dgm:pt>
    <dgm:pt modelId="{7AAA3B12-3D58-9D45-A4F3-B07E3F3A0C54}" type="pres">
      <dgm:prSet presAssocID="{B85A092A-DCA8-114A-BB47-F0CA7F3A7EC7}" presName="parentLin" presStyleCnt="0"/>
      <dgm:spPr/>
    </dgm:pt>
    <dgm:pt modelId="{4439EAAB-EE7F-F141-B770-D50EB2F6EEC9}" type="pres">
      <dgm:prSet presAssocID="{B85A092A-DCA8-114A-BB47-F0CA7F3A7EC7}" presName="parentLeftMargin" presStyleLbl="node1" presStyleIdx="0" presStyleCnt="2"/>
      <dgm:spPr/>
    </dgm:pt>
    <dgm:pt modelId="{9B44B5BD-D47C-064C-B886-BC6A90825DE4}" type="pres">
      <dgm:prSet presAssocID="{B85A092A-DCA8-114A-BB47-F0CA7F3A7EC7}" presName="parentText" presStyleLbl="node1" presStyleIdx="0" presStyleCnt="2">
        <dgm:presLayoutVars>
          <dgm:chMax val="0"/>
          <dgm:bulletEnabled val="1"/>
        </dgm:presLayoutVars>
      </dgm:prSet>
      <dgm:spPr/>
    </dgm:pt>
    <dgm:pt modelId="{14084D8B-05BE-634C-9721-1BC2948AA519}" type="pres">
      <dgm:prSet presAssocID="{B85A092A-DCA8-114A-BB47-F0CA7F3A7EC7}" presName="negativeSpace" presStyleCnt="0"/>
      <dgm:spPr/>
    </dgm:pt>
    <dgm:pt modelId="{2BE16D6C-6935-9E4D-AB74-9D483D38E892}" type="pres">
      <dgm:prSet presAssocID="{B85A092A-DCA8-114A-BB47-F0CA7F3A7EC7}" presName="childText" presStyleLbl="conFgAcc1" presStyleIdx="0" presStyleCnt="2">
        <dgm:presLayoutVars>
          <dgm:bulletEnabled val="1"/>
        </dgm:presLayoutVars>
      </dgm:prSet>
      <dgm:spPr/>
    </dgm:pt>
    <dgm:pt modelId="{543CA738-0859-DA4E-BA5A-F6DE965753AF}" type="pres">
      <dgm:prSet presAssocID="{47F613AA-FD61-E146-8E50-D58CB3864A8B}" presName="spaceBetweenRectangles" presStyleCnt="0"/>
      <dgm:spPr/>
    </dgm:pt>
    <dgm:pt modelId="{61A9C921-EDB4-934E-95EA-0337B711CF5F}" type="pres">
      <dgm:prSet presAssocID="{8265002E-70C5-8946-B624-E71B7AA504C6}" presName="parentLin" presStyleCnt="0"/>
      <dgm:spPr/>
    </dgm:pt>
    <dgm:pt modelId="{3D9B58E8-1638-EF46-B37A-41E86C9313DA}" type="pres">
      <dgm:prSet presAssocID="{8265002E-70C5-8946-B624-E71B7AA504C6}" presName="parentLeftMargin" presStyleLbl="node1" presStyleIdx="0" presStyleCnt="2"/>
      <dgm:spPr/>
    </dgm:pt>
    <dgm:pt modelId="{E5C2216B-AEEF-5A4F-B9EA-ACE97D0AD91D}" type="pres">
      <dgm:prSet presAssocID="{8265002E-70C5-8946-B624-E71B7AA504C6}" presName="parentText" presStyleLbl="node1" presStyleIdx="1" presStyleCnt="2">
        <dgm:presLayoutVars>
          <dgm:chMax val="0"/>
          <dgm:bulletEnabled val="1"/>
        </dgm:presLayoutVars>
      </dgm:prSet>
      <dgm:spPr/>
    </dgm:pt>
    <dgm:pt modelId="{0C490357-4C5E-3840-A366-16620A792029}" type="pres">
      <dgm:prSet presAssocID="{8265002E-70C5-8946-B624-E71B7AA504C6}" presName="negativeSpace" presStyleCnt="0"/>
      <dgm:spPr/>
    </dgm:pt>
    <dgm:pt modelId="{78EB8F58-156B-DD42-BE4F-ADBB70147107}" type="pres">
      <dgm:prSet presAssocID="{8265002E-70C5-8946-B624-E71B7AA504C6}" presName="childText" presStyleLbl="conFgAcc1" presStyleIdx="1" presStyleCnt="2">
        <dgm:presLayoutVars>
          <dgm:bulletEnabled val="1"/>
        </dgm:presLayoutVars>
      </dgm:prSet>
      <dgm:spPr/>
    </dgm:pt>
  </dgm:ptLst>
  <dgm:cxnLst>
    <dgm:cxn modelId="{50821415-1EA5-B643-89B4-B32D71666EED}" type="presOf" srcId="{8265002E-70C5-8946-B624-E71B7AA504C6}" destId="{E5C2216B-AEEF-5A4F-B9EA-ACE97D0AD91D}" srcOrd="1" destOrd="0" presId="urn:microsoft.com/office/officeart/2005/8/layout/list1"/>
    <dgm:cxn modelId="{386DD22E-CB4B-7147-A491-F84DD7FB13DF}" type="presOf" srcId="{B85A092A-DCA8-114A-BB47-F0CA7F3A7EC7}" destId="{4439EAAB-EE7F-F141-B770-D50EB2F6EEC9}" srcOrd="0" destOrd="0" presId="urn:microsoft.com/office/officeart/2005/8/layout/list1"/>
    <dgm:cxn modelId="{70C92B37-C64F-504C-A32B-A0262350DD37}" srcId="{8265002E-70C5-8946-B624-E71B7AA504C6}" destId="{95E1089E-885F-B34C-A066-208EA06CFA98}" srcOrd="1" destOrd="0" parTransId="{A7BFDE85-6E93-4941-92EE-C2070C23B756}" sibTransId="{EF936D55-BF0D-1D45-A503-38B443AAEE84}"/>
    <dgm:cxn modelId="{E8C83446-3324-094C-9AF6-163AA525F964}" type="presOf" srcId="{81BD9402-99AB-874F-819D-36288E2CE924}" destId="{2BE16D6C-6935-9E4D-AB74-9D483D38E892}" srcOrd="0" destOrd="0" presId="urn:microsoft.com/office/officeart/2005/8/layout/list1"/>
    <dgm:cxn modelId="{78C56063-1F4A-A24C-9D7C-16BB254710EF}" type="presOf" srcId="{95E1089E-885F-B34C-A066-208EA06CFA98}" destId="{78EB8F58-156B-DD42-BE4F-ADBB70147107}" srcOrd="0" destOrd="1" presId="urn:microsoft.com/office/officeart/2005/8/layout/list1"/>
    <dgm:cxn modelId="{97F72871-5CF7-5F42-B3D3-59E72E97957C}" srcId="{B85A092A-DCA8-114A-BB47-F0CA7F3A7EC7}" destId="{81BD9402-99AB-874F-819D-36288E2CE924}" srcOrd="0" destOrd="0" parTransId="{FFE30B98-0B3F-D149-BA59-ECDFB56E3A80}" sibTransId="{069A0465-707C-C147-95AA-901CF18B9CD8}"/>
    <dgm:cxn modelId="{5B278971-C246-7249-9582-C959B8616C02}" type="presOf" srcId="{8265002E-70C5-8946-B624-E71B7AA504C6}" destId="{3D9B58E8-1638-EF46-B37A-41E86C9313DA}" srcOrd="0" destOrd="0" presId="urn:microsoft.com/office/officeart/2005/8/layout/list1"/>
    <dgm:cxn modelId="{E4B6DE79-2505-194C-B05D-6B1611E12C3A}" type="presOf" srcId="{198C562F-6620-AB4D-9D1C-8C74DF15B229}" destId="{108BB417-0DBC-3348-AFE2-21C8B35630A3}" srcOrd="0" destOrd="0" presId="urn:microsoft.com/office/officeart/2005/8/layout/list1"/>
    <dgm:cxn modelId="{035DAEB1-3122-944D-A3F5-83B9622A1BE6}" type="presOf" srcId="{B80311FC-3D87-2447-9E63-7CE70CA68C9E}" destId="{78EB8F58-156B-DD42-BE4F-ADBB70147107}" srcOrd="0" destOrd="0" presId="urn:microsoft.com/office/officeart/2005/8/layout/list1"/>
    <dgm:cxn modelId="{2C12CFC0-3AA8-A240-A1D4-0E75FE8551E1}" srcId="{8265002E-70C5-8946-B624-E71B7AA504C6}" destId="{B80311FC-3D87-2447-9E63-7CE70CA68C9E}" srcOrd="0" destOrd="0" parTransId="{A3966AFD-48F2-A748-AA13-18FACB70E640}" sibTransId="{7BD949B6-BD39-3F40-A5C9-211C847ED919}"/>
    <dgm:cxn modelId="{A32EE4D2-9F13-4C41-A2CD-504282698D9B}" type="presOf" srcId="{B85A092A-DCA8-114A-BB47-F0CA7F3A7EC7}" destId="{9B44B5BD-D47C-064C-B886-BC6A90825DE4}" srcOrd="1" destOrd="0" presId="urn:microsoft.com/office/officeart/2005/8/layout/list1"/>
    <dgm:cxn modelId="{6C9C08E8-F0C5-BF47-A5E3-1595F7043BB1}" srcId="{198C562F-6620-AB4D-9D1C-8C74DF15B229}" destId="{8265002E-70C5-8946-B624-E71B7AA504C6}" srcOrd="1" destOrd="0" parTransId="{D7255C0A-428B-1541-AACA-D1FBA830FE55}" sibTransId="{5372B36F-C586-7D47-9500-4B7D2A19672D}"/>
    <dgm:cxn modelId="{D45BF0F7-44B6-D147-AEDE-69D2C3E828D6}" srcId="{198C562F-6620-AB4D-9D1C-8C74DF15B229}" destId="{B85A092A-DCA8-114A-BB47-F0CA7F3A7EC7}" srcOrd="0" destOrd="0" parTransId="{A3875191-8A84-6446-A74A-CAEA50BE45A5}" sibTransId="{47F613AA-FD61-E146-8E50-D58CB3864A8B}"/>
    <dgm:cxn modelId="{23B764F4-E51F-BF4D-A147-43CF7C05F700}" type="presParOf" srcId="{108BB417-0DBC-3348-AFE2-21C8B35630A3}" destId="{7AAA3B12-3D58-9D45-A4F3-B07E3F3A0C54}" srcOrd="0" destOrd="0" presId="urn:microsoft.com/office/officeart/2005/8/layout/list1"/>
    <dgm:cxn modelId="{A9B314C6-7AEE-9248-BBF8-15FC5B1C4CC2}" type="presParOf" srcId="{7AAA3B12-3D58-9D45-A4F3-B07E3F3A0C54}" destId="{4439EAAB-EE7F-F141-B770-D50EB2F6EEC9}" srcOrd="0" destOrd="0" presId="urn:microsoft.com/office/officeart/2005/8/layout/list1"/>
    <dgm:cxn modelId="{A84B6460-99A8-3047-8CCA-673C0AA7BAD5}" type="presParOf" srcId="{7AAA3B12-3D58-9D45-A4F3-B07E3F3A0C54}" destId="{9B44B5BD-D47C-064C-B886-BC6A90825DE4}" srcOrd="1" destOrd="0" presId="urn:microsoft.com/office/officeart/2005/8/layout/list1"/>
    <dgm:cxn modelId="{FE740C1C-3677-264C-BA6E-09BE129FAAE3}" type="presParOf" srcId="{108BB417-0DBC-3348-AFE2-21C8B35630A3}" destId="{14084D8B-05BE-634C-9721-1BC2948AA519}" srcOrd="1" destOrd="0" presId="urn:microsoft.com/office/officeart/2005/8/layout/list1"/>
    <dgm:cxn modelId="{07A78A65-1A0E-FB47-969F-346F89139403}" type="presParOf" srcId="{108BB417-0DBC-3348-AFE2-21C8B35630A3}" destId="{2BE16D6C-6935-9E4D-AB74-9D483D38E892}" srcOrd="2" destOrd="0" presId="urn:microsoft.com/office/officeart/2005/8/layout/list1"/>
    <dgm:cxn modelId="{EA9B1B40-8236-4D45-B432-88BF7F62A2AD}" type="presParOf" srcId="{108BB417-0DBC-3348-AFE2-21C8B35630A3}" destId="{543CA738-0859-DA4E-BA5A-F6DE965753AF}" srcOrd="3" destOrd="0" presId="urn:microsoft.com/office/officeart/2005/8/layout/list1"/>
    <dgm:cxn modelId="{49E4FE19-E2A1-D64B-A58F-307EDC53BF1D}" type="presParOf" srcId="{108BB417-0DBC-3348-AFE2-21C8B35630A3}" destId="{61A9C921-EDB4-934E-95EA-0337B711CF5F}" srcOrd="4" destOrd="0" presId="urn:microsoft.com/office/officeart/2005/8/layout/list1"/>
    <dgm:cxn modelId="{10172DA3-AECE-CA41-A5EE-97DB9BB2201C}" type="presParOf" srcId="{61A9C921-EDB4-934E-95EA-0337B711CF5F}" destId="{3D9B58E8-1638-EF46-B37A-41E86C9313DA}" srcOrd="0" destOrd="0" presId="urn:microsoft.com/office/officeart/2005/8/layout/list1"/>
    <dgm:cxn modelId="{F2CB00DA-69E0-9746-B672-E476DC6ACAEB}" type="presParOf" srcId="{61A9C921-EDB4-934E-95EA-0337B711CF5F}" destId="{E5C2216B-AEEF-5A4F-B9EA-ACE97D0AD91D}" srcOrd="1" destOrd="0" presId="urn:microsoft.com/office/officeart/2005/8/layout/list1"/>
    <dgm:cxn modelId="{55A167AD-46EF-8F46-94CA-E9080160C438}" type="presParOf" srcId="{108BB417-0DBC-3348-AFE2-21C8B35630A3}" destId="{0C490357-4C5E-3840-A366-16620A792029}" srcOrd="5" destOrd="0" presId="urn:microsoft.com/office/officeart/2005/8/layout/list1"/>
    <dgm:cxn modelId="{C700B92C-C3B1-D44B-811E-49AB43842B68}" type="presParOf" srcId="{108BB417-0DBC-3348-AFE2-21C8B35630A3}" destId="{78EB8F58-156B-DD42-BE4F-ADBB7014710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9EED522-9EE2-3448-BC41-9ED33ED3FE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4A9D095D-686C-C842-99AA-A8B7E4A45EDF}">
      <dgm:prSet custT="1"/>
      <dgm:spPr/>
      <dgm:t>
        <a:bodyPr/>
        <a:lstStyle/>
        <a:p>
          <a:r>
            <a:rPr lang="es-CO" sz="3200" dirty="0"/>
            <a:t>Las consideraciones </a:t>
          </a:r>
          <a:r>
            <a:rPr lang="es-CO" sz="3200" dirty="0" err="1"/>
            <a:t>finacieras</a:t>
          </a:r>
          <a:r>
            <a:rPr lang="es-CO" sz="3200" dirty="0"/>
            <a:t> por parte de las administradoras de salud para </a:t>
          </a:r>
          <a:r>
            <a:rPr lang="es-CO" sz="3200" dirty="0" err="1"/>
            <a:t>cobrir</a:t>
          </a:r>
          <a:r>
            <a:rPr lang="es-CO" sz="3200" dirty="0"/>
            <a:t> las consecuencias a futuro.</a:t>
          </a:r>
        </a:p>
      </dgm:t>
    </dgm:pt>
    <dgm:pt modelId="{996A02C1-F564-FC40-BA3A-2C90262CBC0F}" type="parTrans" cxnId="{FDF984C8-E619-4749-B2E8-654D8C798612}">
      <dgm:prSet/>
      <dgm:spPr/>
      <dgm:t>
        <a:bodyPr/>
        <a:lstStyle/>
        <a:p>
          <a:endParaRPr lang="es-MX" sz="2400"/>
        </a:p>
      </dgm:t>
    </dgm:pt>
    <dgm:pt modelId="{D8EF6F2F-DE79-694D-95C6-F34E767E2CE7}" type="sibTrans" cxnId="{FDF984C8-E619-4749-B2E8-654D8C798612}">
      <dgm:prSet/>
      <dgm:spPr/>
      <dgm:t>
        <a:bodyPr/>
        <a:lstStyle/>
        <a:p>
          <a:endParaRPr lang="es-MX" sz="2400"/>
        </a:p>
      </dgm:t>
    </dgm:pt>
    <dgm:pt modelId="{6A848182-944D-2E42-AD2A-906E9597D01E}">
      <dgm:prSet custT="1"/>
      <dgm:spPr/>
      <dgm:t>
        <a:bodyPr/>
        <a:lstStyle/>
        <a:p>
          <a:r>
            <a:rPr lang="es-CO" sz="2400" dirty="0"/>
            <a:t>Y futuras pandemias.</a:t>
          </a:r>
        </a:p>
      </dgm:t>
    </dgm:pt>
    <dgm:pt modelId="{8881A5D2-AF79-B645-B84B-92D70F425BC4}" type="parTrans" cxnId="{76506DA5-9C60-9F43-97D0-4ADE7173BF94}">
      <dgm:prSet/>
      <dgm:spPr/>
      <dgm:t>
        <a:bodyPr/>
        <a:lstStyle/>
        <a:p>
          <a:endParaRPr lang="es-MX" sz="2400"/>
        </a:p>
      </dgm:t>
    </dgm:pt>
    <dgm:pt modelId="{FD69BAD6-4ADF-8646-B888-5BF6EBC07B1D}" type="sibTrans" cxnId="{76506DA5-9C60-9F43-97D0-4ADE7173BF94}">
      <dgm:prSet/>
      <dgm:spPr/>
      <dgm:t>
        <a:bodyPr/>
        <a:lstStyle/>
        <a:p>
          <a:endParaRPr lang="es-MX" sz="2400"/>
        </a:p>
      </dgm:t>
    </dgm:pt>
    <dgm:pt modelId="{CC1AF3BC-6324-AB4A-A213-9D57004AE4D8}">
      <dgm:prSet custT="1"/>
      <dgm:spPr/>
      <dgm:t>
        <a:bodyPr/>
        <a:lstStyle/>
        <a:p>
          <a:r>
            <a:rPr lang="es-CO" sz="3200" dirty="0"/>
            <a:t>Presentación al futuro de acciones de promoción y prevención</a:t>
          </a:r>
        </a:p>
      </dgm:t>
    </dgm:pt>
    <dgm:pt modelId="{8EF1CE1D-E22E-4D43-831D-5AED78A595DC}" type="parTrans" cxnId="{C58BC0F3-B302-7E42-8AA9-6E681AC51C83}">
      <dgm:prSet/>
      <dgm:spPr/>
      <dgm:t>
        <a:bodyPr/>
        <a:lstStyle/>
        <a:p>
          <a:endParaRPr lang="es-MX" sz="2400"/>
        </a:p>
      </dgm:t>
    </dgm:pt>
    <dgm:pt modelId="{CAD28E5A-B378-5241-9C72-A53EAD694768}" type="sibTrans" cxnId="{C58BC0F3-B302-7E42-8AA9-6E681AC51C83}">
      <dgm:prSet/>
      <dgm:spPr/>
      <dgm:t>
        <a:bodyPr/>
        <a:lstStyle/>
        <a:p>
          <a:endParaRPr lang="es-MX" sz="2400"/>
        </a:p>
      </dgm:t>
    </dgm:pt>
    <dgm:pt modelId="{91426737-5598-5142-9742-749D4919A080}">
      <dgm:prSet custT="1"/>
      <dgm:spPr/>
      <dgm:t>
        <a:bodyPr/>
        <a:lstStyle/>
        <a:p>
          <a:r>
            <a:rPr lang="es-CO" sz="2400" dirty="0"/>
            <a:t>Estudios de puesto de trabajo en modalidades de trabajo en casa</a:t>
          </a:r>
        </a:p>
      </dgm:t>
    </dgm:pt>
    <dgm:pt modelId="{F87FC159-521D-574F-A2FA-D9590A562E15}" type="parTrans" cxnId="{7FAC634C-FC79-5143-9BA7-51D96745E6D8}">
      <dgm:prSet/>
      <dgm:spPr/>
      <dgm:t>
        <a:bodyPr/>
        <a:lstStyle/>
        <a:p>
          <a:endParaRPr lang="es-MX" sz="2400"/>
        </a:p>
      </dgm:t>
    </dgm:pt>
    <dgm:pt modelId="{303AC6B9-F5FB-FC42-BF47-884275D5FFC5}" type="sibTrans" cxnId="{7FAC634C-FC79-5143-9BA7-51D96745E6D8}">
      <dgm:prSet/>
      <dgm:spPr/>
      <dgm:t>
        <a:bodyPr/>
        <a:lstStyle/>
        <a:p>
          <a:endParaRPr lang="es-MX" sz="2400"/>
        </a:p>
      </dgm:t>
    </dgm:pt>
    <dgm:pt modelId="{C09AD4C7-7DB3-C347-9817-0AEDB133CAD6}">
      <dgm:prSet custT="1"/>
      <dgm:spPr/>
      <dgm:t>
        <a:bodyPr/>
        <a:lstStyle/>
        <a:p>
          <a:r>
            <a:rPr lang="es-CO" sz="3200" dirty="0"/>
            <a:t>Complicaciones de enfermedades crónicas por desatención durante la pandemia</a:t>
          </a:r>
        </a:p>
      </dgm:t>
    </dgm:pt>
    <dgm:pt modelId="{E6D783EE-BC26-2849-BC42-FD0118AFFE97}" type="parTrans" cxnId="{2B708E26-64B5-954B-B337-BD49B6961160}">
      <dgm:prSet/>
      <dgm:spPr/>
      <dgm:t>
        <a:bodyPr/>
        <a:lstStyle/>
        <a:p>
          <a:endParaRPr lang="es-MX" sz="2400"/>
        </a:p>
      </dgm:t>
    </dgm:pt>
    <dgm:pt modelId="{4DCB1563-4896-7343-A8B6-A61BD47D113A}" type="sibTrans" cxnId="{2B708E26-64B5-954B-B337-BD49B6961160}">
      <dgm:prSet/>
      <dgm:spPr/>
      <dgm:t>
        <a:bodyPr/>
        <a:lstStyle/>
        <a:p>
          <a:endParaRPr lang="es-MX" sz="2400"/>
        </a:p>
      </dgm:t>
    </dgm:pt>
    <dgm:pt modelId="{C5A4B53D-3D8E-D84D-9A18-0D917CBD66F9}">
      <dgm:prSet custT="1"/>
      <dgm:spPr/>
      <dgm:t>
        <a:bodyPr/>
        <a:lstStyle/>
        <a:p>
          <a:r>
            <a:rPr lang="es-CO" sz="2400" dirty="0"/>
            <a:t>Consecuencias financieras, fueros de salud, estabilidad laboral reforzada.</a:t>
          </a:r>
        </a:p>
      </dgm:t>
    </dgm:pt>
    <dgm:pt modelId="{E8230D43-E043-5449-A02D-F72FDEE9CB43}" type="parTrans" cxnId="{B69C39A7-220F-7B43-B631-F96D8FF63E44}">
      <dgm:prSet/>
      <dgm:spPr/>
      <dgm:t>
        <a:bodyPr/>
        <a:lstStyle/>
        <a:p>
          <a:endParaRPr lang="es-MX" sz="2400"/>
        </a:p>
      </dgm:t>
    </dgm:pt>
    <dgm:pt modelId="{B6119D84-8461-3A48-8633-478C791AC4FF}" type="sibTrans" cxnId="{B69C39A7-220F-7B43-B631-F96D8FF63E44}">
      <dgm:prSet/>
      <dgm:spPr/>
      <dgm:t>
        <a:bodyPr/>
        <a:lstStyle/>
        <a:p>
          <a:endParaRPr lang="es-MX" sz="2400"/>
        </a:p>
      </dgm:t>
    </dgm:pt>
    <dgm:pt modelId="{DA58BEA5-2D8E-B444-A1DD-885581C67489}">
      <dgm:prSet custT="1"/>
      <dgm:spPr/>
      <dgm:t>
        <a:bodyPr/>
        <a:lstStyle/>
        <a:p>
          <a:r>
            <a:rPr lang="es-CO" sz="3200" dirty="0"/>
            <a:t>La virtualidad y su real dimensión al futuro.</a:t>
          </a:r>
        </a:p>
      </dgm:t>
    </dgm:pt>
    <dgm:pt modelId="{E636FE6D-FA4E-654C-A299-2FB9841CF97A}" type="parTrans" cxnId="{67A08BFC-F0BF-ED4E-ADC0-0F740FA4FC1B}">
      <dgm:prSet/>
      <dgm:spPr/>
      <dgm:t>
        <a:bodyPr/>
        <a:lstStyle/>
        <a:p>
          <a:endParaRPr lang="es-MX" sz="2400"/>
        </a:p>
      </dgm:t>
    </dgm:pt>
    <dgm:pt modelId="{BCF96251-BEFC-1041-AE34-3AE1F1E85A03}" type="sibTrans" cxnId="{67A08BFC-F0BF-ED4E-ADC0-0F740FA4FC1B}">
      <dgm:prSet/>
      <dgm:spPr/>
      <dgm:t>
        <a:bodyPr/>
        <a:lstStyle/>
        <a:p>
          <a:endParaRPr lang="es-MX" sz="2400"/>
        </a:p>
      </dgm:t>
    </dgm:pt>
    <dgm:pt modelId="{9DFBD95D-7A26-E34B-B372-C03A33806A32}">
      <dgm:prSet custT="1"/>
      <dgm:spPr/>
      <dgm:t>
        <a:bodyPr/>
        <a:lstStyle/>
        <a:p>
          <a:r>
            <a:rPr lang="es-CO" sz="2400" dirty="0"/>
            <a:t>Lecciones aprendidas de uso de EPP.</a:t>
          </a:r>
        </a:p>
      </dgm:t>
    </dgm:pt>
    <dgm:pt modelId="{DF8FA042-6FC1-554C-9205-836C3BCB9C70}" type="parTrans" cxnId="{6F479598-BB7D-0A4A-9217-7100F0C41433}">
      <dgm:prSet/>
      <dgm:spPr/>
      <dgm:t>
        <a:bodyPr/>
        <a:lstStyle/>
        <a:p>
          <a:endParaRPr lang="es-MX"/>
        </a:p>
      </dgm:t>
    </dgm:pt>
    <dgm:pt modelId="{A82129ED-D174-E544-97B5-0FDAF99164F2}" type="sibTrans" cxnId="{6F479598-BB7D-0A4A-9217-7100F0C41433}">
      <dgm:prSet/>
      <dgm:spPr/>
      <dgm:t>
        <a:bodyPr/>
        <a:lstStyle/>
        <a:p>
          <a:endParaRPr lang="es-MX"/>
        </a:p>
      </dgm:t>
    </dgm:pt>
    <dgm:pt modelId="{791CECEE-BF19-CE47-A8C1-830D421D577A}">
      <dgm:prSet custT="1"/>
      <dgm:spPr/>
      <dgm:t>
        <a:bodyPr/>
        <a:lstStyle/>
        <a:p>
          <a:r>
            <a:rPr lang="es-CO" sz="3200" dirty="0"/>
            <a:t>Calificación de la Enfermedad laboral (directa o no por COVID-19) concepto de manejo en JCI y JOL</a:t>
          </a:r>
        </a:p>
      </dgm:t>
    </dgm:pt>
    <dgm:pt modelId="{AC3AC9B4-E36A-E147-8D2B-2AA7037BB3A5}" type="parTrans" cxnId="{D75821EB-9368-524F-A21C-E1447BDE0512}">
      <dgm:prSet/>
      <dgm:spPr/>
      <dgm:t>
        <a:bodyPr/>
        <a:lstStyle/>
        <a:p>
          <a:endParaRPr lang="es-MX"/>
        </a:p>
      </dgm:t>
    </dgm:pt>
    <dgm:pt modelId="{07FDF2F0-E89F-C144-943E-909780C61D43}" type="sibTrans" cxnId="{D75821EB-9368-524F-A21C-E1447BDE0512}">
      <dgm:prSet/>
      <dgm:spPr/>
      <dgm:t>
        <a:bodyPr/>
        <a:lstStyle/>
        <a:p>
          <a:endParaRPr lang="es-MX"/>
        </a:p>
      </dgm:t>
    </dgm:pt>
    <dgm:pt modelId="{C82750F8-6211-7E41-A34C-714425A3B7AE}" type="pres">
      <dgm:prSet presAssocID="{29EED522-9EE2-3448-BC41-9ED33ED3FED0}" presName="linear" presStyleCnt="0">
        <dgm:presLayoutVars>
          <dgm:animLvl val="lvl"/>
          <dgm:resizeHandles val="exact"/>
        </dgm:presLayoutVars>
      </dgm:prSet>
      <dgm:spPr/>
    </dgm:pt>
    <dgm:pt modelId="{C408803C-8BD5-A74C-BE47-53378115601E}" type="pres">
      <dgm:prSet presAssocID="{4A9D095D-686C-C842-99AA-A8B7E4A45EDF}" presName="parentText" presStyleLbl="node1" presStyleIdx="0" presStyleCnt="5">
        <dgm:presLayoutVars>
          <dgm:chMax val="0"/>
          <dgm:bulletEnabled val="1"/>
        </dgm:presLayoutVars>
      </dgm:prSet>
      <dgm:spPr/>
    </dgm:pt>
    <dgm:pt modelId="{5A4C45C5-0EBF-E24B-88E5-DAB717E5A47D}" type="pres">
      <dgm:prSet presAssocID="{4A9D095D-686C-C842-99AA-A8B7E4A45EDF}" presName="childText" presStyleLbl="revTx" presStyleIdx="0" presStyleCnt="4">
        <dgm:presLayoutVars>
          <dgm:bulletEnabled val="1"/>
        </dgm:presLayoutVars>
      </dgm:prSet>
      <dgm:spPr/>
    </dgm:pt>
    <dgm:pt modelId="{0BC44660-BF20-CB43-B5CE-4697111B87AF}" type="pres">
      <dgm:prSet presAssocID="{CC1AF3BC-6324-AB4A-A213-9D57004AE4D8}" presName="parentText" presStyleLbl="node1" presStyleIdx="1" presStyleCnt="5">
        <dgm:presLayoutVars>
          <dgm:chMax val="0"/>
          <dgm:bulletEnabled val="1"/>
        </dgm:presLayoutVars>
      </dgm:prSet>
      <dgm:spPr/>
    </dgm:pt>
    <dgm:pt modelId="{E68A3054-8025-2942-8272-EB06063A5544}" type="pres">
      <dgm:prSet presAssocID="{CC1AF3BC-6324-AB4A-A213-9D57004AE4D8}" presName="childText" presStyleLbl="revTx" presStyleIdx="1" presStyleCnt="4">
        <dgm:presLayoutVars>
          <dgm:bulletEnabled val="1"/>
        </dgm:presLayoutVars>
      </dgm:prSet>
      <dgm:spPr/>
    </dgm:pt>
    <dgm:pt modelId="{40368F9B-FD73-5348-8EE6-70F96D8E5132}" type="pres">
      <dgm:prSet presAssocID="{C09AD4C7-7DB3-C347-9817-0AEDB133CAD6}" presName="parentText" presStyleLbl="node1" presStyleIdx="2" presStyleCnt="5">
        <dgm:presLayoutVars>
          <dgm:chMax val="0"/>
          <dgm:bulletEnabled val="1"/>
        </dgm:presLayoutVars>
      </dgm:prSet>
      <dgm:spPr/>
    </dgm:pt>
    <dgm:pt modelId="{1D6D387F-C087-D240-A201-432FA13651CE}" type="pres">
      <dgm:prSet presAssocID="{C09AD4C7-7DB3-C347-9817-0AEDB133CAD6}" presName="childText" presStyleLbl="revTx" presStyleIdx="2" presStyleCnt="4">
        <dgm:presLayoutVars>
          <dgm:bulletEnabled val="1"/>
        </dgm:presLayoutVars>
      </dgm:prSet>
      <dgm:spPr/>
    </dgm:pt>
    <dgm:pt modelId="{8DCA3265-F00F-F941-A4B5-CD1C874BF07D}" type="pres">
      <dgm:prSet presAssocID="{DA58BEA5-2D8E-B444-A1DD-885581C67489}" presName="parentText" presStyleLbl="node1" presStyleIdx="3" presStyleCnt="5">
        <dgm:presLayoutVars>
          <dgm:chMax val="0"/>
          <dgm:bulletEnabled val="1"/>
        </dgm:presLayoutVars>
      </dgm:prSet>
      <dgm:spPr/>
    </dgm:pt>
    <dgm:pt modelId="{D06C7D9B-E110-1744-BB6E-B2D7F2191D88}" type="pres">
      <dgm:prSet presAssocID="{DA58BEA5-2D8E-B444-A1DD-885581C67489}" presName="childText" presStyleLbl="revTx" presStyleIdx="3" presStyleCnt="4">
        <dgm:presLayoutVars>
          <dgm:bulletEnabled val="1"/>
        </dgm:presLayoutVars>
      </dgm:prSet>
      <dgm:spPr/>
    </dgm:pt>
    <dgm:pt modelId="{F0B7ABC7-5A9A-2741-AF93-F84167559812}" type="pres">
      <dgm:prSet presAssocID="{791CECEE-BF19-CE47-A8C1-830D421D577A}" presName="parentText" presStyleLbl="node1" presStyleIdx="4" presStyleCnt="5">
        <dgm:presLayoutVars>
          <dgm:chMax val="0"/>
          <dgm:bulletEnabled val="1"/>
        </dgm:presLayoutVars>
      </dgm:prSet>
      <dgm:spPr/>
    </dgm:pt>
  </dgm:ptLst>
  <dgm:cxnLst>
    <dgm:cxn modelId="{F825381D-D462-7D4B-8B7D-45253FBD7E32}" type="presOf" srcId="{DA58BEA5-2D8E-B444-A1DD-885581C67489}" destId="{8DCA3265-F00F-F941-A4B5-CD1C874BF07D}" srcOrd="0" destOrd="0" presId="urn:microsoft.com/office/officeart/2005/8/layout/vList2"/>
    <dgm:cxn modelId="{2B708E26-64B5-954B-B337-BD49B6961160}" srcId="{29EED522-9EE2-3448-BC41-9ED33ED3FED0}" destId="{C09AD4C7-7DB3-C347-9817-0AEDB133CAD6}" srcOrd="2" destOrd="0" parTransId="{E6D783EE-BC26-2849-BC42-FD0118AFFE97}" sibTransId="{4DCB1563-4896-7343-A8B6-A61BD47D113A}"/>
    <dgm:cxn modelId="{35741B2A-3647-0D42-8161-D8D68335CD1D}" type="presOf" srcId="{91426737-5598-5142-9742-749D4919A080}" destId="{E68A3054-8025-2942-8272-EB06063A5544}" srcOrd="0" destOrd="0" presId="urn:microsoft.com/office/officeart/2005/8/layout/vList2"/>
    <dgm:cxn modelId="{2348082B-F31B-284A-9197-31DB98F69BD3}" type="presOf" srcId="{9DFBD95D-7A26-E34B-B372-C03A33806A32}" destId="{D06C7D9B-E110-1744-BB6E-B2D7F2191D88}" srcOrd="0" destOrd="0" presId="urn:microsoft.com/office/officeart/2005/8/layout/vList2"/>
    <dgm:cxn modelId="{E66AF444-0B0D-3C45-8CA7-21C2E98C0572}" type="presOf" srcId="{CC1AF3BC-6324-AB4A-A213-9D57004AE4D8}" destId="{0BC44660-BF20-CB43-B5CE-4697111B87AF}" srcOrd="0" destOrd="0" presId="urn:microsoft.com/office/officeart/2005/8/layout/vList2"/>
    <dgm:cxn modelId="{7FAC634C-FC79-5143-9BA7-51D96745E6D8}" srcId="{CC1AF3BC-6324-AB4A-A213-9D57004AE4D8}" destId="{91426737-5598-5142-9742-749D4919A080}" srcOrd="0" destOrd="0" parTransId="{F87FC159-521D-574F-A2FA-D9590A562E15}" sibTransId="{303AC6B9-F5FB-FC42-BF47-884275D5FFC5}"/>
    <dgm:cxn modelId="{D2F3036D-DC93-A84F-87C3-15D7BCAFD312}" type="presOf" srcId="{6A848182-944D-2E42-AD2A-906E9597D01E}" destId="{5A4C45C5-0EBF-E24B-88E5-DAB717E5A47D}" srcOrd="0" destOrd="0" presId="urn:microsoft.com/office/officeart/2005/8/layout/vList2"/>
    <dgm:cxn modelId="{1F9FDC7E-D160-524C-B3ED-5E7BFDABC3F5}" type="presOf" srcId="{C09AD4C7-7DB3-C347-9817-0AEDB133CAD6}" destId="{40368F9B-FD73-5348-8EE6-70F96D8E5132}" srcOrd="0" destOrd="0" presId="urn:microsoft.com/office/officeart/2005/8/layout/vList2"/>
    <dgm:cxn modelId="{6F479598-BB7D-0A4A-9217-7100F0C41433}" srcId="{DA58BEA5-2D8E-B444-A1DD-885581C67489}" destId="{9DFBD95D-7A26-E34B-B372-C03A33806A32}" srcOrd="0" destOrd="0" parTransId="{DF8FA042-6FC1-554C-9205-836C3BCB9C70}" sibTransId="{A82129ED-D174-E544-97B5-0FDAF99164F2}"/>
    <dgm:cxn modelId="{76506DA5-9C60-9F43-97D0-4ADE7173BF94}" srcId="{4A9D095D-686C-C842-99AA-A8B7E4A45EDF}" destId="{6A848182-944D-2E42-AD2A-906E9597D01E}" srcOrd="0" destOrd="0" parTransId="{8881A5D2-AF79-B645-B84B-92D70F425BC4}" sibTransId="{FD69BAD6-4ADF-8646-B888-5BF6EBC07B1D}"/>
    <dgm:cxn modelId="{B69C39A7-220F-7B43-B631-F96D8FF63E44}" srcId="{C09AD4C7-7DB3-C347-9817-0AEDB133CAD6}" destId="{C5A4B53D-3D8E-D84D-9A18-0D917CBD66F9}" srcOrd="0" destOrd="0" parTransId="{E8230D43-E043-5449-A02D-F72FDEE9CB43}" sibTransId="{B6119D84-8461-3A48-8633-478C791AC4FF}"/>
    <dgm:cxn modelId="{FDF984C8-E619-4749-B2E8-654D8C798612}" srcId="{29EED522-9EE2-3448-BC41-9ED33ED3FED0}" destId="{4A9D095D-686C-C842-99AA-A8B7E4A45EDF}" srcOrd="0" destOrd="0" parTransId="{996A02C1-F564-FC40-BA3A-2C90262CBC0F}" sibTransId="{D8EF6F2F-DE79-694D-95C6-F34E767E2CE7}"/>
    <dgm:cxn modelId="{E57D44CC-71A6-1D4A-AEB4-7D793B7BD80F}" type="presOf" srcId="{29EED522-9EE2-3448-BC41-9ED33ED3FED0}" destId="{C82750F8-6211-7E41-A34C-714425A3B7AE}" srcOrd="0" destOrd="0" presId="urn:microsoft.com/office/officeart/2005/8/layout/vList2"/>
    <dgm:cxn modelId="{1DEC8DD1-C01B-0D42-8F3A-ACAC481E5A61}" type="presOf" srcId="{C5A4B53D-3D8E-D84D-9A18-0D917CBD66F9}" destId="{1D6D387F-C087-D240-A201-432FA13651CE}" srcOrd="0" destOrd="0" presId="urn:microsoft.com/office/officeart/2005/8/layout/vList2"/>
    <dgm:cxn modelId="{D75821EB-9368-524F-A21C-E1447BDE0512}" srcId="{29EED522-9EE2-3448-BC41-9ED33ED3FED0}" destId="{791CECEE-BF19-CE47-A8C1-830D421D577A}" srcOrd="4" destOrd="0" parTransId="{AC3AC9B4-E36A-E147-8D2B-2AA7037BB3A5}" sibTransId="{07FDF2F0-E89F-C144-943E-909780C61D43}"/>
    <dgm:cxn modelId="{47E3F5F2-431B-CE48-883E-0E1C356C30B1}" type="presOf" srcId="{4A9D095D-686C-C842-99AA-A8B7E4A45EDF}" destId="{C408803C-8BD5-A74C-BE47-53378115601E}" srcOrd="0" destOrd="0" presId="urn:microsoft.com/office/officeart/2005/8/layout/vList2"/>
    <dgm:cxn modelId="{C58BC0F3-B302-7E42-8AA9-6E681AC51C83}" srcId="{29EED522-9EE2-3448-BC41-9ED33ED3FED0}" destId="{CC1AF3BC-6324-AB4A-A213-9D57004AE4D8}" srcOrd="1" destOrd="0" parTransId="{8EF1CE1D-E22E-4D43-831D-5AED78A595DC}" sibTransId="{CAD28E5A-B378-5241-9C72-A53EAD694768}"/>
    <dgm:cxn modelId="{605EC3F9-612B-A949-9257-0B692313B7A3}" type="presOf" srcId="{791CECEE-BF19-CE47-A8C1-830D421D577A}" destId="{F0B7ABC7-5A9A-2741-AF93-F84167559812}" srcOrd="0" destOrd="0" presId="urn:microsoft.com/office/officeart/2005/8/layout/vList2"/>
    <dgm:cxn modelId="{67A08BFC-F0BF-ED4E-ADC0-0F740FA4FC1B}" srcId="{29EED522-9EE2-3448-BC41-9ED33ED3FED0}" destId="{DA58BEA5-2D8E-B444-A1DD-885581C67489}" srcOrd="3" destOrd="0" parTransId="{E636FE6D-FA4E-654C-A299-2FB9841CF97A}" sibTransId="{BCF96251-BEFC-1041-AE34-3AE1F1E85A03}"/>
    <dgm:cxn modelId="{CFB2CE97-24BF-AD42-A98A-A030B112FE6B}" type="presParOf" srcId="{C82750F8-6211-7E41-A34C-714425A3B7AE}" destId="{C408803C-8BD5-A74C-BE47-53378115601E}" srcOrd="0" destOrd="0" presId="urn:microsoft.com/office/officeart/2005/8/layout/vList2"/>
    <dgm:cxn modelId="{01DA8442-AA24-9B4C-A7F7-E88B56BBB3EC}" type="presParOf" srcId="{C82750F8-6211-7E41-A34C-714425A3B7AE}" destId="{5A4C45C5-0EBF-E24B-88E5-DAB717E5A47D}" srcOrd="1" destOrd="0" presId="urn:microsoft.com/office/officeart/2005/8/layout/vList2"/>
    <dgm:cxn modelId="{D283176B-5022-2744-A5E3-11A86EF22994}" type="presParOf" srcId="{C82750F8-6211-7E41-A34C-714425A3B7AE}" destId="{0BC44660-BF20-CB43-B5CE-4697111B87AF}" srcOrd="2" destOrd="0" presId="urn:microsoft.com/office/officeart/2005/8/layout/vList2"/>
    <dgm:cxn modelId="{1FC98D05-0DD6-6C4C-A807-9E22761A09C8}" type="presParOf" srcId="{C82750F8-6211-7E41-A34C-714425A3B7AE}" destId="{E68A3054-8025-2942-8272-EB06063A5544}" srcOrd="3" destOrd="0" presId="urn:microsoft.com/office/officeart/2005/8/layout/vList2"/>
    <dgm:cxn modelId="{99FF4303-D1DA-FE45-B09C-170B6E508EC8}" type="presParOf" srcId="{C82750F8-6211-7E41-A34C-714425A3B7AE}" destId="{40368F9B-FD73-5348-8EE6-70F96D8E5132}" srcOrd="4" destOrd="0" presId="urn:microsoft.com/office/officeart/2005/8/layout/vList2"/>
    <dgm:cxn modelId="{000BC696-4B68-5647-ACD8-F43A1425E7E1}" type="presParOf" srcId="{C82750F8-6211-7E41-A34C-714425A3B7AE}" destId="{1D6D387F-C087-D240-A201-432FA13651CE}" srcOrd="5" destOrd="0" presId="urn:microsoft.com/office/officeart/2005/8/layout/vList2"/>
    <dgm:cxn modelId="{96109619-FA6D-2B4D-A1EF-D6815494818D}" type="presParOf" srcId="{C82750F8-6211-7E41-A34C-714425A3B7AE}" destId="{8DCA3265-F00F-F941-A4B5-CD1C874BF07D}" srcOrd="6" destOrd="0" presId="urn:microsoft.com/office/officeart/2005/8/layout/vList2"/>
    <dgm:cxn modelId="{9803E054-C70C-4541-B8D9-D3421CEEE0F6}" type="presParOf" srcId="{C82750F8-6211-7E41-A34C-714425A3B7AE}" destId="{D06C7D9B-E110-1744-BB6E-B2D7F2191D88}" srcOrd="7" destOrd="0" presId="urn:microsoft.com/office/officeart/2005/8/layout/vList2"/>
    <dgm:cxn modelId="{AF5B1B8A-90A6-274F-9F08-01DC58B39247}" type="presParOf" srcId="{C82750F8-6211-7E41-A34C-714425A3B7AE}" destId="{F0B7ABC7-5A9A-2741-AF93-F841675598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6395F-B595-CF45-8BE3-80C6A246AD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E0CAAB5F-2318-DB45-BC01-72C06A9A25FF}">
      <dgm:prSet/>
      <dgm:spPr/>
      <dgm:t>
        <a:bodyPr/>
        <a:lstStyle/>
        <a:p>
          <a:r>
            <a:rPr lang="es-CO" b="1"/>
            <a:t>Países:</a:t>
          </a:r>
          <a:endParaRPr lang="es-CO"/>
        </a:p>
      </dgm:t>
    </dgm:pt>
    <dgm:pt modelId="{251F06B5-0EBB-E245-AF43-1F9D73B9E07F}" type="parTrans" cxnId="{DB8C99A2-CAC7-DB4A-A73E-B27D4F7050E7}">
      <dgm:prSet/>
      <dgm:spPr/>
      <dgm:t>
        <a:bodyPr/>
        <a:lstStyle/>
        <a:p>
          <a:endParaRPr lang="es-MX"/>
        </a:p>
      </dgm:t>
    </dgm:pt>
    <dgm:pt modelId="{065481FD-B4A1-5545-8717-795358224BAB}" type="sibTrans" cxnId="{DB8C99A2-CAC7-DB4A-A73E-B27D4F7050E7}">
      <dgm:prSet/>
      <dgm:spPr/>
      <dgm:t>
        <a:bodyPr/>
        <a:lstStyle/>
        <a:p>
          <a:endParaRPr lang="es-MX"/>
        </a:p>
      </dgm:t>
    </dgm:pt>
    <dgm:pt modelId="{5EE04634-2234-174E-846B-A4D5C6228C5D}">
      <dgm:prSet/>
      <dgm:spPr/>
      <dgm:t>
        <a:bodyPr/>
        <a:lstStyle/>
        <a:p>
          <a:r>
            <a:rPr lang="es-CO" dirty="0"/>
            <a:t>Los estudios abarcaron varios países entre ellos Francia, Italia, Alemania, España y Suecia, Italia, Colombia, Brasil, USA, Argentina, Brasil, Chile, Bolivia, Guatemala, México, Perú, Puerto Rico, Venezuela y Uruguay</a:t>
          </a:r>
        </a:p>
      </dgm:t>
    </dgm:pt>
    <dgm:pt modelId="{F915A7ED-D379-7D4E-80AF-3DA66A82A31E}" type="parTrans" cxnId="{4904E450-1A27-FC4F-AA68-05BD7A54B5AF}">
      <dgm:prSet/>
      <dgm:spPr/>
      <dgm:t>
        <a:bodyPr/>
        <a:lstStyle/>
        <a:p>
          <a:endParaRPr lang="es-MX"/>
        </a:p>
      </dgm:t>
    </dgm:pt>
    <dgm:pt modelId="{7B9D0EB1-7CCD-5B45-9F02-3C22B1420E43}" type="sibTrans" cxnId="{4904E450-1A27-FC4F-AA68-05BD7A54B5AF}">
      <dgm:prSet/>
      <dgm:spPr/>
      <dgm:t>
        <a:bodyPr/>
        <a:lstStyle/>
        <a:p>
          <a:endParaRPr lang="es-MX"/>
        </a:p>
      </dgm:t>
    </dgm:pt>
    <dgm:pt modelId="{0589BD15-BB75-7A49-A722-28923E46ECF3}" type="pres">
      <dgm:prSet presAssocID="{04D6395F-B595-CF45-8BE3-80C6A246ADC3}" presName="linear" presStyleCnt="0">
        <dgm:presLayoutVars>
          <dgm:animLvl val="lvl"/>
          <dgm:resizeHandles val="exact"/>
        </dgm:presLayoutVars>
      </dgm:prSet>
      <dgm:spPr/>
    </dgm:pt>
    <dgm:pt modelId="{EED10ED4-1846-A645-8B54-7A47D3F1B149}" type="pres">
      <dgm:prSet presAssocID="{E0CAAB5F-2318-DB45-BC01-72C06A9A25FF}" presName="parentText" presStyleLbl="node1" presStyleIdx="0" presStyleCnt="1">
        <dgm:presLayoutVars>
          <dgm:chMax val="0"/>
          <dgm:bulletEnabled val="1"/>
        </dgm:presLayoutVars>
      </dgm:prSet>
      <dgm:spPr/>
    </dgm:pt>
    <dgm:pt modelId="{3E183B60-C780-9341-8205-D93FF3A0C8DB}" type="pres">
      <dgm:prSet presAssocID="{E0CAAB5F-2318-DB45-BC01-72C06A9A25FF}" presName="childText" presStyleLbl="revTx" presStyleIdx="0" presStyleCnt="1">
        <dgm:presLayoutVars>
          <dgm:bulletEnabled val="1"/>
        </dgm:presLayoutVars>
      </dgm:prSet>
      <dgm:spPr/>
    </dgm:pt>
  </dgm:ptLst>
  <dgm:cxnLst>
    <dgm:cxn modelId="{4904E450-1A27-FC4F-AA68-05BD7A54B5AF}" srcId="{E0CAAB5F-2318-DB45-BC01-72C06A9A25FF}" destId="{5EE04634-2234-174E-846B-A4D5C6228C5D}" srcOrd="0" destOrd="0" parTransId="{F915A7ED-D379-7D4E-80AF-3DA66A82A31E}" sibTransId="{7B9D0EB1-7CCD-5B45-9F02-3C22B1420E43}"/>
    <dgm:cxn modelId="{B5104597-E0FE-1745-8A77-5BC1C011FED8}" type="presOf" srcId="{04D6395F-B595-CF45-8BE3-80C6A246ADC3}" destId="{0589BD15-BB75-7A49-A722-28923E46ECF3}" srcOrd="0" destOrd="0" presId="urn:microsoft.com/office/officeart/2005/8/layout/vList2"/>
    <dgm:cxn modelId="{9EACCBA1-AFB9-4446-A751-4E3646A0C0A9}" type="presOf" srcId="{5EE04634-2234-174E-846B-A4D5C6228C5D}" destId="{3E183B60-C780-9341-8205-D93FF3A0C8DB}" srcOrd="0" destOrd="0" presId="urn:microsoft.com/office/officeart/2005/8/layout/vList2"/>
    <dgm:cxn modelId="{DB8C99A2-CAC7-DB4A-A73E-B27D4F7050E7}" srcId="{04D6395F-B595-CF45-8BE3-80C6A246ADC3}" destId="{E0CAAB5F-2318-DB45-BC01-72C06A9A25FF}" srcOrd="0" destOrd="0" parTransId="{251F06B5-0EBB-E245-AF43-1F9D73B9E07F}" sibTransId="{065481FD-B4A1-5545-8717-795358224BAB}"/>
    <dgm:cxn modelId="{BE7295BC-374C-1445-9A4D-6A5394DB2913}" type="presOf" srcId="{E0CAAB5F-2318-DB45-BC01-72C06A9A25FF}" destId="{EED10ED4-1846-A645-8B54-7A47D3F1B149}" srcOrd="0" destOrd="0" presId="urn:microsoft.com/office/officeart/2005/8/layout/vList2"/>
    <dgm:cxn modelId="{2F95598F-2C50-1E49-A3C4-9EE040C7A23E}" type="presParOf" srcId="{0589BD15-BB75-7A49-A722-28923E46ECF3}" destId="{EED10ED4-1846-A645-8B54-7A47D3F1B149}" srcOrd="0" destOrd="0" presId="urn:microsoft.com/office/officeart/2005/8/layout/vList2"/>
    <dgm:cxn modelId="{1FAE5090-6921-A64C-92A2-58497508AA81}" type="presParOf" srcId="{0589BD15-BB75-7A49-A722-28923E46ECF3}" destId="{3E183B60-C780-9341-8205-D93FF3A0C8D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39C0D1-892F-8046-85E0-3B2C19FCFB9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MX"/>
        </a:p>
      </dgm:t>
    </dgm:pt>
    <dgm:pt modelId="{2E1D72C8-85C0-D744-ACF1-A6B47472D440}">
      <dgm:prSet/>
      <dgm:spPr/>
      <dgm:t>
        <a:bodyPr/>
        <a:lstStyle/>
        <a:p>
          <a:r>
            <a:rPr lang="es-CO" dirty="0"/>
            <a:t>Factores asociados a la vulnerabilidad</a:t>
          </a:r>
        </a:p>
      </dgm:t>
    </dgm:pt>
    <dgm:pt modelId="{9D8B70FD-4D1F-F644-A37A-4E1F7A357104}" type="parTrans" cxnId="{265F5181-D01C-D14A-9448-1D7E70097A64}">
      <dgm:prSet/>
      <dgm:spPr/>
      <dgm:t>
        <a:bodyPr/>
        <a:lstStyle/>
        <a:p>
          <a:endParaRPr lang="es-MX"/>
        </a:p>
      </dgm:t>
    </dgm:pt>
    <dgm:pt modelId="{7C75ABE9-719F-FE43-A2A4-2BA207FA2513}" type="sibTrans" cxnId="{265F5181-D01C-D14A-9448-1D7E70097A64}">
      <dgm:prSet/>
      <dgm:spPr/>
      <dgm:t>
        <a:bodyPr/>
        <a:lstStyle/>
        <a:p>
          <a:endParaRPr lang="es-MX"/>
        </a:p>
      </dgm:t>
    </dgm:pt>
    <dgm:pt modelId="{A20E2741-2120-0A47-B38B-C4F22F6926EE}">
      <dgm:prSet/>
      <dgm:spPr/>
      <dgm:t>
        <a:bodyPr/>
        <a:lstStyle/>
        <a:p>
          <a:r>
            <a:rPr lang="es-CO" dirty="0"/>
            <a:t>o por la imposibilidad de adoptar estrategias de protección por la precariedad laboral (Santos-</a:t>
          </a:r>
          <a:r>
            <a:rPr lang="es-CO" dirty="0" err="1"/>
            <a:t>Fernandes</a:t>
          </a:r>
          <a:r>
            <a:rPr lang="es-CO" dirty="0"/>
            <a:t> 2020), </a:t>
          </a:r>
        </a:p>
      </dgm:t>
    </dgm:pt>
    <dgm:pt modelId="{DD8589B7-2D02-DD4B-B181-76E6AC38BB31}" type="parTrans" cxnId="{3AA18366-42FC-8F4A-9FA5-32153141410E}">
      <dgm:prSet/>
      <dgm:spPr/>
      <dgm:t>
        <a:bodyPr/>
        <a:lstStyle/>
        <a:p>
          <a:endParaRPr lang="es-MX"/>
        </a:p>
      </dgm:t>
    </dgm:pt>
    <dgm:pt modelId="{95979E81-5565-A349-BDB6-F9C512DD97E6}" type="sibTrans" cxnId="{3AA18366-42FC-8F4A-9FA5-32153141410E}">
      <dgm:prSet/>
      <dgm:spPr/>
      <dgm:t>
        <a:bodyPr/>
        <a:lstStyle/>
        <a:p>
          <a:endParaRPr lang="es-MX"/>
        </a:p>
      </dgm:t>
    </dgm:pt>
    <dgm:pt modelId="{A300AFA2-6B2C-9A42-A62C-6ED86A84B7B1}">
      <dgm:prSet/>
      <dgm:spPr/>
      <dgm:t>
        <a:bodyPr/>
        <a:lstStyle/>
        <a:p>
          <a:r>
            <a:rPr lang="es-CO" dirty="0"/>
            <a:t>vulnerabilidad por la inestabilidad económica y el miedo al contagio(</a:t>
          </a:r>
          <a:r>
            <a:rPr lang="es-CO" dirty="0" err="1"/>
            <a:t>Qi</a:t>
          </a:r>
          <a:r>
            <a:rPr lang="es-CO" dirty="0"/>
            <a:t> J et al 2020)</a:t>
          </a:r>
        </a:p>
      </dgm:t>
    </dgm:pt>
    <dgm:pt modelId="{3F625664-D2B7-C340-A4C8-00FD0ED0B93D}" type="parTrans" cxnId="{53FB5052-FB79-A642-891D-D0DBEA0BBE23}">
      <dgm:prSet/>
      <dgm:spPr/>
      <dgm:t>
        <a:bodyPr/>
        <a:lstStyle/>
        <a:p>
          <a:endParaRPr lang="es-MX"/>
        </a:p>
      </dgm:t>
    </dgm:pt>
    <dgm:pt modelId="{094D55D8-34E6-7C43-A05C-2660EDC60994}" type="sibTrans" cxnId="{53FB5052-FB79-A642-891D-D0DBEA0BBE23}">
      <dgm:prSet/>
      <dgm:spPr/>
      <dgm:t>
        <a:bodyPr/>
        <a:lstStyle/>
        <a:p>
          <a:endParaRPr lang="es-MX"/>
        </a:p>
      </dgm:t>
    </dgm:pt>
    <dgm:pt modelId="{696C3198-6871-5344-A272-65BDAF81D30C}">
      <dgm:prSet/>
      <dgm:spPr/>
      <dgm:t>
        <a:bodyPr/>
        <a:lstStyle/>
        <a:p>
          <a:r>
            <a:rPr lang="es-CO" dirty="0"/>
            <a:t>Factibilidad de mantener el distanciamiento social y las condiciones de vida permitidas por la relación laboral, </a:t>
          </a:r>
        </a:p>
      </dgm:t>
    </dgm:pt>
    <dgm:pt modelId="{2C6E5EA4-A0DA-A340-A541-CEA8CD3BCB94}" type="parTrans" cxnId="{34716E36-D2E3-1045-84BB-58D7F2D4A793}">
      <dgm:prSet/>
      <dgm:spPr/>
      <dgm:t>
        <a:bodyPr/>
        <a:lstStyle/>
        <a:p>
          <a:endParaRPr lang="es-MX"/>
        </a:p>
      </dgm:t>
    </dgm:pt>
    <dgm:pt modelId="{2F206010-DC83-D84B-ABAA-A7A9A8BD8A94}" type="sibTrans" cxnId="{34716E36-D2E3-1045-84BB-58D7F2D4A793}">
      <dgm:prSet/>
      <dgm:spPr/>
      <dgm:t>
        <a:bodyPr/>
        <a:lstStyle/>
        <a:p>
          <a:endParaRPr lang="es-MX"/>
        </a:p>
      </dgm:t>
    </dgm:pt>
    <dgm:pt modelId="{631BBDFF-CA78-954E-A917-D4B5A4615C3D}" type="pres">
      <dgm:prSet presAssocID="{4039C0D1-892F-8046-85E0-3B2C19FCFB97}" presName="linear" presStyleCnt="0">
        <dgm:presLayoutVars>
          <dgm:animLvl val="lvl"/>
          <dgm:resizeHandles val="exact"/>
        </dgm:presLayoutVars>
      </dgm:prSet>
      <dgm:spPr/>
    </dgm:pt>
    <dgm:pt modelId="{B33C31B4-F534-8B4D-A1FB-7ED2752B344A}" type="pres">
      <dgm:prSet presAssocID="{2E1D72C8-85C0-D744-ACF1-A6B47472D440}" presName="parentText" presStyleLbl="node1" presStyleIdx="0" presStyleCnt="1">
        <dgm:presLayoutVars>
          <dgm:chMax val="0"/>
          <dgm:bulletEnabled val="1"/>
        </dgm:presLayoutVars>
      </dgm:prSet>
      <dgm:spPr/>
    </dgm:pt>
    <dgm:pt modelId="{30EBB7EC-7760-D74A-9A9E-765416DA2637}" type="pres">
      <dgm:prSet presAssocID="{2E1D72C8-85C0-D744-ACF1-A6B47472D440}" presName="childText" presStyleLbl="revTx" presStyleIdx="0" presStyleCnt="1">
        <dgm:presLayoutVars>
          <dgm:bulletEnabled val="1"/>
        </dgm:presLayoutVars>
      </dgm:prSet>
      <dgm:spPr/>
    </dgm:pt>
  </dgm:ptLst>
  <dgm:cxnLst>
    <dgm:cxn modelId="{34716E36-D2E3-1045-84BB-58D7F2D4A793}" srcId="{2E1D72C8-85C0-D744-ACF1-A6B47472D440}" destId="{696C3198-6871-5344-A272-65BDAF81D30C}" srcOrd="0" destOrd="0" parTransId="{2C6E5EA4-A0DA-A340-A541-CEA8CD3BCB94}" sibTransId="{2F206010-DC83-D84B-ABAA-A7A9A8BD8A94}"/>
    <dgm:cxn modelId="{53FB5052-FB79-A642-891D-D0DBEA0BBE23}" srcId="{2E1D72C8-85C0-D744-ACF1-A6B47472D440}" destId="{A300AFA2-6B2C-9A42-A62C-6ED86A84B7B1}" srcOrd="2" destOrd="0" parTransId="{3F625664-D2B7-C340-A4C8-00FD0ED0B93D}" sibTransId="{094D55D8-34E6-7C43-A05C-2660EDC60994}"/>
    <dgm:cxn modelId="{608F3A57-716F-9E46-BDF2-CA1E4D0B24D0}" type="presOf" srcId="{2E1D72C8-85C0-D744-ACF1-A6B47472D440}" destId="{B33C31B4-F534-8B4D-A1FB-7ED2752B344A}" srcOrd="0" destOrd="0" presId="urn:microsoft.com/office/officeart/2005/8/layout/vList2"/>
    <dgm:cxn modelId="{5635C95E-E3D1-D046-929A-8E0229934AFB}" type="presOf" srcId="{A20E2741-2120-0A47-B38B-C4F22F6926EE}" destId="{30EBB7EC-7760-D74A-9A9E-765416DA2637}" srcOrd="0" destOrd="1" presId="urn:microsoft.com/office/officeart/2005/8/layout/vList2"/>
    <dgm:cxn modelId="{3AA18366-42FC-8F4A-9FA5-32153141410E}" srcId="{2E1D72C8-85C0-D744-ACF1-A6B47472D440}" destId="{A20E2741-2120-0A47-B38B-C4F22F6926EE}" srcOrd="1" destOrd="0" parTransId="{DD8589B7-2D02-DD4B-B181-76E6AC38BB31}" sibTransId="{95979E81-5565-A349-BDB6-F9C512DD97E6}"/>
    <dgm:cxn modelId="{383C5E7B-3D6A-3B44-A9C7-AB84D28E61D5}" type="presOf" srcId="{4039C0D1-892F-8046-85E0-3B2C19FCFB97}" destId="{631BBDFF-CA78-954E-A917-D4B5A4615C3D}" srcOrd="0" destOrd="0" presId="urn:microsoft.com/office/officeart/2005/8/layout/vList2"/>
    <dgm:cxn modelId="{265F5181-D01C-D14A-9448-1D7E70097A64}" srcId="{4039C0D1-892F-8046-85E0-3B2C19FCFB97}" destId="{2E1D72C8-85C0-D744-ACF1-A6B47472D440}" srcOrd="0" destOrd="0" parTransId="{9D8B70FD-4D1F-F644-A37A-4E1F7A357104}" sibTransId="{7C75ABE9-719F-FE43-A2A4-2BA207FA2513}"/>
    <dgm:cxn modelId="{EF637598-6D1B-BE4D-8200-0D1E0643F7DD}" type="presOf" srcId="{696C3198-6871-5344-A272-65BDAF81D30C}" destId="{30EBB7EC-7760-D74A-9A9E-765416DA2637}" srcOrd="0" destOrd="0" presId="urn:microsoft.com/office/officeart/2005/8/layout/vList2"/>
    <dgm:cxn modelId="{E7A5A79E-60EA-794F-9A18-E39934B787DB}" type="presOf" srcId="{A300AFA2-6B2C-9A42-A62C-6ED86A84B7B1}" destId="{30EBB7EC-7760-D74A-9A9E-765416DA2637}" srcOrd="0" destOrd="2" presId="urn:microsoft.com/office/officeart/2005/8/layout/vList2"/>
    <dgm:cxn modelId="{FF6414D2-F409-D240-8F0D-7620BC07FDFC}" type="presParOf" srcId="{631BBDFF-CA78-954E-A917-D4B5A4615C3D}" destId="{B33C31B4-F534-8B4D-A1FB-7ED2752B344A}" srcOrd="0" destOrd="0" presId="urn:microsoft.com/office/officeart/2005/8/layout/vList2"/>
    <dgm:cxn modelId="{09167A2F-3F55-794F-9BFE-69A7A599D503}" type="presParOf" srcId="{631BBDFF-CA78-954E-A917-D4B5A4615C3D}" destId="{30EBB7EC-7760-D74A-9A9E-765416DA263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51C5E7-4BDC-374E-96C8-EC63A1EECD2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MX"/>
        </a:p>
      </dgm:t>
    </dgm:pt>
    <dgm:pt modelId="{AEE25E4F-8CE6-0842-98B5-DF30F1C2329A}">
      <dgm:prSet/>
      <dgm:spPr/>
      <dgm:t>
        <a:bodyPr/>
        <a:lstStyle/>
        <a:p>
          <a:r>
            <a:rPr lang="es-CO"/>
            <a:t>Aislamiento laboral, </a:t>
          </a:r>
        </a:p>
      </dgm:t>
    </dgm:pt>
    <dgm:pt modelId="{6EA40FB1-C980-CB49-B53F-DACBD4FB75A7}" type="parTrans" cxnId="{29FDE0E9-5A16-D24B-B3AD-A69039F81E28}">
      <dgm:prSet/>
      <dgm:spPr/>
      <dgm:t>
        <a:bodyPr/>
        <a:lstStyle/>
        <a:p>
          <a:endParaRPr lang="es-MX"/>
        </a:p>
      </dgm:t>
    </dgm:pt>
    <dgm:pt modelId="{0C70A828-EE0B-6C4F-8131-4451B0E8BE43}" type="sibTrans" cxnId="{29FDE0E9-5A16-D24B-B3AD-A69039F81E28}">
      <dgm:prSet/>
      <dgm:spPr/>
      <dgm:t>
        <a:bodyPr/>
        <a:lstStyle/>
        <a:p>
          <a:endParaRPr lang="es-MX"/>
        </a:p>
      </dgm:t>
    </dgm:pt>
    <dgm:pt modelId="{D4343C1A-338E-5248-8B21-1C70205C8C98}">
      <dgm:prSet/>
      <dgm:spPr/>
      <dgm:t>
        <a:bodyPr/>
        <a:lstStyle/>
        <a:p>
          <a:r>
            <a:rPr lang="es-CO" dirty="0"/>
            <a:t>Nula vida laboral colectiva, </a:t>
          </a:r>
        </a:p>
      </dgm:t>
    </dgm:pt>
    <dgm:pt modelId="{1DE257B4-ADE1-5646-9E1B-68269052937B}" type="parTrans" cxnId="{42975BB2-868A-AA43-A4DE-C39AAC5426BA}">
      <dgm:prSet/>
      <dgm:spPr/>
      <dgm:t>
        <a:bodyPr/>
        <a:lstStyle/>
        <a:p>
          <a:endParaRPr lang="es-MX"/>
        </a:p>
      </dgm:t>
    </dgm:pt>
    <dgm:pt modelId="{56248B1D-3BB6-4144-B5F5-B1F68D777051}" type="sibTrans" cxnId="{42975BB2-868A-AA43-A4DE-C39AAC5426BA}">
      <dgm:prSet/>
      <dgm:spPr/>
      <dgm:t>
        <a:bodyPr/>
        <a:lstStyle/>
        <a:p>
          <a:endParaRPr lang="es-MX"/>
        </a:p>
      </dgm:t>
    </dgm:pt>
    <dgm:pt modelId="{F3B423AE-981A-A944-9BE6-A156E5030B89}">
      <dgm:prSet/>
      <dgm:spPr/>
      <dgm:t>
        <a:bodyPr/>
        <a:lstStyle/>
        <a:p>
          <a:r>
            <a:rPr lang="es-CO" dirty="0"/>
            <a:t>Workaholics, </a:t>
          </a:r>
        </a:p>
      </dgm:t>
    </dgm:pt>
    <dgm:pt modelId="{9EF4F5CE-9E39-D14F-93F2-70B259CF20FD}" type="parTrans" cxnId="{F6DFA017-BB1C-E741-BC69-44D78C4D1AC9}">
      <dgm:prSet/>
      <dgm:spPr/>
      <dgm:t>
        <a:bodyPr/>
        <a:lstStyle/>
        <a:p>
          <a:endParaRPr lang="es-MX"/>
        </a:p>
      </dgm:t>
    </dgm:pt>
    <dgm:pt modelId="{ADB74B03-954A-9240-8CB3-C776E841A5AF}" type="sibTrans" cxnId="{F6DFA017-BB1C-E741-BC69-44D78C4D1AC9}">
      <dgm:prSet/>
      <dgm:spPr/>
      <dgm:t>
        <a:bodyPr/>
        <a:lstStyle/>
        <a:p>
          <a:endParaRPr lang="es-MX"/>
        </a:p>
      </dgm:t>
    </dgm:pt>
    <dgm:pt modelId="{8BC80E3A-3445-2947-97D8-DA0F759EB486}">
      <dgm:prSet/>
      <dgm:spPr/>
      <dgm:t>
        <a:bodyPr/>
        <a:lstStyle/>
        <a:p>
          <a:r>
            <a:rPr lang="es-CO" dirty="0"/>
            <a:t>Problemas familiares y </a:t>
          </a:r>
        </a:p>
      </dgm:t>
    </dgm:pt>
    <dgm:pt modelId="{A8F2BBE1-10BC-914F-8791-5F12D68949E7}" type="parTrans" cxnId="{61F95788-A382-4049-AE41-E6385A359831}">
      <dgm:prSet/>
      <dgm:spPr/>
      <dgm:t>
        <a:bodyPr/>
        <a:lstStyle/>
        <a:p>
          <a:endParaRPr lang="es-MX"/>
        </a:p>
      </dgm:t>
    </dgm:pt>
    <dgm:pt modelId="{DC9E5705-D7C9-9C4C-A177-19603973A2E3}" type="sibTrans" cxnId="{61F95788-A382-4049-AE41-E6385A359831}">
      <dgm:prSet/>
      <dgm:spPr/>
      <dgm:t>
        <a:bodyPr/>
        <a:lstStyle/>
        <a:p>
          <a:endParaRPr lang="es-MX"/>
        </a:p>
      </dgm:t>
    </dgm:pt>
    <dgm:pt modelId="{EF0DAB45-973D-1044-8534-11A0574B770D}">
      <dgm:prSet/>
      <dgm:spPr/>
      <dgm:t>
        <a:bodyPr/>
        <a:lstStyle/>
        <a:p>
          <a:r>
            <a:rPr lang="es-CO" dirty="0"/>
            <a:t>ausencia de oportunidades profesionales</a:t>
          </a:r>
        </a:p>
      </dgm:t>
    </dgm:pt>
    <dgm:pt modelId="{86F2C661-8ACD-5242-ABDB-FDBDB6DCC95A}" type="parTrans" cxnId="{652D8BD9-FFA4-634D-90A8-608E0A146248}">
      <dgm:prSet/>
      <dgm:spPr/>
      <dgm:t>
        <a:bodyPr/>
        <a:lstStyle/>
        <a:p>
          <a:endParaRPr lang="es-MX"/>
        </a:p>
      </dgm:t>
    </dgm:pt>
    <dgm:pt modelId="{B17FD4CA-E8E5-A444-A9B4-BC5AEBBEC7D9}" type="sibTrans" cxnId="{652D8BD9-FFA4-634D-90A8-608E0A146248}">
      <dgm:prSet/>
      <dgm:spPr/>
      <dgm:t>
        <a:bodyPr/>
        <a:lstStyle/>
        <a:p>
          <a:endParaRPr lang="es-MX"/>
        </a:p>
      </dgm:t>
    </dgm:pt>
    <dgm:pt modelId="{903796B1-9493-994B-8A7C-B036D60D4CE5}" type="pres">
      <dgm:prSet presAssocID="{2D51C5E7-4BDC-374E-96C8-EC63A1EECD2D}" presName="Name0" presStyleCnt="0">
        <dgm:presLayoutVars>
          <dgm:dir/>
          <dgm:resizeHandles val="exact"/>
        </dgm:presLayoutVars>
      </dgm:prSet>
      <dgm:spPr/>
    </dgm:pt>
    <dgm:pt modelId="{764DC035-F072-AF4E-A0DF-25439E4D3558}" type="pres">
      <dgm:prSet presAssocID="{2D51C5E7-4BDC-374E-96C8-EC63A1EECD2D}" presName="fgShape" presStyleLbl="fgShp" presStyleIdx="0" presStyleCnt="1"/>
      <dgm:spPr/>
    </dgm:pt>
    <dgm:pt modelId="{1BB99AF7-79C4-F843-AF2D-C67BA496C58A}" type="pres">
      <dgm:prSet presAssocID="{2D51C5E7-4BDC-374E-96C8-EC63A1EECD2D}" presName="linComp" presStyleCnt="0"/>
      <dgm:spPr/>
    </dgm:pt>
    <dgm:pt modelId="{9FAA9395-7C2B-364A-84B4-F7F05928E6DE}" type="pres">
      <dgm:prSet presAssocID="{AEE25E4F-8CE6-0842-98B5-DF30F1C2329A}" presName="compNode" presStyleCnt="0"/>
      <dgm:spPr/>
    </dgm:pt>
    <dgm:pt modelId="{65284E80-89C0-0047-90E8-6E8DF8AE1133}" type="pres">
      <dgm:prSet presAssocID="{AEE25E4F-8CE6-0842-98B5-DF30F1C2329A}" presName="bkgdShape" presStyleLbl="node1" presStyleIdx="0" presStyleCnt="5"/>
      <dgm:spPr/>
    </dgm:pt>
    <dgm:pt modelId="{7C7A42B2-F54F-3A4C-9069-0E7D2C9A8966}" type="pres">
      <dgm:prSet presAssocID="{AEE25E4F-8CE6-0842-98B5-DF30F1C2329A}" presName="nodeTx" presStyleLbl="node1" presStyleIdx="0" presStyleCnt="5">
        <dgm:presLayoutVars>
          <dgm:bulletEnabled val="1"/>
        </dgm:presLayoutVars>
      </dgm:prSet>
      <dgm:spPr/>
    </dgm:pt>
    <dgm:pt modelId="{87AAA9A6-E4A6-A94F-AE27-F7E790B52027}" type="pres">
      <dgm:prSet presAssocID="{AEE25E4F-8CE6-0842-98B5-DF30F1C2329A}" presName="invisiNode" presStyleLbl="node1" presStyleIdx="0" presStyleCnt="5"/>
      <dgm:spPr/>
    </dgm:pt>
    <dgm:pt modelId="{D7F31C6C-F34B-A140-8173-327ECB9D51DE}" type="pres">
      <dgm:prSet presAssocID="{AEE25E4F-8CE6-0842-98B5-DF30F1C2329A}" presName="imagNod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92C7937-F897-DC4C-BBFA-78C3A07F9062}" type="pres">
      <dgm:prSet presAssocID="{0C70A828-EE0B-6C4F-8131-4451B0E8BE43}" presName="sibTrans" presStyleLbl="sibTrans2D1" presStyleIdx="0" presStyleCnt="0"/>
      <dgm:spPr/>
    </dgm:pt>
    <dgm:pt modelId="{CC8B9CEB-8290-6D4E-AE3D-C7274AA15F89}" type="pres">
      <dgm:prSet presAssocID="{D4343C1A-338E-5248-8B21-1C70205C8C98}" presName="compNode" presStyleCnt="0"/>
      <dgm:spPr/>
    </dgm:pt>
    <dgm:pt modelId="{4A0465F5-E56D-284B-8257-124ACA51CBF4}" type="pres">
      <dgm:prSet presAssocID="{D4343C1A-338E-5248-8B21-1C70205C8C98}" presName="bkgdShape" presStyleLbl="node1" presStyleIdx="1" presStyleCnt="5"/>
      <dgm:spPr/>
    </dgm:pt>
    <dgm:pt modelId="{97C3D8BE-D11E-A94D-A6B0-C6FFA8237A66}" type="pres">
      <dgm:prSet presAssocID="{D4343C1A-338E-5248-8B21-1C70205C8C98}" presName="nodeTx" presStyleLbl="node1" presStyleIdx="1" presStyleCnt="5">
        <dgm:presLayoutVars>
          <dgm:bulletEnabled val="1"/>
        </dgm:presLayoutVars>
      </dgm:prSet>
      <dgm:spPr/>
    </dgm:pt>
    <dgm:pt modelId="{4EE80044-D3D8-F045-94CA-D432AD0FA04D}" type="pres">
      <dgm:prSet presAssocID="{D4343C1A-338E-5248-8B21-1C70205C8C98}" presName="invisiNode" presStyleLbl="node1" presStyleIdx="1" presStyleCnt="5"/>
      <dgm:spPr/>
    </dgm:pt>
    <dgm:pt modelId="{6DDE67D2-BA49-C44C-B731-6521794148F8}" type="pres">
      <dgm:prSet presAssocID="{D4343C1A-338E-5248-8B21-1C70205C8C98}" presName="imagNode"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7A23BB7-050F-8B47-93C8-BB48C699D527}" type="pres">
      <dgm:prSet presAssocID="{56248B1D-3BB6-4144-B5F5-B1F68D777051}" presName="sibTrans" presStyleLbl="sibTrans2D1" presStyleIdx="0" presStyleCnt="0"/>
      <dgm:spPr/>
    </dgm:pt>
    <dgm:pt modelId="{5D9EF810-2854-434C-855F-88088C5F01B3}" type="pres">
      <dgm:prSet presAssocID="{F3B423AE-981A-A944-9BE6-A156E5030B89}" presName="compNode" presStyleCnt="0"/>
      <dgm:spPr/>
    </dgm:pt>
    <dgm:pt modelId="{650E4CD3-134B-E248-BEE3-0880565CA9FC}" type="pres">
      <dgm:prSet presAssocID="{F3B423AE-981A-A944-9BE6-A156E5030B89}" presName="bkgdShape" presStyleLbl="node1" presStyleIdx="2" presStyleCnt="5"/>
      <dgm:spPr/>
    </dgm:pt>
    <dgm:pt modelId="{A6E4F57E-5D94-9843-AE8A-CF0A4BE7FB81}" type="pres">
      <dgm:prSet presAssocID="{F3B423AE-981A-A944-9BE6-A156E5030B89}" presName="nodeTx" presStyleLbl="node1" presStyleIdx="2" presStyleCnt="5">
        <dgm:presLayoutVars>
          <dgm:bulletEnabled val="1"/>
        </dgm:presLayoutVars>
      </dgm:prSet>
      <dgm:spPr/>
    </dgm:pt>
    <dgm:pt modelId="{4FE8624F-B9F9-D745-91D7-33DD597623C3}" type="pres">
      <dgm:prSet presAssocID="{F3B423AE-981A-A944-9BE6-A156E5030B89}" presName="invisiNode" presStyleLbl="node1" presStyleIdx="2" presStyleCnt="5"/>
      <dgm:spPr/>
    </dgm:pt>
    <dgm:pt modelId="{85388071-DB5A-F348-9887-314E6AE38767}" type="pres">
      <dgm:prSet presAssocID="{F3B423AE-981A-A944-9BE6-A156E5030B89}" presName="imagNode" presStyleLbl="f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C237574-951D-C346-81C1-F28E1BBD5B68}" type="pres">
      <dgm:prSet presAssocID="{ADB74B03-954A-9240-8CB3-C776E841A5AF}" presName="sibTrans" presStyleLbl="sibTrans2D1" presStyleIdx="0" presStyleCnt="0"/>
      <dgm:spPr/>
    </dgm:pt>
    <dgm:pt modelId="{335BD147-AE6E-EF4D-84B4-D552C9FD2AAA}" type="pres">
      <dgm:prSet presAssocID="{8BC80E3A-3445-2947-97D8-DA0F759EB486}" presName="compNode" presStyleCnt="0"/>
      <dgm:spPr/>
    </dgm:pt>
    <dgm:pt modelId="{03C8F90E-8CF7-314D-9928-396A2AEC2B5C}" type="pres">
      <dgm:prSet presAssocID="{8BC80E3A-3445-2947-97D8-DA0F759EB486}" presName="bkgdShape" presStyleLbl="node1" presStyleIdx="3" presStyleCnt="5"/>
      <dgm:spPr/>
    </dgm:pt>
    <dgm:pt modelId="{D27A3208-A011-404A-B742-33F3E8DB027C}" type="pres">
      <dgm:prSet presAssocID="{8BC80E3A-3445-2947-97D8-DA0F759EB486}" presName="nodeTx" presStyleLbl="node1" presStyleIdx="3" presStyleCnt="5">
        <dgm:presLayoutVars>
          <dgm:bulletEnabled val="1"/>
        </dgm:presLayoutVars>
      </dgm:prSet>
      <dgm:spPr/>
    </dgm:pt>
    <dgm:pt modelId="{6768570C-8856-F443-8397-621E9051F613}" type="pres">
      <dgm:prSet presAssocID="{8BC80E3A-3445-2947-97D8-DA0F759EB486}" presName="invisiNode" presStyleLbl="node1" presStyleIdx="3" presStyleCnt="5"/>
      <dgm:spPr/>
    </dgm:pt>
    <dgm:pt modelId="{ABA7AF03-30BD-FB44-84D0-D305289D9F17}" type="pres">
      <dgm:prSet presAssocID="{8BC80E3A-3445-2947-97D8-DA0F759EB486}" presName="imagNode" presStyleLbl="fgImgPlace1" presStyleIdx="3" presStyleCnt="5"/>
      <dgm:spPr/>
    </dgm:pt>
    <dgm:pt modelId="{F1C2228C-B03B-7846-9FD7-A20569683C76}" type="pres">
      <dgm:prSet presAssocID="{DC9E5705-D7C9-9C4C-A177-19603973A2E3}" presName="sibTrans" presStyleLbl="sibTrans2D1" presStyleIdx="0" presStyleCnt="0"/>
      <dgm:spPr/>
    </dgm:pt>
    <dgm:pt modelId="{EA213A2B-4DE1-0044-825A-42924D62C56D}" type="pres">
      <dgm:prSet presAssocID="{EF0DAB45-973D-1044-8534-11A0574B770D}" presName="compNode" presStyleCnt="0"/>
      <dgm:spPr/>
    </dgm:pt>
    <dgm:pt modelId="{CB9D65CE-961D-D243-9B0F-8CE9A15E46AF}" type="pres">
      <dgm:prSet presAssocID="{EF0DAB45-973D-1044-8534-11A0574B770D}" presName="bkgdShape" presStyleLbl="node1" presStyleIdx="4" presStyleCnt="5"/>
      <dgm:spPr/>
    </dgm:pt>
    <dgm:pt modelId="{49F46000-C990-CB4D-BB1D-D6DA30CAB713}" type="pres">
      <dgm:prSet presAssocID="{EF0DAB45-973D-1044-8534-11A0574B770D}" presName="nodeTx" presStyleLbl="node1" presStyleIdx="4" presStyleCnt="5">
        <dgm:presLayoutVars>
          <dgm:bulletEnabled val="1"/>
        </dgm:presLayoutVars>
      </dgm:prSet>
      <dgm:spPr/>
    </dgm:pt>
    <dgm:pt modelId="{217260D9-B258-AF47-A613-91A7DDE3D3C0}" type="pres">
      <dgm:prSet presAssocID="{EF0DAB45-973D-1044-8534-11A0574B770D}" presName="invisiNode" presStyleLbl="node1" presStyleIdx="4" presStyleCnt="5"/>
      <dgm:spPr/>
    </dgm:pt>
    <dgm:pt modelId="{DFB997C0-2120-4840-9D6A-CF6FAC8CF4EB}" type="pres">
      <dgm:prSet presAssocID="{EF0DAB45-973D-1044-8534-11A0574B770D}" presName="imagNode" presStyleLbl="fgImgPlace1" presStyleIdx="4" presStyleCnt="5"/>
      <dgm:spPr/>
    </dgm:pt>
  </dgm:ptLst>
  <dgm:cxnLst>
    <dgm:cxn modelId="{73D0A604-AC95-B646-8DAC-70594849727A}" type="presOf" srcId="{EF0DAB45-973D-1044-8534-11A0574B770D}" destId="{49F46000-C990-CB4D-BB1D-D6DA30CAB713}" srcOrd="1" destOrd="0" presId="urn:microsoft.com/office/officeart/2005/8/layout/hList7"/>
    <dgm:cxn modelId="{AEDC9410-8284-7640-865E-E1F35D2C7C5A}" type="presOf" srcId="{0C70A828-EE0B-6C4F-8131-4451B0E8BE43}" destId="{392C7937-F897-DC4C-BBFA-78C3A07F9062}" srcOrd="0" destOrd="0" presId="urn:microsoft.com/office/officeart/2005/8/layout/hList7"/>
    <dgm:cxn modelId="{F6DFA017-BB1C-E741-BC69-44D78C4D1AC9}" srcId="{2D51C5E7-4BDC-374E-96C8-EC63A1EECD2D}" destId="{F3B423AE-981A-A944-9BE6-A156E5030B89}" srcOrd="2" destOrd="0" parTransId="{9EF4F5CE-9E39-D14F-93F2-70B259CF20FD}" sibTransId="{ADB74B03-954A-9240-8CB3-C776E841A5AF}"/>
    <dgm:cxn modelId="{76379E20-0F85-9F42-9DA8-2A2221EBC6D7}" type="presOf" srcId="{DC9E5705-D7C9-9C4C-A177-19603973A2E3}" destId="{F1C2228C-B03B-7846-9FD7-A20569683C76}" srcOrd="0" destOrd="0" presId="urn:microsoft.com/office/officeart/2005/8/layout/hList7"/>
    <dgm:cxn modelId="{9FCF5530-E9D7-1C44-9AA7-0E52D34D5C4E}" type="presOf" srcId="{ADB74B03-954A-9240-8CB3-C776E841A5AF}" destId="{9C237574-951D-C346-81C1-F28E1BBD5B68}" srcOrd="0" destOrd="0" presId="urn:microsoft.com/office/officeart/2005/8/layout/hList7"/>
    <dgm:cxn modelId="{D754C045-4931-3347-A3E1-B34CF1C7C5ED}" type="presOf" srcId="{EF0DAB45-973D-1044-8534-11A0574B770D}" destId="{CB9D65CE-961D-D243-9B0F-8CE9A15E46AF}" srcOrd="0" destOrd="0" presId="urn:microsoft.com/office/officeart/2005/8/layout/hList7"/>
    <dgm:cxn modelId="{D5DCBB4B-55D3-B348-BBAF-EC760F7EBAA1}" type="presOf" srcId="{8BC80E3A-3445-2947-97D8-DA0F759EB486}" destId="{D27A3208-A011-404A-B742-33F3E8DB027C}" srcOrd="1" destOrd="0" presId="urn:microsoft.com/office/officeart/2005/8/layout/hList7"/>
    <dgm:cxn modelId="{50623C62-FC53-7440-9364-0FBA4E8B1A5E}" type="presOf" srcId="{D4343C1A-338E-5248-8B21-1C70205C8C98}" destId="{4A0465F5-E56D-284B-8257-124ACA51CBF4}" srcOrd="0" destOrd="0" presId="urn:microsoft.com/office/officeart/2005/8/layout/hList7"/>
    <dgm:cxn modelId="{DDAB4C64-7967-7046-8B89-D6A4E2A438D8}" type="presOf" srcId="{56248B1D-3BB6-4144-B5F5-B1F68D777051}" destId="{27A23BB7-050F-8B47-93C8-BB48C699D527}" srcOrd="0" destOrd="0" presId="urn:microsoft.com/office/officeart/2005/8/layout/hList7"/>
    <dgm:cxn modelId="{F9B5907A-9F8F-EC48-AA5C-7B908F2BE9C5}" type="presOf" srcId="{F3B423AE-981A-A944-9BE6-A156E5030B89}" destId="{A6E4F57E-5D94-9843-AE8A-CF0A4BE7FB81}" srcOrd="1" destOrd="0" presId="urn:microsoft.com/office/officeart/2005/8/layout/hList7"/>
    <dgm:cxn modelId="{4EDC5588-D9BB-0E4F-ABDD-A14F0A8A993B}" type="presOf" srcId="{F3B423AE-981A-A944-9BE6-A156E5030B89}" destId="{650E4CD3-134B-E248-BEE3-0880565CA9FC}" srcOrd="0" destOrd="0" presId="urn:microsoft.com/office/officeart/2005/8/layout/hList7"/>
    <dgm:cxn modelId="{61F95788-A382-4049-AE41-E6385A359831}" srcId="{2D51C5E7-4BDC-374E-96C8-EC63A1EECD2D}" destId="{8BC80E3A-3445-2947-97D8-DA0F759EB486}" srcOrd="3" destOrd="0" parTransId="{A8F2BBE1-10BC-914F-8791-5F12D68949E7}" sibTransId="{DC9E5705-D7C9-9C4C-A177-19603973A2E3}"/>
    <dgm:cxn modelId="{5EC38D89-955F-1E43-9DFC-974CC78ABCF4}" type="presOf" srcId="{AEE25E4F-8CE6-0842-98B5-DF30F1C2329A}" destId="{65284E80-89C0-0047-90E8-6E8DF8AE1133}" srcOrd="0" destOrd="0" presId="urn:microsoft.com/office/officeart/2005/8/layout/hList7"/>
    <dgm:cxn modelId="{7D099895-66E1-DC42-AC2B-7FBEFDE8745D}" type="presOf" srcId="{8BC80E3A-3445-2947-97D8-DA0F759EB486}" destId="{03C8F90E-8CF7-314D-9928-396A2AEC2B5C}" srcOrd="0" destOrd="0" presId="urn:microsoft.com/office/officeart/2005/8/layout/hList7"/>
    <dgm:cxn modelId="{36A9E4A7-3256-A343-BE9B-829B866A01D9}" type="presOf" srcId="{2D51C5E7-4BDC-374E-96C8-EC63A1EECD2D}" destId="{903796B1-9493-994B-8A7C-B036D60D4CE5}" srcOrd="0" destOrd="0" presId="urn:microsoft.com/office/officeart/2005/8/layout/hList7"/>
    <dgm:cxn modelId="{42975BB2-868A-AA43-A4DE-C39AAC5426BA}" srcId="{2D51C5E7-4BDC-374E-96C8-EC63A1EECD2D}" destId="{D4343C1A-338E-5248-8B21-1C70205C8C98}" srcOrd="1" destOrd="0" parTransId="{1DE257B4-ADE1-5646-9E1B-68269052937B}" sibTransId="{56248B1D-3BB6-4144-B5F5-B1F68D777051}"/>
    <dgm:cxn modelId="{63C93EC7-AE36-D64D-A2FE-BE1D68B79BB8}" type="presOf" srcId="{AEE25E4F-8CE6-0842-98B5-DF30F1C2329A}" destId="{7C7A42B2-F54F-3A4C-9069-0E7D2C9A8966}" srcOrd="1" destOrd="0" presId="urn:microsoft.com/office/officeart/2005/8/layout/hList7"/>
    <dgm:cxn modelId="{652D8BD9-FFA4-634D-90A8-608E0A146248}" srcId="{2D51C5E7-4BDC-374E-96C8-EC63A1EECD2D}" destId="{EF0DAB45-973D-1044-8534-11A0574B770D}" srcOrd="4" destOrd="0" parTransId="{86F2C661-8ACD-5242-ABDB-FDBDB6DCC95A}" sibTransId="{B17FD4CA-E8E5-A444-A9B4-BC5AEBBEC7D9}"/>
    <dgm:cxn modelId="{BF5109E5-C3A3-8043-A667-F2F2A18E8128}" type="presOf" srcId="{D4343C1A-338E-5248-8B21-1C70205C8C98}" destId="{97C3D8BE-D11E-A94D-A6B0-C6FFA8237A66}" srcOrd="1" destOrd="0" presId="urn:microsoft.com/office/officeart/2005/8/layout/hList7"/>
    <dgm:cxn modelId="{29FDE0E9-5A16-D24B-B3AD-A69039F81E28}" srcId="{2D51C5E7-4BDC-374E-96C8-EC63A1EECD2D}" destId="{AEE25E4F-8CE6-0842-98B5-DF30F1C2329A}" srcOrd="0" destOrd="0" parTransId="{6EA40FB1-C980-CB49-B53F-DACBD4FB75A7}" sibTransId="{0C70A828-EE0B-6C4F-8131-4451B0E8BE43}"/>
    <dgm:cxn modelId="{1AF39BBB-C149-6840-9516-A1C160A17C1B}" type="presParOf" srcId="{903796B1-9493-994B-8A7C-B036D60D4CE5}" destId="{764DC035-F072-AF4E-A0DF-25439E4D3558}" srcOrd="0" destOrd="0" presId="urn:microsoft.com/office/officeart/2005/8/layout/hList7"/>
    <dgm:cxn modelId="{BEA4D006-026D-A141-B46B-CC38D5198D5E}" type="presParOf" srcId="{903796B1-9493-994B-8A7C-B036D60D4CE5}" destId="{1BB99AF7-79C4-F843-AF2D-C67BA496C58A}" srcOrd="1" destOrd="0" presId="urn:microsoft.com/office/officeart/2005/8/layout/hList7"/>
    <dgm:cxn modelId="{C6CCE1BA-CDFA-294C-BD74-1D3CA883FE2A}" type="presParOf" srcId="{1BB99AF7-79C4-F843-AF2D-C67BA496C58A}" destId="{9FAA9395-7C2B-364A-84B4-F7F05928E6DE}" srcOrd="0" destOrd="0" presId="urn:microsoft.com/office/officeart/2005/8/layout/hList7"/>
    <dgm:cxn modelId="{0E31C27E-09F7-1E41-BF58-523781DB85C0}" type="presParOf" srcId="{9FAA9395-7C2B-364A-84B4-F7F05928E6DE}" destId="{65284E80-89C0-0047-90E8-6E8DF8AE1133}" srcOrd="0" destOrd="0" presId="urn:microsoft.com/office/officeart/2005/8/layout/hList7"/>
    <dgm:cxn modelId="{F9C8431B-9FC8-4340-B47F-A2D3986036B9}" type="presParOf" srcId="{9FAA9395-7C2B-364A-84B4-F7F05928E6DE}" destId="{7C7A42B2-F54F-3A4C-9069-0E7D2C9A8966}" srcOrd="1" destOrd="0" presId="urn:microsoft.com/office/officeart/2005/8/layout/hList7"/>
    <dgm:cxn modelId="{A2DD66EB-8866-674D-A3E0-D08116C58F8C}" type="presParOf" srcId="{9FAA9395-7C2B-364A-84B4-F7F05928E6DE}" destId="{87AAA9A6-E4A6-A94F-AE27-F7E790B52027}" srcOrd="2" destOrd="0" presId="urn:microsoft.com/office/officeart/2005/8/layout/hList7"/>
    <dgm:cxn modelId="{A7075106-763F-BF4E-9607-699950EA2E90}" type="presParOf" srcId="{9FAA9395-7C2B-364A-84B4-F7F05928E6DE}" destId="{D7F31C6C-F34B-A140-8173-327ECB9D51DE}" srcOrd="3" destOrd="0" presId="urn:microsoft.com/office/officeart/2005/8/layout/hList7"/>
    <dgm:cxn modelId="{80D3AA99-683B-1E4D-BDEA-6E74A12D93ED}" type="presParOf" srcId="{1BB99AF7-79C4-F843-AF2D-C67BA496C58A}" destId="{392C7937-F897-DC4C-BBFA-78C3A07F9062}" srcOrd="1" destOrd="0" presId="urn:microsoft.com/office/officeart/2005/8/layout/hList7"/>
    <dgm:cxn modelId="{43A742CE-A609-BF47-8888-7A36FB9ADF80}" type="presParOf" srcId="{1BB99AF7-79C4-F843-AF2D-C67BA496C58A}" destId="{CC8B9CEB-8290-6D4E-AE3D-C7274AA15F89}" srcOrd="2" destOrd="0" presId="urn:microsoft.com/office/officeart/2005/8/layout/hList7"/>
    <dgm:cxn modelId="{B40701C9-6CDD-9146-82AD-05215A14EC66}" type="presParOf" srcId="{CC8B9CEB-8290-6D4E-AE3D-C7274AA15F89}" destId="{4A0465F5-E56D-284B-8257-124ACA51CBF4}" srcOrd="0" destOrd="0" presId="urn:microsoft.com/office/officeart/2005/8/layout/hList7"/>
    <dgm:cxn modelId="{7141BD0C-6D75-E64F-8590-40867A313879}" type="presParOf" srcId="{CC8B9CEB-8290-6D4E-AE3D-C7274AA15F89}" destId="{97C3D8BE-D11E-A94D-A6B0-C6FFA8237A66}" srcOrd="1" destOrd="0" presId="urn:microsoft.com/office/officeart/2005/8/layout/hList7"/>
    <dgm:cxn modelId="{D8890F96-2CA5-9541-8C41-207AE557398E}" type="presParOf" srcId="{CC8B9CEB-8290-6D4E-AE3D-C7274AA15F89}" destId="{4EE80044-D3D8-F045-94CA-D432AD0FA04D}" srcOrd="2" destOrd="0" presId="urn:microsoft.com/office/officeart/2005/8/layout/hList7"/>
    <dgm:cxn modelId="{D3543013-7707-EA4C-BC51-FD605DBE70D0}" type="presParOf" srcId="{CC8B9CEB-8290-6D4E-AE3D-C7274AA15F89}" destId="{6DDE67D2-BA49-C44C-B731-6521794148F8}" srcOrd="3" destOrd="0" presId="urn:microsoft.com/office/officeart/2005/8/layout/hList7"/>
    <dgm:cxn modelId="{3A912878-3C8A-2043-B5FD-50FDDF9E9121}" type="presParOf" srcId="{1BB99AF7-79C4-F843-AF2D-C67BA496C58A}" destId="{27A23BB7-050F-8B47-93C8-BB48C699D527}" srcOrd="3" destOrd="0" presId="urn:microsoft.com/office/officeart/2005/8/layout/hList7"/>
    <dgm:cxn modelId="{B59D622D-EC88-B446-B774-161C2B411CFB}" type="presParOf" srcId="{1BB99AF7-79C4-F843-AF2D-C67BA496C58A}" destId="{5D9EF810-2854-434C-855F-88088C5F01B3}" srcOrd="4" destOrd="0" presId="urn:microsoft.com/office/officeart/2005/8/layout/hList7"/>
    <dgm:cxn modelId="{00D6AF28-7095-6247-B69D-94993F59E3D8}" type="presParOf" srcId="{5D9EF810-2854-434C-855F-88088C5F01B3}" destId="{650E4CD3-134B-E248-BEE3-0880565CA9FC}" srcOrd="0" destOrd="0" presId="urn:microsoft.com/office/officeart/2005/8/layout/hList7"/>
    <dgm:cxn modelId="{5D9A8CCE-A27F-134E-B591-D5B3F84E0C79}" type="presParOf" srcId="{5D9EF810-2854-434C-855F-88088C5F01B3}" destId="{A6E4F57E-5D94-9843-AE8A-CF0A4BE7FB81}" srcOrd="1" destOrd="0" presId="urn:microsoft.com/office/officeart/2005/8/layout/hList7"/>
    <dgm:cxn modelId="{F3F1517B-1A18-644C-87DD-0C4AC13C9C8C}" type="presParOf" srcId="{5D9EF810-2854-434C-855F-88088C5F01B3}" destId="{4FE8624F-B9F9-D745-91D7-33DD597623C3}" srcOrd="2" destOrd="0" presId="urn:microsoft.com/office/officeart/2005/8/layout/hList7"/>
    <dgm:cxn modelId="{3352BB57-C886-094C-A009-5D3F78B8D4C8}" type="presParOf" srcId="{5D9EF810-2854-434C-855F-88088C5F01B3}" destId="{85388071-DB5A-F348-9887-314E6AE38767}" srcOrd="3" destOrd="0" presId="urn:microsoft.com/office/officeart/2005/8/layout/hList7"/>
    <dgm:cxn modelId="{C00FE669-7F6F-054A-9EA4-816C49C9EFE7}" type="presParOf" srcId="{1BB99AF7-79C4-F843-AF2D-C67BA496C58A}" destId="{9C237574-951D-C346-81C1-F28E1BBD5B68}" srcOrd="5" destOrd="0" presId="urn:microsoft.com/office/officeart/2005/8/layout/hList7"/>
    <dgm:cxn modelId="{D6FF4D72-3F4C-4F4D-BB13-E439C4461E8B}" type="presParOf" srcId="{1BB99AF7-79C4-F843-AF2D-C67BA496C58A}" destId="{335BD147-AE6E-EF4D-84B4-D552C9FD2AAA}" srcOrd="6" destOrd="0" presId="urn:microsoft.com/office/officeart/2005/8/layout/hList7"/>
    <dgm:cxn modelId="{CDCCC94D-D0FD-A246-9604-790A5918B699}" type="presParOf" srcId="{335BD147-AE6E-EF4D-84B4-D552C9FD2AAA}" destId="{03C8F90E-8CF7-314D-9928-396A2AEC2B5C}" srcOrd="0" destOrd="0" presId="urn:microsoft.com/office/officeart/2005/8/layout/hList7"/>
    <dgm:cxn modelId="{E6A4A915-D003-A746-A70B-6F38EA63AE45}" type="presParOf" srcId="{335BD147-AE6E-EF4D-84B4-D552C9FD2AAA}" destId="{D27A3208-A011-404A-B742-33F3E8DB027C}" srcOrd="1" destOrd="0" presId="urn:microsoft.com/office/officeart/2005/8/layout/hList7"/>
    <dgm:cxn modelId="{955084C4-1CD5-CF4D-93EF-D5E37723485E}" type="presParOf" srcId="{335BD147-AE6E-EF4D-84B4-D552C9FD2AAA}" destId="{6768570C-8856-F443-8397-621E9051F613}" srcOrd="2" destOrd="0" presId="urn:microsoft.com/office/officeart/2005/8/layout/hList7"/>
    <dgm:cxn modelId="{BAC9DEDC-4034-1240-808B-8A8E45E81B66}" type="presParOf" srcId="{335BD147-AE6E-EF4D-84B4-D552C9FD2AAA}" destId="{ABA7AF03-30BD-FB44-84D0-D305289D9F17}" srcOrd="3" destOrd="0" presId="urn:microsoft.com/office/officeart/2005/8/layout/hList7"/>
    <dgm:cxn modelId="{435194AB-1DB0-7341-9928-8713C51393AB}" type="presParOf" srcId="{1BB99AF7-79C4-F843-AF2D-C67BA496C58A}" destId="{F1C2228C-B03B-7846-9FD7-A20569683C76}" srcOrd="7" destOrd="0" presId="urn:microsoft.com/office/officeart/2005/8/layout/hList7"/>
    <dgm:cxn modelId="{57D8203E-0C53-9040-BDB7-FAC9FE7E4AA7}" type="presParOf" srcId="{1BB99AF7-79C4-F843-AF2D-C67BA496C58A}" destId="{EA213A2B-4DE1-0044-825A-42924D62C56D}" srcOrd="8" destOrd="0" presId="urn:microsoft.com/office/officeart/2005/8/layout/hList7"/>
    <dgm:cxn modelId="{95C8C225-BA98-DB42-90C1-1DCA41A5324F}" type="presParOf" srcId="{EA213A2B-4DE1-0044-825A-42924D62C56D}" destId="{CB9D65CE-961D-D243-9B0F-8CE9A15E46AF}" srcOrd="0" destOrd="0" presId="urn:microsoft.com/office/officeart/2005/8/layout/hList7"/>
    <dgm:cxn modelId="{5F3B47BD-0741-4249-B23E-454B1D0E88AF}" type="presParOf" srcId="{EA213A2B-4DE1-0044-825A-42924D62C56D}" destId="{49F46000-C990-CB4D-BB1D-D6DA30CAB713}" srcOrd="1" destOrd="0" presId="urn:microsoft.com/office/officeart/2005/8/layout/hList7"/>
    <dgm:cxn modelId="{680D61A8-24A8-BC4C-B439-26FD76F81DE0}" type="presParOf" srcId="{EA213A2B-4DE1-0044-825A-42924D62C56D}" destId="{217260D9-B258-AF47-A613-91A7DDE3D3C0}" srcOrd="2" destOrd="0" presId="urn:microsoft.com/office/officeart/2005/8/layout/hList7"/>
    <dgm:cxn modelId="{9CF16E40-C0AB-AF4B-9B6F-AE6085991AC9}" type="presParOf" srcId="{EA213A2B-4DE1-0044-825A-42924D62C56D}" destId="{DFB997C0-2120-4840-9D6A-CF6FAC8CF4E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07937C-3B0D-1748-BACE-46A70DB8BB49}" type="doc">
      <dgm:prSet loTypeId="urn:microsoft.com/office/officeart/2005/8/layout/vList2" loCatId="list" qsTypeId="urn:microsoft.com/office/officeart/2005/8/quickstyle/simple5" qsCatId="simple" csTypeId="urn:microsoft.com/office/officeart/2005/8/colors/accent6_2" csCatId="accent6"/>
      <dgm:spPr/>
      <dgm:t>
        <a:bodyPr/>
        <a:lstStyle/>
        <a:p>
          <a:endParaRPr lang="es-MX"/>
        </a:p>
      </dgm:t>
    </dgm:pt>
    <dgm:pt modelId="{95575E96-9E1B-F64D-BEA3-3C8762280418}">
      <dgm:prSet/>
      <dgm:spPr/>
      <dgm:t>
        <a:bodyPr/>
        <a:lstStyle/>
        <a:p>
          <a:r>
            <a:rPr lang="es-CO"/>
            <a:t>Incertidumbre que genera la pandemia así como el rol desempeñado por el supervisor (Valdenebro 2021)</a:t>
          </a:r>
        </a:p>
      </dgm:t>
    </dgm:pt>
    <dgm:pt modelId="{C4231DFB-AD4E-AE4A-94E2-6A358CFE1B95}" type="parTrans" cxnId="{FC4340E3-CD0C-494B-B57A-59D31553B273}">
      <dgm:prSet/>
      <dgm:spPr/>
      <dgm:t>
        <a:bodyPr/>
        <a:lstStyle/>
        <a:p>
          <a:endParaRPr lang="es-MX"/>
        </a:p>
      </dgm:t>
    </dgm:pt>
    <dgm:pt modelId="{CA4C2F33-8A27-654C-A264-B5E5D8C0C36A}" type="sibTrans" cxnId="{FC4340E3-CD0C-494B-B57A-59D31553B273}">
      <dgm:prSet/>
      <dgm:spPr/>
      <dgm:t>
        <a:bodyPr/>
        <a:lstStyle/>
        <a:p>
          <a:endParaRPr lang="es-MX"/>
        </a:p>
      </dgm:t>
    </dgm:pt>
    <dgm:pt modelId="{A66C948D-EBC0-264E-8001-1A00F865B3FA}">
      <dgm:prSet/>
      <dgm:spPr/>
      <dgm:t>
        <a:bodyPr/>
        <a:lstStyle/>
        <a:p>
          <a:r>
            <a:rPr lang="es-CO"/>
            <a:t>Apoyo de pares y organizaciones”, se encontró que es protector y disminuye la incidencia de depresión y ansiedad. (Lucrecia 2021)</a:t>
          </a:r>
        </a:p>
      </dgm:t>
    </dgm:pt>
    <dgm:pt modelId="{A276C67E-7C42-2349-A2D5-07B6C3B5D4D6}" type="parTrans" cxnId="{932AD4F8-DC56-4E48-94C2-5415303FDAC1}">
      <dgm:prSet/>
      <dgm:spPr/>
      <dgm:t>
        <a:bodyPr/>
        <a:lstStyle/>
        <a:p>
          <a:endParaRPr lang="es-MX"/>
        </a:p>
      </dgm:t>
    </dgm:pt>
    <dgm:pt modelId="{BF002CCE-FAF9-514A-B3CB-55D7499118DB}" type="sibTrans" cxnId="{932AD4F8-DC56-4E48-94C2-5415303FDAC1}">
      <dgm:prSet/>
      <dgm:spPr/>
      <dgm:t>
        <a:bodyPr/>
        <a:lstStyle/>
        <a:p>
          <a:endParaRPr lang="es-MX"/>
        </a:p>
      </dgm:t>
    </dgm:pt>
    <dgm:pt modelId="{4EAAEC5B-FE7D-474F-87F6-C9C03DE649EF}" type="pres">
      <dgm:prSet presAssocID="{3807937C-3B0D-1748-BACE-46A70DB8BB49}" presName="linear" presStyleCnt="0">
        <dgm:presLayoutVars>
          <dgm:animLvl val="lvl"/>
          <dgm:resizeHandles val="exact"/>
        </dgm:presLayoutVars>
      </dgm:prSet>
      <dgm:spPr/>
    </dgm:pt>
    <dgm:pt modelId="{C015A1DA-2BEB-8240-837E-CBE5C3C75FE3}" type="pres">
      <dgm:prSet presAssocID="{95575E96-9E1B-F64D-BEA3-3C8762280418}" presName="parentText" presStyleLbl="node1" presStyleIdx="0" presStyleCnt="2">
        <dgm:presLayoutVars>
          <dgm:chMax val="0"/>
          <dgm:bulletEnabled val="1"/>
        </dgm:presLayoutVars>
      </dgm:prSet>
      <dgm:spPr/>
    </dgm:pt>
    <dgm:pt modelId="{851C3FAB-B955-884D-8F14-3286E4E45FBA}" type="pres">
      <dgm:prSet presAssocID="{CA4C2F33-8A27-654C-A264-B5E5D8C0C36A}" presName="spacer" presStyleCnt="0"/>
      <dgm:spPr/>
    </dgm:pt>
    <dgm:pt modelId="{0050F43A-C606-C047-B2E3-8ADA1EDAED9E}" type="pres">
      <dgm:prSet presAssocID="{A66C948D-EBC0-264E-8001-1A00F865B3FA}" presName="parentText" presStyleLbl="node1" presStyleIdx="1" presStyleCnt="2">
        <dgm:presLayoutVars>
          <dgm:chMax val="0"/>
          <dgm:bulletEnabled val="1"/>
        </dgm:presLayoutVars>
      </dgm:prSet>
      <dgm:spPr/>
    </dgm:pt>
  </dgm:ptLst>
  <dgm:cxnLst>
    <dgm:cxn modelId="{7F51395A-95AE-D84A-A432-E32569508FA0}" type="presOf" srcId="{95575E96-9E1B-F64D-BEA3-3C8762280418}" destId="{C015A1DA-2BEB-8240-837E-CBE5C3C75FE3}" srcOrd="0" destOrd="0" presId="urn:microsoft.com/office/officeart/2005/8/layout/vList2"/>
    <dgm:cxn modelId="{B5AF1FC3-63D8-8749-AD8B-5DD3B5D268A5}" type="presOf" srcId="{A66C948D-EBC0-264E-8001-1A00F865B3FA}" destId="{0050F43A-C606-C047-B2E3-8ADA1EDAED9E}" srcOrd="0" destOrd="0" presId="urn:microsoft.com/office/officeart/2005/8/layout/vList2"/>
    <dgm:cxn modelId="{FC4340E3-CD0C-494B-B57A-59D31553B273}" srcId="{3807937C-3B0D-1748-BACE-46A70DB8BB49}" destId="{95575E96-9E1B-F64D-BEA3-3C8762280418}" srcOrd="0" destOrd="0" parTransId="{C4231DFB-AD4E-AE4A-94E2-6A358CFE1B95}" sibTransId="{CA4C2F33-8A27-654C-A264-B5E5D8C0C36A}"/>
    <dgm:cxn modelId="{71FFA9EF-EB41-684A-8083-B36BD52691D6}" type="presOf" srcId="{3807937C-3B0D-1748-BACE-46A70DB8BB49}" destId="{4EAAEC5B-FE7D-474F-87F6-C9C03DE649EF}" srcOrd="0" destOrd="0" presId="urn:microsoft.com/office/officeart/2005/8/layout/vList2"/>
    <dgm:cxn modelId="{932AD4F8-DC56-4E48-94C2-5415303FDAC1}" srcId="{3807937C-3B0D-1748-BACE-46A70DB8BB49}" destId="{A66C948D-EBC0-264E-8001-1A00F865B3FA}" srcOrd="1" destOrd="0" parTransId="{A276C67E-7C42-2349-A2D5-07B6C3B5D4D6}" sibTransId="{BF002CCE-FAF9-514A-B3CB-55D7499118DB}"/>
    <dgm:cxn modelId="{876EEAAF-7F43-D641-A13C-A5B0A5E445BA}" type="presParOf" srcId="{4EAAEC5B-FE7D-474F-87F6-C9C03DE649EF}" destId="{C015A1DA-2BEB-8240-837E-CBE5C3C75FE3}" srcOrd="0" destOrd="0" presId="urn:microsoft.com/office/officeart/2005/8/layout/vList2"/>
    <dgm:cxn modelId="{46466868-A813-424E-845C-F5F746413ABE}" type="presParOf" srcId="{4EAAEC5B-FE7D-474F-87F6-C9C03DE649EF}" destId="{851C3FAB-B955-884D-8F14-3286E4E45FBA}" srcOrd="1" destOrd="0" presId="urn:microsoft.com/office/officeart/2005/8/layout/vList2"/>
    <dgm:cxn modelId="{47AC5692-33FE-5B4E-BFCF-4A877A387997}" type="presParOf" srcId="{4EAAEC5B-FE7D-474F-87F6-C9C03DE649EF}" destId="{0050F43A-C606-C047-B2E3-8ADA1EDAED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4BA271-B5F6-C644-BDEE-0D4B050DD31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6CAED7E2-AF62-3049-9F60-821E5740C21A}">
      <dgm:prSet/>
      <dgm:spPr/>
      <dgm:t>
        <a:bodyPr/>
        <a:lstStyle/>
        <a:p>
          <a:r>
            <a:rPr lang="es-CO" dirty="0"/>
            <a:t>“Interfaz y equilibrio entre el hogar y el trabajo”; </a:t>
          </a:r>
        </a:p>
      </dgm:t>
    </dgm:pt>
    <dgm:pt modelId="{5BEAD9F3-88AC-DE40-8A4C-D2F84DCF13C4}" type="parTrans" cxnId="{24CC09B7-6A47-DE4C-9498-DC8D17076F33}">
      <dgm:prSet/>
      <dgm:spPr/>
      <dgm:t>
        <a:bodyPr/>
        <a:lstStyle/>
        <a:p>
          <a:endParaRPr lang="es-MX"/>
        </a:p>
      </dgm:t>
    </dgm:pt>
    <dgm:pt modelId="{61AB3BBA-4D14-DE4C-99B0-2E06CA31D776}" type="sibTrans" cxnId="{24CC09B7-6A47-DE4C-9498-DC8D17076F33}">
      <dgm:prSet/>
      <dgm:spPr/>
      <dgm:t>
        <a:bodyPr/>
        <a:lstStyle/>
        <a:p>
          <a:endParaRPr lang="es-MX"/>
        </a:p>
      </dgm:t>
    </dgm:pt>
    <dgm:pt modelId="{73C7FC00-3F3B-8F48-97A3-DAC5BB116167}">
      <dgm:prSet/>
      <dgm:spPr/>
      <dgm:t>
        <a:bodyPr/>
        <a:lstStyle/>
        <a:p>
          <a:r>
            <a:rPr lang="es-CO"/>
            <a:t>que tiene que ver con las largas jornadas de trabajo el miedo al contagio, que hace que no se tenga claro los tiempos para el trabajo y el de dedicación a la casa en los trabajadores remotos. </a:t>
          </a:r>
          <a:r>
            <a:rPr lang="es-CO" dirty="0"/>
            <a:t>(Abdel 2021) </a:t>
          </a:r>
        </a:p>
      </dgm:t>
    </dgm:pt>
    <dgm:pt modelId="{18A679A7-89C8-BF4B-B04F-2032316B27CB}" type="parTrans" cxnId="{13165A7E-DD0F-944E-B665-601585A0E284}">
      <dgm:prSet/>
      <dgm:spPr/>
      <dgm:t>
        <a:bodyPr/>
        <a:lstStyle/>
        <a:p>
          <a:endParaRPr lang="es-MX"/>
        </a:p>
      </dgm:t>
    </dgm:pt>
    <dgm:pt modelId="{DD6A0BD1-03A0-E946-9C04-2D7BE1C9BF5B}" type="sibTrans" cxnId="{13165A7E-DD0F-944E-B665-601585A0E284}">
      <dgm:prSet/>
      <dgm:spPr/>
      <dgm:t>
        <a:bodyPr/>
        <a:lstStyle/>
        <a:p>
          <a:endParaRPr lang="es-MX"/>
        </a:p>
      </dgm:t>
    </dgm:pt>
    <dgm:pt modelId="{4E9FE451-0322-6E46-B867-AE4425B35211}" type="pres">
      <dgm:prSet presAssocID="{8F4BA271-B5F6-C644-BDEE-0D4B050DD31F}" presName="linear" presStyleCnt="0">
        <dgm:presLayoutVars>
          <dgm:animLvl val="lvl"/>
          <dgm:resizeHandles val="exact"/>
        </dgm:presLayoutVars>
      </dgm:prSet>
      <dgm:spPr/>
    </dgm:pt>
    <dgm:pt modelId="{EF3E0F68-8D92-AC42-ABE8-5F4841CD1F84}" type="pres">
      <dgm:prSet presAssocID="{6CAED7E2-AF62-3049-9F60-821E5740C21A}" presName="parentText" presStyleLbl="node1" presStyleIdx="0" presStyleCnt="1">
        <dgm:presLayoutVars>
          <dgm:chMax val="0"/>
          <dgm:bulletEnabled val="1"/>
        </dgm:presLayoutVars>
      </dgm:prSet>
      <dgm:spPr/>
    </dgm:pt>
    <dgm:pt modelId="{6C8C9008-6546-DE41-9341-8B82410BB6B8}" type="pres">
      <dgm:prSet presAssocID="{6CAED7E2-AF62-3049-9F60-821E5740C21A}" presName="childText" presStyleLbl="revTx" presStyleIdx="0" presStyleCnt="1">
        <dgm:presLayoutVars>
          <dgm:bulletEnabled val="1"/>
        </dgm:presLayoutVars>
      </dgm:prSet>
      <dgm:spPr/>
    </dgm:pt>
  </dgm:ptLst>
  <dgm:cxnLst>
    <dgm:cxn modelId="{3C554905-69CC-C144-9025-00F587747A5C}" type="presOf" srcId="{73C7FC00-3F3B-8F48-97A3-DAC5BB116167}" destId="{6C8C9008-6546-DE41-9341-8B82410BB6B8}" srcOrd="0" destOrd="0" presId="urn:microsoft.com/office/officeart/2005/8/layout/vList2"/>
    <dgm:cxn modelId="{13165A7E-DD0F-944E-B665-601585A0E284}" srcId="{6CAED7E2-AF62-3049-9F60-821E5740C21A}" destId="{73C7FC00-3F3B-8F48-97A3-DAC5BB116167}" srcOrd="0" destOrd="0" parTransId="{18A679A7-89C8-BF4B-B04F-2032316B27CB}" sibTransId="{DD6A0BD1-03A0-E946-9C04-2D7BE1C9BF5B}"/>
    <dgm:cxn modelId="{FD042F95-F779-8E49-888A-7FD238E63CA4}" type="presOf" srcId="{8F4BA271-B5F6-C644-BDEE-0D4B050DD31F}" destId="{4E9FE451-0322-6E46-B867-AE4425B35211}" srcOrd="0" destOrd="0" presId="urn:microsoft.com/office/officeart/2005/8/layout/vList2"/>
    <dgm:cxn modelId="{24CC09B7-6A47-DE4C-9498-DC8D17076F33}" srcId="{8F4BA271-B5F6-C644-BDEE-0D4B050DD31F}" destId="{6CAED7E2-AF62-3049-9F60-821E5740C21A}" srcOrd="0" destOrd="0" parTransId="{5BEAD9F3-88AC-DE40-8A4C-D2F84DCF13C4}" sibTransId="{61AB3BBA-4D14-DE4C-99B0-2E06CA31D776}"/>
    <dgm:cxn modelId="{F496A2C5-D64F-6F4F-9560-92CEDBF7CA93}" type="presOf" srcId="{6CAED7E2-AF62-3049-9F60-821E5740C21A}" destId="{EF3E0F68-8D92-AC42-ABE8-5F4841CD1F84}" srcOrd="0" destOrd="0" presId="urn:microsoft.com/office/officeart/2005/8/layout/vList2"/>
    <dgm:cxn modelId="{2ED00ECB-CB67-0345-85D2-270A978F6F53}" type="presParOf" srcId="{4E9FE451-0322-6E46-B867-AE4425B35211}" destId="{EF3E0F68-8D92-AC42-ABE8-5F4841CD1F84}" srcOrd="0" destOrd="0" presId="urn:microsoft.com/office/officeart/2005/8/layout/vList2"/>
    <dgm:cxn modelId="{153F2A11-EF23-6E49-B163-EDF63CE36F25}" type="presParOf" srcId="{4E9FE451-0322-6E46-B867-AE4425B35211}" destId="{6C8C9008-6546-DE41-9341-8B82410BB6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BC9E2B-E96B-9C4F-A9B5-58751E60724C}"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s-MX"/>
        </a:p>
      </dgm:t>
    </dgm:pt>
    <dgm:pt modelId="{141A81B2-0B0F-B04F-AF4D-27B89629685C}">
      <dgm:prSet/>
      <dgm:spPr/>
      <dgm:t>
        <a:bodyPr/>
        <a:lstStyle/>
        <a:p>
          <a:r>
            <a:rPr lang="es-CO" dirty="0"/>
            <a:t>Las personas que trabajan desde su hogares tienden a </a:t>
          </a:r>
          <a:r>
            <a:rPr lang="es-CO" b="1" dirty="0"/>
            <a:t>alargar sus jornadas de trabajo</a:t>
          </a:r>
          <a:endParaRPr lang="es-CO" dirty="0"/>
        </a:p>
      </dgm:t>
    </dgm:pt>
    <dgm:pt modelId="{CE701646-BEF2-E74A-97B6-EE35A70DE0E0}" type="parTrans" cxnId="{A85849E9-0537-8340-B0E7-63B8F175E5EC}">
      <dgm:prSet/>
      <dgm:spPr/>
      <dgm:t>
        <a:bodyPr/>
        <a:lstStyle/>
        <a:p>
          <a:endParaRPr lang="es-MX"/>
        </a:p>
      </dgm:t>
    </dgm:pt>
    <dgm:pt modelId="{B0F5E4A5-EB8D-A74C-82F3-B8E2F42D27F1}" type="sibTrans" cxnId="{A85849E9-0537-8340-B0E7-63B8F175E5EC}">
      <dgm:prSet/>
      <dgm:spPr/>
      <dgm:t>
        <a:bodyPr/>
        <a:lstStyle/>
        <a:p>
          <a:endParaRPr lang="es-MX"/>
        </a:p>
      </dgm:t>
    </dgm:pt>
    <dgm:pt modelId="{751E064A-CBE6-5946-A0C0-5118AC6FC938}">
      <dgm:prSet/>
      <dgm:spPr/>
      <dgm:t>
        <a:bodyPr/>
        <a:lstStyle/>
        <a:p>
          <a:r>
            <a:rPr lang="es-CO">
              <a:effectLst/>
              <a:latin typeface="Calibri" panose="020F0502020204030204" pitchFamily="34" charset="0"/>
              <a:ea typeface="Calibri" panose="020F0502020204030204" pitchFamily="34" charset="0"/>
              <a:cs typeface="Calibri" panose="020F0502020204030204" pitchFamily="34" charset="0"/>
            </a:rPr>
            <a:t>Como un fenómeno conexo al anterior y de contera la duración de la jornada de trabajo, este no solo como mayor duración diaria entre semana, sino también los fines de semana, algunos autores lo sitúan en un </a:t>
          </a:r>
          <a:r>
            <a:rPr lang="es-CO" b="1">
              <a:effectLst/>
              <a:latin typeface="Calibri" panose="020F0502020204030204" pitchFamily="34" charset="0"/>
              <a:ea typeface="Calibri" panose="020F0502020204030204" pitchFamily="34" charset="0"/>
              <a:cs typeface="Calibri" panose="020F0502020204030204" pitchFamily="34" charset="0"/>
            </a:rPr>
            <a:t>promedio de 12 horas </a:t>
          </a:r>
          <a:r>
            <a:rPr lang="es-CO">
              <a:effectLst/>
              <a:latin typeface="Calibri" panose="020F0502020204030204" pitchFamily="34" charset="0"/>
              <a:ea typeface="Calibri" panose="020F0502020204030204" pitchFamily="34" charset="0"/>
              <a:cs typeface="Calibri" panose="020F0502020204030204" pitchFamily="34" charset="0"/>
            </a:rPr>
            <a:t>al día (Lenguita, 2005) este fenómeno ya se había identificado en el tipo de trabajo en casa. Las personas que trabajan desde su hogares tienden a </a:t>
          </a:r>
          <a:r>
            <a:rPr lang="es-CO" b="1">
              <a:effectLst/>
              <a:latin typeface="Calibri" panose="020F0502020204030204" pitchFamily="34" charset="0"/>
              <a:ea typeface="Calibri" panose="020F0502020204030204" pitchFamily="34" charset="0"/>
              <a:cs typeface="Calibri" panose="020F0502020204030204" pitchFamily="34" charset="0"/>
            </a:rPr>
            <a:t>alargar sus jornadas de trabajo </a:t>
          </a:r>
          <a:r>
            <a:rPr lang="es-CO">
              <a:effectLst/>
              <a:latin typeface="Calibri" panose="020F0502020204030204" pitchFamily="34" charset="0"/>
              <a:ea typeface="Calibri" panose="020F0502020204030204" pitchFamily="34" charset="0"/>
              <a:cs typeface="Calibri" panose="020F0502020204030204" pitchFamily="34" charset="0"/>
            </a:rPr>
            <a:t>entre un </a:t>
          </a:r>
          <a:r>
            <a:rPr lang="es-CO" b="1">
              <a:effectLst/>
              <a:latin typeface="Calibri" panose="020F0502020204030204" pitchFamily="34" charset="0"/>
              <a:ea typeface="Calibri" panose="020F0502020204030204" pitchFamily="34" charset="0"/>
              <a:cs typeface="Calibri" panose="020F0502020204030204" pitchFamily="34" charset="0"/>
            </a:rPr>
            <a:t>10% y 20%. </a:t>
          </a:r>
          <a:r>
            <a:rPr lang="es-CO">
              <a:effectLst/>
              <a:latin typeface="Calibri" panose="020F0502020204030204" pitchFamily="34" charset="0"/>
              <a:ea typeface="Calibri" panose="020F0502020204030204" pitchFamily="34" charset="0"/>
              <a:cs typeface="Calibri" panose="020F0502020204030204" pitchFamily="34" charset="0"/>
            </a:rPr>
            <a:t>por un “sentimiento de culpa” -mejores condiciones y evitar tiempo de desplazamiento. Metger y Cleach (Gálvez y Pérez, 2008).</a:t>
          </a:r>
          <a:r>
            <a:rPr lang="es-CO"/>
            <a:t>. Metger y Cleach (Gálvez y Pérez, 2008).</a:t>
          </a:r>
        </a:p>
      </dgm:t>
    </dgm:pt>
    <dgm:pt modelId="{961EA34B-168E-4A42-9FF9-225DCA6377CD}" type="parTrans" cxnId="{2CC83F74-CB65-5644-89BB-45F61BF07967}">
      <dgm:prSet/>
      <dgm:spPr/>
      <dgm:t>
        <a:bodyPr/>
        <a:lstStyle/>
        <a:p>
          <a:endParaRPr lang="es-MX"/>
        </a:p>
      </dgm:t>
    </dgm:pt>
    <dgm:pt modelId="{BF750603-CDF8-2F42-9463-03EB3FDB6D29}" type="sibTrans" cxnId="{2CC83F74-CB65-5644-89BB-45F61BF07967}">
      <dgm:prSet/>
      <dgm:spPr/>
      <dgm:t>
        <a:bodyPr/>
        <a:lstStyle/>
        <a:p>
          <a:endParaRPr lang="es-MX"/>
        </a:p>
      </dgm:t>
    </dgm:pt>
    <dgm:pt modelId="{1CEC510B-D779-8440-B938-36EB38FA9B45}">
      <dgm:prSet/>
      <dgm:spPr/>
      <dgm:t>
        <a:bodyPr/>
        <a:lstStyle/>
        <a:p>
          <a:pPr>
            <a:buFont typeface="Symbol" pitchFamily="2" charset="2"/>
            <a:buChar char=""/>
          </a:pPr>
          <a:r>
            <a:rPr lang="es-CO">
              <a:effectLst/>
              <a:latin typeface="Times New Roman" panose="02020603050405020304" pitchFamily="18" charset="0"/>
              <a:ea typeface="Times New Roman" panose="02020603050405020304" pitchFamily="18" charset="0"/>
            </a:rPr>
            <a:t>Carga mental</a:t>
          </a:r>
          <a:endParaRPr lang="es-CO"/>
        </a:p>
      </dgm:t>
    </dgm:pt>
    <dgm:pt modelId="{2C37A19B-F43D-5D45-9BAE-5AAA3A485A66}" type="parTrans" cxnId="{8C3076D8-53EE-2042-9741-2F86B5A89D26}">
      <dgm:prSet/>
      <dgm:spPr/>
      <dgm:t>
        <a:bodyPr/>
        <a:lstStyle/>
        <a:p>
          <a:endParaRPr lang="es-MX"/>
        </a:p>
      </dgm:t>
    </dgm:pt>
    <dgm:pt modelId="{E03F9D7E-3D8E-FD49-8FE0-B1AA61D10648}" type="sibTrans" cxnId="{8C3076D8-53EE-2042-9741-2F86B5A89D26}">
      <dgm:prSet/>
      <dgm:spPr/>
      <dgm:t>
        <a:bodyPr/>
        <a:lstStyle/>
        <a:p>
          <a:endParaRPr lang="es-MX"/>
        </a:p>
      </dgm:t>
    </dgm:pt>
    <dgm:pt modelId="{E93AD0D1-EEBE-DC47-928A-B46EDCE78B0C}">
      <dgm:prSet/>
      <dgm:spPr/>
      <dgm:t>
        <a:bodyPr/>
        <a:lstStyle/>
        <a:p>
          <a:pPr>
            <a:buFont typeface="Symbol" pitchFamily="2" charset="2"/>
            <a:buChar char=""/>
          </a:pPr>
          <a:r>
            <a:rPr lang="es-CO">
              <a:effectLst/>
              <a:latin typeface="Times New Roman" panose="02020603050405020304" pitchFamily="18" charset="0"/>
              <a:ea typeface="Times New Roman" panose="02020603050405020304" pitchFamily="18" charset="0"/>
            </a:rPr>
            <a:t>(con sobrecarga o subcarga) (Venegas 2020) </a:t>
          </a:r>
          <a:r>
            <a:rPr lang="es-CO">
              <a:effectLst/>
              <a:latin typeface="TimesNewRomanPSMT"/>
              <a:ea typeface="Times New Roman" panose="02020603050405020304" pitchFamily="18" charset="0"/>
            </a:rPr>
            <a:t>exceso de trabajo, agotamiento y se tiende a trabajar sin limites (Vayre, 2019)</a:t>
          </a:r>
          <a:endParaRPr lang="es-CO"/>
        </a:p>
      </dgm:t>
    </dgm:pt>
    <dgm:pt modelId="{9659170C-701E-0249-8390-001583BE103C}" type="parTrans" cxnId="{D9958E51-D61B-9C46-A7AB-081AF6D83B03}">
      <dgm:prSet/>
      <dgm:spPr/>
      <dgm:t>
        <a:bodyPr/>
        <a:lstStyle/>
        <a:p>
          <a:endParaRPr lang="es-MX"/>
        </a:p>
      </dgm:t>
    </dgm:pt>
    <dgm:pt modelId="{3E6A35C2-FBE6-F140-91AA-B1107E319C00}" type="sibTrans" cxnId="{D9958E51-D61B-9C46-A7AB-081AF6D83B03}">
      <dgm:prSet/>
      <dgm:spPr/>
      <dgm:t>
        <a:bodyPr/>
        <a:lstStyle/>
        <a:p>
          <a:endParaRPr lang="es-MX"/>
        </a:p>
      </dgm:t>
    </dgm:pt>
    <dgm:pt modelId="{6910B1E5-C5A7-1443-B4B7-C39101FF87A0}" type="pres">
      <dgm:prSet presAssocID="{C6BC9E2B-E96B-9C4F-A9B5-58751E60724C}" presName="linear" presStyleCnt="0">
        <dgm:presLayoutVars>
          <dgm:animLvl val="lvl"/>
          <dgm:resizeHandles val="exact"/>
        </dgm:presLayoutVars>
      </dgm:prSet>
      <dgm:spPr/>
    </dgm:pt>
    <dgm:pt modelId="{A48F5302-60CC-764D-B135-2F821B5C8A2D}" type="pres">
      <dgm:prSet presAssocID="{141A81B2-0B0F-B04F-AF4D-27B89629685C}" presName="parentText" presStyleLbl="node1" presStyleIdx="0" presStyleCnt="2">
        <dgm:presLayoutVars>
          <dgm:chMax val="0"/>
          <dgm:bulletEnabled val="1"/>
        </dgm:presLayoutVars>
      </dgm:prSet>
      <dgm:spPr/>
    </dgm:pt>
    <dgm:pt modelId="{41C3B3E9-32CB-BF47-A642-4A11CBD2776C}" type="pres">
      <dgm:prSet presAssocID="{141A81B2-0B0F-B04F-AF4D-27B89629685C}" presName="childText" presStyleLbl="revTx" presStyleIdx="0" presStyleCnt="2">
        <dgm:presLayoutVars>
          <dgm:bulletEnabled val="1"/>
        </dgm:presLayoutVars>
      </dgm:prSet>
      <dgm:spPr/>
    </dgm:pt>
    <dgm:pt modelId="{661DC6F7-AAAF-9D4A-8E81-E6B10CDCEB49}" type="pres">
      <dgm:prSet presAssocID="{1CEC510B-D779-8440-B938-36EB38FA9B45}" presName="parentText" presStyleLbl="node1" presStyleIdx="1" presStyleCnt="2">
        <dgm:presLayoutVars>
          <dgm:chMax val="0"/>
          <dgm:bulletEnabled val="1"/>
        </dgm:presLayoutVars>
      </dgm:prSet>
      <dgm:spPr/>
    </dgm:pt>
    <dgm:pt modelId="{CE671BD3-2E6D-7B4A-ACC7-0BF19B7FE445}" type="pres">
      <dgm:prSet presAssocID="{1CEC510B-D779-8440-B938-36EB38FA9B45}" presName="childText" presStyleLbl="revTx" presStyleIdx="1" presStyleCnt="2">
        <dgm:presLayoutVars>
          <dgm:bulletEnabled val="1"/>
        </dgm:presLayoutVars>
      </dgm:prSet>
      <dgm:spPr/>
    </dgm:pt>
  </dgm:ptLst>
  <dgm:cxnLst>
    <dgm:cxn modelId="{5D8C7C1E-5F16-F54D-B99F-D2F70F6503F2}" type="presOf" srcId="{C6BC9E2B-E96B-9C4F-A9B5-58751E60724C}" destId="{6910B1E5-C5A7-1443-B4B7-C39101FF87A0}" srcOrd="0" destOrd="0" presId="urn:microsoft.com/office/officeart/2005/8/layout/vList2"/>
    <dgm:cxn modelId="{19C29B23-DB9D-CB44-89BA-3E719FEE1160}" type="presOf" srcId="{751E064A-CBE6-5946-A0C0-5118AC6FC938}" destId="{41C3B3E9-32CB-BF47-A642-4A11CBD2776C}" srcOrd="0" destOrd="0" presId="urn:microsoft.com/office/officeart/2005/8/layout/vList2"/>
    <dgm:cxn modelId="{E8479B38-2DA4-F145-BC81-D852BD79A9C7}" type="presOf" srcId="{E93AD0D1-EEBE-DC47-928A-B46EDCE78B0C}" destId="{CE671BD3-2E6D-7B4A-ACC7-0BF19B7FE445}" srcOrd="0" destOrd="0" presId="urn:microsoft.com/office/officeart/2005/8/layout/vList2"/>
    <dgm:cxn modelId="{D9958E51-D61B-9C46-A7AB-081AF6D83B03}" srcId="{1CEC510B-D779-8440-B938-36EB38FA9B45}" destId="{E93AD0D1-EEBE-DC47-928A-B46EDCE78B0C}" srcOrd="0" destOrd="0" parTransId="{9659170C-701E-0249-8390-001583BE103C}" sibTransId="{3E6A35C2-FBE6-F140-91AA-B1107E319C00}"/>
    <dgm:cxn modelId="{ECDACF5D-BA34-3F4B-AF6C-47E6B2C956FD}" type="presOf" srcId="{1CEC510B-D779-8440-B938-36EB38FA9B45}" destId="{661DC6F7-AAAF-9D4A-8E81-E6B10CDCEB49}" srcOrd="0" destOrd="0" presId="urn:microsoft.com/office/officeart/2005/8/layout/vList2"/>
    <dgm:cxn modelId="{2CC83F74-CB65-5644-89BB-45F61BF07967}" srcId="{141A81B2-0B0F-B04F-AF4D-27B89629685C}" destId="{751E064A-CBE6-5946-A0C0-5118AC6FC938}" srcOrd="0" destOrd="0" parTransId="{961EA34B-168E-4A42-9FF9-225DCA6377CD}" sibTransId="{BF750603-CDF8-2F42-9463-03EB3FDB6D29}"/>
    <dgm:cxn modelId="{A4098BB2-44E8-5748-B5AC-B57089BC92D7}" type="presOf" srcId="{141A81B2-0B0F-B04F-AF4D-27B89629685C}" destId="{A48F5302-60CC-764D-B135-2F821B5C8A2D}" srcOrd="0" destOrd="0" presId="urn:microsoft.com/office/officeart/2005/8/layout/vList2"/>
    <dgm:cxn modelId="{8C3076D8-53EE-2042-9741-2F86B5A89D26}" srcId="{C6BC9E2B-E96B-9C4F-A9B5-58751E60724C}" destId="{1CEC510B-D779-8440-B938-36EB38FA9B45}" srcOrd="1" destOrd="0" parTransId="{2C37A19B-F43D-5D45-9BAE-5AAA3A485A66}" sibTransId="{E03F9D7E-3D8E-FD49-8FE0-B1AA61D10648}"/>
    <dgm:cxn modelId="{A85849E9-0537-8340-B0E7-63B8F175E5EC}" srcId="{C6BC9E2B-E96B-9C4F-A9B5-58751E60724C}" destId="{141A81B2-0B0F-B04F-AF4D-27B89629685C}" srcOrd="0" destOrd="0" parTransId="{CE701646-BEF2-E74A-97B6-EE35A70DE0E0}" sibTransId="{B0F5E4A5-EB8D-A74C-82F3-B8E2F42D27F1}"/>
    <dgm:cxn modelId="{D92817B5-B40F-224A-93E1-9561B9ED1B75}" type="presParOf" srcId="{6910B1E5-C5A7-1443-B4B7-C39101FF87A0}" destId="{A48F5302-60CC-764D-B135-2F821B5C8A2D}" srcOrd="0" destOrd="0" presId="urn:microsoft.com/office/officeart/2005/8/layout/vList2"/>
    <dgm:cxn modelId="{DA14F07F-0936-D74D-B3F8-698D32719951}" type="presParOf" srcId="{6910B1E5-C5A7-1443-B4B7-C39101FF87A0}" destId="{41C3B3E9-32CB-BF47-A642-4A11CBD2776C}" srcOrd="1" destOrd="0" presId="urn:microsoft.com/office/officeart/2005/8/layout/vList2"/>
    <dgm:cxn modelId="{D42276AF-8E56-0947-AD6A-4D85A85FB865}" type="presParOf" srcId="{6910B1E5-C5A7-1443-B4B7-C39101FF87A0}" destId="{661DC6F7-AAAF-9D4A-8E81-E6B10CDCEB49}" srcOrd="2" destOrd="0" presId="urn:microsoft.com/office/officeart/2005/8/layout/vList2"/>
    <dgm:cxn modelId="{7D3D6D42-255A-794C-B7C4-A57CFEC460D7}" type="presParOf" srcId="{6910B1E5-C5A7-1443-B4B7-C39101FF87A0}" destId="{CE671BD3-2E6D-7B4A-ACC7-0BF19B7FE44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A27325-CD70-EC47-B55E-8F525C8AF6F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MX"/>
        </a:p>
      </dgm:t>
    </dgm:pt>
    <dgm:pt modelId="{BBB5710E-720E-244C-BCD9-CB888959A2B9}">
      <dgm:prSet/>
      <dgm:spPr/>
      <dgm:t>
        <a:bodyPr/>
        <a:lstStyle/>
        <a:p>
          <a:r>
            <a:rPr lang="es-CO" dirty="0"/>
            <a:t>Soledad /</a:t>
          </a:r>
          <a:r>
            <a:rPr lang="es-CO"/>
            <a:t>tecnoestres</a:t>
          </a:r>
        </a:p>
      </dgm:t>
    </dgm:pt>
    <dgm:pt modelId="{399EEB37-2CF3-7D4F-BB97-196AAE0D13A5}" type="parTrans" cxnId="{8A29E9D5-D40D-0F4C-AEB9-DFF16E105551}">
      <dgm:prSet/>
      <dgm:spPr/>
      <dgm:t>
        <a:bodyPr/>
        <a:lstStyle/>
        <a:p>
          <a:endParaRPr lang="es-MX"/>
        </a:p>
      </dgm:t>
    </dgm:pt>
    <dgm:pt modelId="{16156E9C-E1E4-FA45-935F-DA838480DEF2}" type="sibTrans" cxnId="{8A29E9D5-D40D-0F4C-AEB9-DFF16E105551}">
      <dgm:prSet/>
      <dgm:spPr/>
      <dgm:t>
        <a:bodyPr/>
        <a:lstStyle/>
        <a:p>
          <a:endParaRPr lang="es-MX"/>
        </a:p>
      </dgm:t>
    </dgm:pt>
    <dgm:pt modelId="{0BA13D16-2832-674B-8B80-143000511CA2}">
      <dgm:prSet/>
      <dgm:spPr/>
      <dgm:t>
        <a:bodyPr/>
        <a:lstStyle/>
        <a:p>
          <a:r>
            <a:rPr lang="es-CO" dirty="0"/>
            <a:t>Se percibe que se tiende a tener la percepción de </a:t>
          </a:r>
          <a:r>
            <a:rPr lang="es-CO" b="1" dirty="0"/>
            <a:t>“soledad”, </a:t>
          </a:r>
          <a:r>
            <a:rPr lang="es-CO" dirty="0"/>
            <a:t>ahora bien este fenómeno debe tener de fondo para generar</a:t>
          </a:r>
          <a:r>
            <a:rPr lang="es-CO" b="1" dirty="0"/>
            <a:t> </a:t>
          </a:r>
          <a:r>
            <a:rPr lang="es-CO" dirty="0"/>
            <a:t>la afectación un perfil de personalidad, características de personalidad y recursos emocionales adecuados, para afrontar el aislamiento y aunado a poco contacto social (Alonso y </a:t>
          </a:r>
          <a:r>
            <a:rPr lang="es-CO" dirty="0" err="1"/>
            <a:t>Cifrel</a:t>
          </a:r>
          <a:r>
            <a:rPr lang="es-CO" dirty="0"/>
            <a:t>, 2002) fenómeno que es generado por la condición de trabajo en casa en sus diferentes modalidades. “Cambios en la carga de trabajo y la demanda laboral”; para los trabajadores de salud generan ansiedad, agotamiento y depresión, por el contrario que es la disminución de la carga se ve como una amenaza y por ende genera mayor riesgo, y finalmente en esta categoría, veo el termino de </a:t>
          </a:r>
          <a:r>
            <a:rPr lang="es-CO" b="1" dirty="0"/>
            <a:t>“</a:t>
          </a:r>
          <a:r>
            <a:rPr lang="es-CO" b="1" dirty="0" err="1"/>
            <a:t>tecnoestress</a:t>
          </a:r>
          <a:r>
            <a:rPr lang="es-CO" dirty="0"/>
            <a:t>” que genera alteración de es “equilibrio entre el hogar y el trabajo” (Abdel 2021)</a:t>
          </a:r>
        </a:p>
      </dgm:t>
    </dgm:pt>
    <dgm:pt modelId="{24254378-D7E0-984A-9E8B-6C26A7846CE2}" type="parTrans" cxnId="{BC3BC5D4-B3B9-3249-99B6-139DD1866888}">
      <dgm:prSet/>
      <dgm:spPr/>
      <dgm:t>
        <a:bodyPr/>
        <a:lstStyle/>
        <a:p>
          <a:endParaRPr lang="es-MX"/>
        </a:p>
      </dgm:t>
    </dgm:pt>
    <dgm:pt modelId="{9BF95CEC-A313-0948-A7CE-B4EBCE2AD0DA}" type="sibTrans" cxnId="{BC3BC5D4-B3B9-3249-99B6-139DD1866888}">
      <dgm:prSet/>
      <dgm:spPr/>
      <dgm:t>
        <a:bodyPr/>
        <a:lstStyle/>
        <a:p>
          <a:endParaRPr lang="es-MX"/>
        </a:p>
      </dgm:t>
    </dgm:pt>
    <dgm:pt modelId="{7EAB2958-6672-E74F-9750-82019B1A9832}" type="pres">
      <dgm:prSet presAssocID="{8BA27325-CD70-EC47-B55E-8F525C8AF6F3}" presName="linear" presStyleCnt="0">
        <dgm:presLayoutVars>
          <dgm:animLvl val="lvl"/>
          <dgm:resizeHandles val="exact"/>
        </dgm:presLayoutVars>
      </dgm:prSet>
      <dgm:spPr/>
    </dgm:pt>
    <dgm:pt modelId="{24CA25B1-B04B-094C-BCE6-E9C2DDB926D0}" type="pres">
      <dgm:prSet presAssocID="{BBB5710E-720E-244C-BCD9-CB888959A2B9}" presName="parentText" presStyleLbl="node1" presStyleIdx="0" presStyleCnt="1">
        <dgm:presLayoutVars>
          <dgm:chMax val="0"/>
          <dgm:bulletEnabled val="1"/>
        </dgm:presLayoutVars>
      </dgm:prSet>
      <dgm:spPr/>
    </dgm:pt>
    <dgm:pt modelId="{32F6F9CC-4D9C-0C41-8893-45F2ABDD631A}" type="pres">
      <dgm:prSet presAssocID="{BBB5710E-720E-244C-BCD9-CB888959A2B9}" presName="childText" presStyleLbl="revTx" presStyleIdx="0" presStyleCnt="1">
        <dgm:presLayoutVars>
          <dgm:bulletEnabled val="1"/>
        </dgm:presLayoutVars>
      </dgm:prSet>
      <dgm:spPr/>
    </dgm:pt>
  </dgm:ptLst>
  <dgm:cxnLst>
    <dgm:cxn modelId="{3F07F608-1AE4-0642-BAEC-8856F3E6D2DC}" type="presOf" srcId="{0BA13D16-2832-674B-8B80-143000511CA2}" destId="{32F6F9CC-4D9C-0C41-8893-45F2ABDD631A}" srcOrd="0" destOrd="0" presId="urn:microsoft.com/office/officeart/2005/8/layout/vList2"/>
    <dgm:cxn modelId="{BEF8CE46-755E-F543-B884-D47EE7923CA1}" type="presOf" srcId="{8BA27325-CD70-EC47-B55E-8F525C8AF6F3}" destId="{7EAB2958-6672-E74F-9750-82019B1A9832}" srcOrd="0" destOrd="0" presId="urn:microsoft.com/office/officeart/2005/8/layout/vList2"/>
    <dgm:cxn modelId="{BBC09157-1EC5-9742-B36C-A9DFD5BADEDA}" type="presOf" srcId="{BBB5710E-720E-244C-BCD9-CB888959A2B9}" destId="{24CA25B1-B04B-094C-BCE6-E9C2DDB926D0}" srcOrd="0" destOrd="0" presId="urn:microsoft.com/office/officeart/2005/8/layout/vList2"/>
    <dgm:cxn modelId="{BC3BC5D4-B3B9-3249-99B6-139DD1866888}" srcId="{BBB5710E-720E-244C-BCD9-CB888959A2B9}" destId="{0BA13D16-2832-674B-8B80-143000511CA2}" srcOrd="0" destOrd="0" parTransId="{24254378-D7E0-984A-9E8B-6C26A7846CE2}" sibTransId="{9BF95CEC-A313-0948-A7CE-B4EBCE2AD0DA}"/>
    <dgm:cxn modelId="{8A29E9D5-D40D-0F4C-AEB9-DFF16E105551}" srcId="{8BA27325-CD70-EC47-B55E-8F525C8AF6F3}" destId="{BBB5710E-720E-244C-BCD9-CB888959A2B9}" srcOrd="0" destOrd="0" parTransId="{399EEB37-2CF3-7D4F-BB97-196AAE0D13A5}" sibTransId="{16156E9C-E1E4-FA45-935F-DA838480DEF2}"/>
    <dgm:cxn modelId="{06C01D3D-94F6-4D4A-BD1F-76A30A946586}" type="presParOf" srcId="{7EAB2958-6672-E74F-9750-82019B1A9832}" destId="{24CA25B1-B04B-094C-BCE6-E9C2DDB926D0}" srcOrd="0" destOrd="0" presId="urn:microsoft.com/office/officeart/2005/8/layout/vList2"/>
    <dgm:cxn modelId="{55A1A954-F63A-E34C-98AD-DBD0C87B92FB}" type="presParOf" srcId="{7EAB2958-6672-E74F-9750-82019B1A9832}" destId="{32F6F9CC-4D9C-0C41-8893-45F2ABDD631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BCAB-BF47-8D43-96AD-3C761CD08AFA}">
      <dsp:nvSpPr>
        <dsp:cNvPr id="0" name=""/>
        <dsp:cNvSpPr/>
      </dsp:nvSpPr>
      <dsp:spPr>
        <a:xfrm>
          <a:off x="1748064" y="2975"/>
          <a:ext cx="3342605" cy="2005563"/>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Cuales eran los factores de riesgo y peligros generados por la pandemia de COVID-19 diferentes a las consecuencias propias del virus y que afectaron a las diferentes poblaciones de trabajadores en varios países. </a:t>
          </a:r>
        </a:p>
      </dsp:txBody>
      <dsp:txXfrm>
        <a:off x="1748064" y="2975"/>
        <a:ext cx="3342605" cy="2005563"/>
      </dsp:txXfrm>
    </dsp:sp>
    <dsp:sp modelId="{918D8979-6E8D-6E4F-8650-D4A810BA5939}">
      <dsp:nvSpPr>
        <dsp:cNvPr id="0" name=""/>
        <dsp:cNvSpPr/>
      </dsp:nvSpPr>
      <dsp:spPr>
        <a:xfrm>
          <a:off x="5424930" y="2975"/>
          <a:ext cx="3342605" cy="2005563"/>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t>Población abarcada por los estudios y los países </a:t>
          </a:r>
        </a:p>
      </dsp:txBody>
      <dsp:txXfrm>
        <a:off x="5424930" y="2975"/>
        <a:ext cx="3342605" cy="2005563"/>
      </dsp:txXfrm>
    </dsp:sp>
    <dsp:sp modelId="{03C0EDDB-7B56-A44D-900C-1D11BBEDDC52}">
      <dsp:nvSpPr>
        <dsp:cNvPr id="0" name=""/>
        <dsp:cNvSpPr/>
      </dsp:nvSpPr>
      <dsp:spPr>
        <a:xfrm>
          <a:off x="1748064" y="2342799"/>
          <a:ext cx="3342605" cy="2005563"/>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solidFill>
                <a:schemeClr val="tx1"/>
              </a:solidFill>
            </a:rPr>
            <a:t>Factores de riesgo y peligros creados o reforzados por estas nuevas condiciones y finalmente </a:t>
          </a:r>
        </a:p>
      </dsp:txBody>
      <dsp:txXfrm>
        <a:off x="1748064" y="2342799"/>
        <a:ext cx="3342605" cy="2005563"/>
      </dsp:txXfrm>
    </dsp:sp>
    <dsp:sp modelId="{1BE75867-911F-574A-9D4B-0FF95AC15A31}">
      <dsp:nvSpPr>
        <dsp:cNvPr id="0" name=""/>
        <dsp:cNvSpPr/>
      </dsp:nvSpPr>
      <dsp:spPr>
        <a:xfrm>
          <a:off x="5424930" y="2342799"/>
          <a:ext cx="3342605" cy="2005563"/>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a:solidFill>
                <a:schemeClr val="tx1"/>
              </a:solidFill>
            </a:rPr>
            <a:t>las consecuencias sobre la salud de los trabajadores </a:t>
          </a:r>
        </a:p>
      </dsp:txBody>
      <dsp:txXfrm>
        <a:off x="5424930" y="2342799"/>
        <a:ext cx="3342605" cy="20055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8DDFF-93A5-8945-844D-8DF5F693750C}">
      <dsp:nvSpPr>
        <dsp:cNvPr id="0" name=""/>
        <dsp:cNvSpPr/>
      </dsp:nvSpPr>
      <dsp:spPr>
        <a:xfrm>
          <a:off x="0" y="70838"/>
          <a:ext cx="5393361"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CO" sz="2600" kern="1200"/>
            <a:t>“Competencia laboral y formación adecuada”; </a:t>
          </a:r>
        </a:p>
      </dsp:txBody>
      <dsp:txXfrm>
        <a:off x="50489" y="121327"/>
        <a:ext cx="5292383" cy="933302"/>
      </dsp:txXfrm>
    </dsp:sp>
    <dsp:sp modelId="{DE083176-2A44-334B-9F81-87E339BF2025}">
      <dsp:nvSpPr>
        <dsp:cNvPr id="0" name=""/>
        <dsp:cNvSpPr/>
      </dsp:nvSpPr>
      <dsp:spPr>
        <a:xfrm>
          <a:off x="0" y="1105119"/>
          <a:ext cx="5393361" cy="317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CO" sz="2000" kern="1200"/>
            <a:t>se identifica como una de las fuentes importantes para los trabajadores de salud y es adjudicado al desconocimiento mismo del COVID -19 como entidad nosológica, y por ende al tener dudas inclusive no tener protocolos para manejarlo y la sensación de estar en una situación en donde no se tiene el entrenamiento suficiente y especifico lleva a los síntomas de agotamiento y llama la atención que afecta más a los trabajadores jóvenes y recién egresados. (Abdel 2021) </a:t>
          </a:r>
        </a:p>
      </dsp:txBody>
      <dsp:txXfrm>
        <a:off x="0" y="1105119"/>
        <a:ext cx="5393361" cy="3175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50EFB-F0AD-C346-BB39-145FDCA3C8F0}">
      <dsp:nvSpPr>
        <dsp:cNvPr id="0" name=""/>
        <dsp:cNvSpPr/>
      </dsp:nvSpPr>
      <dsp:spPr>
        <a:xfrm>
          <a:off x="0" y="185752"/>
          <a:ext cx="6483179"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O" sz="3000" kern="1200" dirty="0"/>
            <a:t>“Inseguridad laboral y estrés financiero”; </a:t>
          </a:r>
        </a:p>
      </dsp:txBody>
      <dsp:txXfrm>
        <a:off x="58257" y="244009"/>
        <a:ext cx="6366665" cy="1076886"/>
      </dsp:txXfrm>
    </dsp:sp>
    <dsp:sp modelId="{44FAA4B3-5CE1-5146-933A-B2E91AC18187}">
      <dsp:nvSpPr>
        <dsp:cNvPr id="0" name=""/>
        <dsp:cNvSpPr/>
      </dsp:nvSpPr>
      <dsp:spPr>
        <a:xfrm>
          <a:off x="0" y="1379152"/>
          <a:ext cx="6483179" cy="329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84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CO" sz="2300" kern="1200" dirty="0"/>
            <a:t>Ahora bien para los trabajadores de diferentes sectores económicos la incertidumbre por el futuro, sustentada en la crisis económica y por la emergencia sanitaria declarada, generó estrés financiero llevando al territorio de la ansiedad, el agotamiento, la depresión. Es de tener en cuenta que para los trabajadores que tenían durante esta época más pacientes al disminuir el volumen y por ende el ingreso también generó esta misma sensación. (Abdel 2021)</a:t>
          </a:r>
        </a:p>
      </dsp:txBody>
      <dsp:txXfrm>
        <a:off x="0" y="1379152"/>
        <a:ext cx="6483179" cy="3291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9521-28EB-3544-A03F-DE51A1FE25D5}">
      <dsp:nvSpPr>
        <dsp:cNvPr id="0" name=""/>
        <dsp:cNvSpPr/>
      </dsp:nvSpPr>
      <dsp:spPr>
        <a:xfrm>
          <a:off x="0" y="143560"/>
          <a:ext cx="5259714" cy="3088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O" sz="3000" kern="1200"/>
            <a:t>Posibilidad de perder el empleo o por encontrar un nuevo empleo (69,7%), el 68% por temor al contagio, y el 72,3% por poder transmitir el virus.(Reid 2021)</a:t>
          </a:r>
        </a:p>
      </dsp:txBody>
      <dsp:txXfrm>
        <a:off x="150783" y="294343"/>
        <a:ext cx="4958148" cy="27872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95786-94E5-0B49-89CA-37764338B0B5}">
      <dsp:nvSpPr>
        <dsp:cNvPr id="0" name=""/>
        <dsp:cNvSpPr/>
      </dsp:nvSpPr>
      <dsp:spPr>
        <a:xfrm>
          <a:off x="0" y="350381"/>
          <a:ext cx="3822189" cy="3042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CO" sz="2600" kern="1200"/>
            <a:t>Acceso a los alimentos para los hogares de bajos ingresos de las comunidades de color e hispanas y no hispanas, Bajos salarios y trabajo esenciales(Lauren 2021)</a:t>
          </a:r>
        </a:p>
      </dsp:txBody>
      <dsp:txXfrm>
        <a:off x="148498" y="498879"/>
        <a:ext cx="3525193" cy="27450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DE49E-2F4A-E649-A9CE-ECE6981E6329}">
      <dsp:nvSpPr>
        <dsp:cNvPr id="0" name=""/>
        <dsp:cNvSpPr/>
      </dsp:nvSpPr>
      <dsp:spPr>
        <a:xfrm>
          <a:off x="0" y="221724"/>
          <a:ext cx="698953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Mala actitud en su uso respondía a </a:t>
          </a:r>
        </a:p>
      </dsp:txBody>
      <dsp:txXfrm>
        <a:off x="32967" y="254691"/>
        <a:ext cx="6923596" cy="609393"/>
      </dsp:txXfrm>
    </dsp:sp>
    <dsp:sp modelId="{F10DDA54-6908-B542-BBD7-7CDB59AC2BB2}">
      <dsp:nvSpPr>
        <dsp:cNvPr id="0" name=""/>
        <dsp:cNvSpPr/>
      </dsp:nvSpPr>
      <dsp:spPr>
        <a:xfrm>
          <a:off x="0" y="897051"/>
          <a:ext cx="698953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1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CO" sz="1300" kern="1200"/>
            <a:t>la falta de disponibilidad, a la escases</a:t>
          </a:r>
        </a:p>
      </dsp:txBody>
      <dsp:txXfrm>
        <a:off x="0" y="897051"/>
        <a:ext cx="6989530" cy="281520"/>
      </dsp:txXfrm>
    </dsp:sp>
    <dsp:sp modelId="{3FFAC7CB-7831-CD4A-80C1-1522F78BA7AA}">
      <dsp:nvSpPr>
        <dsp:cNvPr id="0" name=""/>
        <dsp:cNvSpPr/>
      </dsp:nvSpPr>
      <dsp:spPr>
        <a:xfrm>
          <a:off x="0" y="1178571"/>
          <a:ext cx="698953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Incomodidad </a:t>
          </a:r>
        </a:p>
      </dsp:txBody>
      <dsp:txXfrm>
        <a:off x="32967" y="1211538"/>
        <a:ext cx="6923596" cy="609393"/>
      </dsp:txXfrm>
    </dsp:sp>
    <dsp:sp modelId="{1D17208E-86DD-3F4F-B597-0DA2DB3A6171}">
      <dsp:nvSpPr>
        <dsp:cNvPr id="0" name=""/>
        <dsp:cNvSpPr/>
      </dsp:nvSpPr>
      <dsp:spPr>
        <a:xfrm>
          <a:off x="0" y="1853899"/>
          <a:ext cx="698953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1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CO" sz="1300" kern="1200"/>
            <a:t>percibida con la comunicación especialmente con los paciente mayores y </a:t>
          </a:r>
        </a:p>
        <a:p>
          <a:pPr marL="114300" lvl="1" indent="-114300" algn="l" defTabSz="577850">
            <a:lnSpc>
              <a:spcPct val="90000"/>
            </a:lnSpc>
            <a:spcBef>
              <a:spcPct val="0"/>
            </a:spcBef>
            <a:spcAft>
              <a:spcPct val="20000"/>
            </a:spcAft>
            <a:buChar char="•"/>
          </a:pPr>
          <a:r>
            <a:rPr lang="es-CO" sz="1300" kern="1200"/>
            <a:t>con la temperatura, </a:t>
          </a:r>
        </a:p>
      </dsp:txBody>
      <dsp:txXfrm>
        <a:off x="0" y="1853899"/>
        <a:ext cx="6989530" cy="448672"/>
      </dsp:txXfrm>
    </dsp:sp>
    <dsp:sp modelId="{6197E485-7B23-BC4A-8BAA-DCA8D1B1E471}">
      <dsp:nvSpPr>
        <dsp:cNvPr id="0" name=""/>
        <dsp:cNvSpPr/>
      </dsp:nvSpPr>
      <dsp:spPr>
        <a:xfrm>
          <a:off x="0" y="2302571"/>
          <a:ext cx="698953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Niveles de habilidad para el uso para ponérselos y quitárselos, </a:t>
          </a:r>
        </a:p>
      </dsp:txBody>
      <dsp:txXfrm>
        <a:off x="32967" y="2335538"/>
        <a:ext cx="6923596" cy="609393"/>
      </dsp:txXfrm>
    </dsp:sp>
    <dsp:sp modelId="{3180B5C7-7324-CF49-960E-A5ED516F4995}">
      <dsp:nvSpPr>
        <dsp:cNvPr id="0" name=""/>
        <dsp:cNvSpPr/>
      </dsp:nvSpPr>
      <dsp:spPr>
        <a:xfrm>
          <a:off x="0" y="3026859"/>
          <a:ext cx="698953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Falta de entrenamiento y protocolos complejos (MA Alao 2020). </a:t>
          </a:r>
        </a:p>
      </dsp:txBody>
      <dsp:txXfrm>
        <a:off x="32967" y="3059826"/>
        <a:ext cx="6923596" cy="609393"/>
      </dsp:txXfrm>
    </dsp:sp>
    <dsp:sp modelId="{F31014EE-D8B6-CE4F-AE4B-F267249054C8}">
      <dsp:nvSpPr>
        <dsp:cNvPr id="0" name=""/>
        <dsp:cNvSpPr/>
      </dsp:nvSpPr>
      <dsp:spPr>
        <a:xfrm>
          <a:off x="0" y="3751147"/>
          <a:ext cx="698953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Acceso informado a equipo de protección, cambio en las funciones laborales y toma de decisiones de priorización de pacientes (Mediavilla 2021)</a:t>
          </a:r>
        </a:p>
      </dsp:txBody>
      <dsp:txXfrm>
        <a:off x="32967" y="3784114"/>
        <a:ext cx="6923596" cy="6093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390DF-5A34-5545-8370-DF757505C331}">
      <dsp:nvSpPr>
        <dsp:cNvPr id="0" name=""/>
        <dsp:cNvSpPr/>
      </dsp:nvSpPr>
      <dsp:spPr>
        <a:xfrm>
          <a:off x="0" y="59939"/>
          <a:ext cx="8291384"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dirty="0"/>
            <a:t>Mayores demandas de tiempo para la preparación de clases y mayor estrés sumado a las preocupaciones familiares  (CEPAL 2020)</a:t>
          </a:r>
        </a:p>
      </dsp:txBody>
      <dsp:txXfrm>
        <a:off x="33012" y="92951"/>
        <a:ext cx="8225360" cy="610236"/>
      </dsp:txXfrm>
    </dsp:sp>
    <dsp:sp modelId="{694CF07B-FFF5-724C-AB9B-C0E2F3E42626}">
      <dsp:nvSpPr>
        <dsp:cNvPr id="0" name=""/>
        <dsp:cNvSpPr/>
      </dsp:nvSpPr>
      <dsp:spPr>
        <a:xfrm>
          <a:off x="0" y="785159"/>
          <a:ext cx="8291384"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dirty="0"/>
            <a:t>Conciliación familiar y laboral, reinventaron” para adaptar sus rutinas (Lizana 2021)</a:t>
          </a:r>
        </a:p>
      </dsp:txBody>
      <dsp:txXfrm>
        <a:off x="33012" y="818171"/>
        <a:ext cx="8225360" cy="610236"/>
      </dsp:txXfrm>
    </dsp:sp>
    <dsp:sp modelId="{683F4C28-078A-D347-9FC6-8491B7C43B45}">
      <dsp:nvSpPr>
        <dsp:cNvPr id="0" name=""/>
        <dsp:cNvSpPr/>
      </dsp:nvSpPr>
      <dsp:spPr>
        <a:xfrm>
          <a:off x="0" y="1510379"/>
          <a:ext cx="8291384"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dirty="0"/>
            <a:t>Aumento del tiempo de trabajo sobre carga (Lizana 2021)</a:t>
          </a:r>
        </a:p>
      </dsp:txBody>
      <dsp:txXfrm>
        <a:off x="33012" y="1543391"/>
        <a:ext cx="8225360" cy="610236"/>
      </dsp:txXfrm>
    </dsp:sp>
    <dsp:sp modelId="{4DC7A171-A5DD-3442-B346-7CD8CD7BB43A}">
      <dsp:nvSpPr>
        <dsp:cNvPr id="0" name=""/>
        <dsp:cNvSpPr/>
      </dsp:nvSpPr>
      <dsp:spPr>
        <a:xfrm>
          <a:off x="0" y="2235599"/>
          <a:ext cx="8291384"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O" sz="1700" kern="1200"/>
            <a:t>Personal “el bajo apoyo social y recibir apoyo económico”; (OPS 2022)</a:t>
          </a:r>
        </a:p>
      </dsp:txBody>
      <dsp:txXfrm>
        <a:off x="33012" y="2268611"/>
        <a:ext cx="8225360" cy="6102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382F8-8855-7F40-9E16-2D3F5C1F308C}">
      <dsp:nvSpPr>
        <dsp:cNvPr id="0" name=""/>
        <dsp:cNvSpPr/>
      </dsp:nvSpPr>
      <dsp:spPr>
        <a:xfrm>
          <a:off x="0" y="225666"/>
          <a:ext cx="5966254" cy="9174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kern="1200" dirty="0"/>
            <a:t>Familiar, </a:t>
          </a:r>
        </a:p>
      </dsp:txBody>
      <dsp:txXfrm>
        <a:off x="44785" y="270451"/>
        <a:ext cx="5876684" cy="827856"/>
      </dsp:txXfrm>
    </dsp:sp>
    <dsp:sp modelId="{9E341A17-A7E1-1A46-B4ED-704EED76D4AB}">
      <dsp:nvSpPr>
        <dsp:cNvPr id="0" name=""/>
        <dsp:cNvSpPr/>
      </dsp:nvSpPr>
      <dsp:spPr>
        <a:xfrm>
          <a:off x="0" y="1143092"/>
          <a:ext cx="5966254"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CO" sz="1900" kern="1200" dirty="0"/>
            <a:t>“la preocupación por contagiar a sus familiares; a nivel del trabajo con pacientes con COVID-19, el conflicto con familiares de pacientes, tener que priorizar a pacientes y la confianza en el manejo de la pandemia por la institución de salud”; (OPS 2022)</a:t>
          </a:r>
        </a:p>
      </dsp:txBody>
      <dsp:txXfrm>
        <a:off x="0" y="1143092"/>
        <a:ext cx="5966254" cy="1391040"/>
      </dsp:txXfrm>
    </dsp:sp>
    <dsp:sp modelId="{A65912E0-B2A1-0E40-864D-9E7696452277}">
      <dsp:nvSpPr>
        <dsp:cNvPr id="0" name=""/>
        <dsp:cNvSpPr/>
      </dsp:nvSpPr>
      <dsp:spPr>
        <a:xfrm>
          <a:off x="0" y="2534132"/>
          <a:ext cx="5966254" cy="9174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Symbol" pitchFamily="2" charset="2"/>
            <a:buNone/>
          </a:pPr>
          <a:r>
            <a:rPr lang="es-CO" sz="2400" kern="1200" dirty="0">
              <a:solidFill>
                <a:schemeClr val="bg1"/>
              </a:solidFill>
              <a:effectLst/>
              <a:latin typeface="Times New Roman" panose="02020603050405020304" pitchFamily="18" charset="0"/>
              <a:ea typeface="Times New Roman" panose="02020603050405020304" pitchFamily="18" charset="0"/>
            </a:rPr>
            <a:t>Discriminación y miedo al COVID-19 (Monterrosa-Castro 2020)</a:t>
          </a:r>
          <a:endParaRPr lang="es-CO" sz="2400" kern="1200" dirty="0">
            <a:solidFill>
              <a:schemeClr val="bg1"/>
            </a:solidFill>
          </a:endParaRPr>
        </a:p>
      </dsp:txBody>
      <dsp:txXfrm>
        <a:off x="44785" y="2578917"/>
        <a:ext cx="5876684" cy="827856"/>
      </dsp:txXfrm>
    </dsp:sp>
    <dsp:sp modelId="{04ABA10E-9E20-384D-BDC8-6B6501BDC602}">
      <dsp:nvSpPr>
        <dsp:cNvPr id="0" name=""/>
        <dsp:cNvSpPr/>
      </dsp:nvSpPr>
      <dsp:spPr>
        <a:xfrm>
          <a:off x="0" y="3520678"/>
          <a:ext cx="5966254" cy="9174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kern="1200" dirty="0"/>
            <a:t>Laborales, </a:t>
          </a:r>
        </a:p>
      </dsp:txBody>
      <dsp:txXfrm>
        <a:off x="44785" y="3565463"/>
        <a:ext cx="5876684" cy="827856"/>
      </dsp:txXfrm>
    </dsp:sp>
    <dsp:sp modelId="{C0B65F3B-E82D-3942-9BB9-E3B4D5ED0D9A}">
      <dsp:nvSpPr>
        <dsp:cNvPr id="0" name=""/>
        <dsp:cNvSpPr/>
      </dsp:nvSpPr>
      <dsp:spPr>
        <a:xfrm>
          <a:off x="0" y="4438104"/>
          <a:ext cx="5966254"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4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CO" sz="1900" kern="1200" dirty="0"/>
            <a:t>“el cambio de funciones y la presencia de redes de apoyo en el trabajo, y a nivel social, la confianza en el manejo de la pandemia por parte del gobierno y el estigma, o haber experimentado violencia en relación con el trabajo con pacientes con COVID-19 (OPS 2022)</a:t>
          </a:r>
        </a:p>
      </dsp:txBody>
      <dsp:txXfrm>
        <a:off x="0" y="4438104"/>
        <a:ext cx="5966254" cy="1391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559DC-4F73-064A-A195-98E0282FF0D4}">
      <dsp:nvSpPr>
        <dsp:cNvPr id="0" name=""/>
        <dsp:cNvSpPr/>
      </dsp:nvSpPr>
      <dsp:spPr>
        <a:xfrm>
          <a:off x="0" y="96073"/>
          <a:ext cx="5970373" cy="1220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t>La ergonomía de los equipos informáticos, </a:t>
          </a:r>
        </a:p>
      </dsp:txBody>
      <dsp:txXfrm>
        <a:off x="59567" y="155640"/>
        <a:ext cx="5851239" cy="1101102"/>
      </dsp:txXfrm>
    </dsp:sp>
    <dsp:sp modelId="{90F1191D-A5CF-3C42-BA8F-DDB7D8612F7D}">
      <dsp:nvSpPr>
        <dsp:cNvPr id="0" name=""/>
        <dsp:cNvSpPr/>
      </dsp:nvSpPr>
      <dsp:spPr>
        <a:xfrm>
          <a:off x="0" y="1316310"/>
          <a:ext cx="597037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a:t>la higiene del puesto, las condiciones de iluminación y la regulación de la temperatura(Alonso Cifre 2002)</a:t>
          </a:r>
        </a:p>
      </dsp:txBody>
      <dsp:txXfrm>
        <a:off x="0" y="1316310"/>
        <a:ext cx="5970373" cy="535095"/>
      </dsp:txXfrm>
    </dsp:sp>
    <dsp:sp modelId="{46B40292-43D9-7B43-89AA-D2005DF337A9}">
      <dsp:nvSpPr>
        <dsp:cNvPr id="0" name=""/>
        <dsp:cNvSpPr/>
      </dsp:nvSpPr>
      <dsp:spPr>
        <a:xfrm>
          <a:off x="0" y="1851405"/>
          <a:ext cx="5970373" cy="1220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t>Aumentaba la carga de trabajo, por horas extras en el uso de dispositivos electrónicos, (Barbosa 2022)</a:t>
          </a:r>
        </a:p>
      </dsp:txBody>
      <dsp:txXfrm>
        <a:off x="59567" y="1910972"/>
        <a:ext cx="5851239" cy="1101102"/>
      </dsp:txXfrm>
    </dsp:sp>
    <dsp:sp modelId="{42D90E1F-E43A-304A-84F0-86C62EE50439}">
      <dsp:nvSpPr>
        <dsp:cNvPr id="0" name=""/>
        <dsp:cNvSpPr/>
      </dsp:nvSpPr>
      <dsp:spPr>
        <a:xfrm>
          <a:off x="0" y="3135001"/>
          <a:ext cx="5970373" cy="1220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t>Factores protectores previos a la pandemia en el teletrabajo meta análisis (</a:t>
          </a:r>
          <a:r>
            <a:rPr lang="es-CO" sz="2200" kern="1200" dirty="0" err="1"/>
            <a:t>Gajendran</a:t>
          </a:r>
          <a:r>
            <a:rPr lang="es-CO" sz="2200" kern="1200" dirty="0"/>
            <a:t> 2007)</a:t>
          </a:r>
        </a:p>
      </dsp:txBody>
      <dsp:txXfrm>
        <a:off x="59567" y="3194568"/>
        <a:ext cx="5851239" cy="1101102"/>
      </dsp:txXfrm>
    </dsp:sp>
    <dsp:sp modelId="{E06E4EC6-84FE-B247-A730-ADAFAFF3E650}">
      <dsp:nvSpPr>
        <dsp:cNvPr id="0" name=""/>
        <dsp:cNvSpPr/>
      </dsp:nvSpPr>
      <dsp:spPr>
        <a:xfrm>
          <a:off x="0" y="4355238"/>
          <a:ext cx="5970373"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a:t>Percepción de autonomía y (menor) conflicto trabajo-familia, (menor) conflicto trabajo-familia, satisfacción laboral, el rendimiento, la intención de rotación y el estrés del rol</a:t>
          </a:r>
        </a:p>
      </dsp:txBody>
      <dsp:txXfrm>
        <a:off x="0" y="4355238"/>
        <a:ext cx="5970373" cy="774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4B998-3ACC-3E4F-A5D5-E8204E51D515}">
      <dsp:nvSpPr>
        <dsp:cNvPr id="0" name=""/>
        <dsp:cNvSpPr/>
      </dsp:nvSpPr>
      <dsp:spPr>
        <a:xfrm>
          <a:off x="0" y="15351"/>
          <a:ext cx="4045510" cy="1215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“Sentimiento de miedo; sentimiento de preparación; ansiedad/estrés; y la percepción del impacto en salud mental (Lotta 2021)</a:t>
          </a:r>
          <a:endParaRPr lang="es-CO" sz="1200" kern="1200"/>
        </a:p>
      </dsp:txBody>
      <dsp:txXfrm>
        <a:off x="59329" y="74680"/>
        <a:ext cx="3926852" cy="1096706"/>
      </dsp:txXfrm>
    </dsp:sp>
    <dsp:sp modelId="{C174FD15-794A-A045-BEEA-FBBCAC9643AC}">
      <dsp:nvSpPr>
        <dsp:cNvPr id="0" name=""/>
        <dsp:cNvSpPr/>
      </dsp:nvSpPr>
      <dsp:spPr>
        <a:xfrm>
          <a:off x="0" y="1265276"/>
          <a:ext cx="4045510" cy="1215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Síntomas de agotamiento y sobrecarga emocional y menor uso de estrategias de afrontamiento entre las mujeres (enfermeras) Experiencia mayor de 5 años y familiares dependientes (Del pozo 2021)</a:t>
          </a:r>
          <a:endParaRPr lang="es-CO" sz="1200" kern="1200" dirty="0"/>
        </a:p>
      </dsp:txBody>
      <dsp:txXfrm>
        <a:off x="59329" y="1324605"/>
        <a:ext cx="3926852" cy="1096706"/>
      </dsp:txXfrm>
    </dsp:sp>
    <dsp:sp modelId="{1C6CCD50-B8F9-184F-A948-A729B6DB1BBC}">
      <dsp:nvSpPr>
        <dsp:cNvPr id="0" name=""/>
        <dsp:cNvSpPr/>
      </dsp:nvSpPr>
      <dsp:spPr>
        <a:xfrm>
          <a:off x="0" y="2515201"/>
          <a:ext cx="4045510" cy="1215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a:t>Los médicos son los más afectados en todos los trastornos; ansiedad (35,4%), depresión (26,7%) e  insomnio (13,0%) en los demás profesionales el 31,8% con ansiedad, el 18,2% depresión, y el 4,5% insomnio. En el grupo de los enfermeros la ansiedad con el 27,8%, la depresión con el 16,7% y el insomnio en el 10,5%. (cesim 2021)</a:t>
          </a:r>
        </a:p>
      </dsp:txBody>
      <dsp:txXfrm>
        <a:off x="59329" y="2574530"/>
        <a:ext cx="3926852" cy="1096706"/>
      </dsp:txXfrm>
    </dsp:sp>
    <dsp:sp modelId="{899C1E7D-58CC-2D4A-B3BF-55670894B71F}">
      <dsp:nvSpPr>
        <dsp:cNvPr id="0" name=""/>
        <dsp:cNvSpPr/>
      </dsp:nvSpPr>
      <dsp:spPr>
        <a:xfrm>
          <a:off x="0" y="3765126"/>
          <a:ext cx="4045510" cy="1215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a:t>Síntomas indicadores de depresión, pensamientos suicidas y malestar psicológico (OPS 2022)</a:t>
          </a:r>
        </a:p>
      </dsp:txBody>
      <dsp:txXfrm>
        <a:off x="59329" y="3824455"/>
        <a:ext cx="3926852" cy="1096706"/>
      </dsp:txXfrm>
    </dsp:sp>
    <dsp:sp modelId="{9B31F83B-D156-7B45-88DA-6457C726350C}">
      <dsp:nvSpPr>
        <dsp:cNvPr id="0" name=""/>
        <dsp:cNvSpPr/>
      </dsp:nvSpPr>
      <dsp:spPr>
        <a:xfrm>
          <a:off x="0" y="5015051"/>
          <a:ext cx="4045510" cy="12153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a:t>Síntomas psicopatológicos, las dimensiones sobre las cuales se trabajaron fueron los siguientes: Hostilidad, Somatización, Depresión, Obsesión-compulsión, Ansiedad, Sensibilidad Interpersonal, Ansiedad fóbica, Ideación paranoide, Psicoticismo (Becerra 2020) </a:t>
          </a:r>
        </a:p>
      </dsp:txBody>
      <dsp:txXfrm>
        <a:off x="59329" y="5074380"/>
        <a:ext cx="3926852" cy="10967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66065-30C2-3F47-A1D7-019056708F30}">
      <dsp:nvSpPr>
        <dsp:cNvPr id="0" name=""/>
        <dsp:cNvSpPr/>
      </dsp:nvSpPr>
      <dsp:spPr>
        <a:xfrm>
          <a:off x="0" y="17578"/>
          <a:ext cx="4805737" cy="7956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b="1" kern="1200" dirty="0"/>
            <a:t>Teletrabajadores:</a:t>
          </a:r>
          <a:r>
            <a:rPr lang="es-CO" sz="2000" kern="1200" dirty="0"/>
            <a:t> soledad (</a:t>
          </a:r>
          <a:r>
            <a:rPr lang="es-CO" sz="2000" kern="1200" dirty="0" err="1"/>
            <a:t>Schifano</a:t>
          </a:r>
          <a:r>
            <a:rPr lang="es-CO" sz="2000" kern="1200" dirty="0"/>
            <a:t> 2021)  depresión y ansiedad (</a:t>
          </a:r>
          <a:r>
            <a:rPr lang="es-CO" sz="2000" kern="1200" dirty="0" err="1"/>
            <a:t>Schifano</a:t>
          </a:r>
          <a:r>
            <a:rPr lang="es-CO" sz="2000" kern="1200" dirty="0"/>
            <a:t> 2021) </a:t>
          </a:r>
        </a:p>
      </dsp:txBody>
      <dsp:txXfrm>
        <a:off x="38838" y="56416"/>
        <a:ext cx="4728061" cy="717924"/>
      </dsp:txXfrm>
    </dsp:sp>
    <dsp:sp modelId="{6E8AFBCA-35FE-2442-BAF0-EEE9EAF75560}">
      <dsp:nvSpPr>
        <dsp:cNvPr id="0" name=""/>
        <dsp:cNvSpPr/>
      </dsp:nvSpPr>
      <dsp:spPr>
        <a:xfrm>
          <a:off x="0" y="813178"/>
          <a:ext cx="4805737" cy="480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82"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s-CO" sz="1600" kern="1200"/>
        </a:p>
        <a:p>
          <a:pPr marL="171450" lvl="1" indent="-171450" algn="l" defTabSz="711200">
            <a:lnSpc>
              <a:spcPct val="90000"/>
            </a:lnSpc>
            <a:spcBef>
              <a:spcPct val="0"/>
            </a:spcBef>
            <a:spcAft>
              <a:spcPct val="20000"/>
            </a:spcAft>
            <a:buChar char="•"/>
          </a:pPr>
          <a:r>
            <a:rPr lang="es-CO" sz="1600" kern="1200" dirty="0"/>
            <a:t>Docentes: Ansiedad y Depresión (Silva 2021)  (Lauren 2021) función física, dolor, limitaciones en el rol, percepción de salud, vitalidad, funcionamiento social limitaciones en el rol por problemas emocionales y de salud mental (vega 2020) </a:t>
          </a:r>
        </a:p>
        <a:p>
          <a:pPr marL="171450" lvl="1" indent="-171450" algn="l" defTabSz="711200">
            <a:lnSpc>
              <a:spcPct val="90000"/>
            </a:lnSpc>
            <a:spcBef>
              <a:spcPct val="0"/>
            </a:spcBef>
            <a:spcAft>
              <a:spcPct val="20000"/>
            </a:spcAft>
            <a:buChar char="•"/>
          </a:pPr>
          <a:r>
            <a:rPr lang="es-CO" sz="1600" kern="1200"/>
            <a:t>Burnout (Lizana 2021)</a:t>
          </a:r>
        </a:p>
        <a:p>
          <a:pPr marL="171450" lvl="1" indent="-171450" algn="l" defTabSz="711200">
            <a:lnSpc>
              <a:spcPct val="90000"/>
            </a:lnSpc>
            <a:spcBef>
              <a:spcPct val="0"/>
            </a:spcBef>
            <a:spcAft>
              <a:spcPct val="20000"/>
            </a:spcAft>
            <a:buChar char="•"/>
          </a:pPr>
          <a:r>
            <a:rPr lang="es-CO" sz="1600" kern="1200"/>
            <a:t>Soledad, angustia, tristeza y depresión (ROMERO 2021)</a:t>
          </a:r>
        </a:p>
        <a:p>
          <a:pPr marL="171450" lvl="1" indent="-171450" algn="l" defTabSz="711200">
            <a:lnSpc>
              <a:spcPct val="90000"/>
            </a:lnSpc>
            <a:spcBef>
              <a:spcPct val="0"/>
            </a:spcBef>
            <a:spcAft>
              <a:spcPct val="20000"/>
            </a:spcAft>
            <a:buChar char="•"/>
          </a:pPr>
          <a:r>
            <a:rPr lang="es-ES" sz="1600" kern="1200" dirty="0"/>
            <a:t>Problemas de salud, problemas para dormir, el riesgo de salud mental, consumieron el doble de tranquilizantes y analgésicos opioides. Otro aspecto importante analizado fueron las incapacidades temporales y presentismo por enfermedad. (Reid 2021)</a:t>
          </a:r>
          <a:endParaRPr lang="es-CO" sz="1600" kern="1200" dirty="0"/>
        </a:p>
        <a:p>
          <a:pPr marL="171450" lvl="1" indent="-171450" algn="l" defTabSz="711200">
            <a:lnSpc>
              <a:spcPct val="90000"/>
            </a:lnSpc>
            <a:spcBef>
              <a:spcPct val="0"/>
            </a:spcBef>
            <a:spcAft>
              <a:spcPct val="20000"/>
            </a:spcAft>
            <a:buChar char="•"/>
          </a:pPr>
          <a:r>
            <a:rPr lang="es-CO" sz="1600" kern="1200" dirty="0"/>
            <a:t>Autopercepción de bienestar diferente a la que tenían antes de la crisis del COVID-19 en comparación con las personas que continúan con los trabajos presenciales habituales en el lugar de trabajo (Escudero 2021) </a:t>
          </a:r>
        </a:p>
      </dsp:txBody>
      <dsp:txXfrm>
        <a:off x="0" y="813178"/>
        <a:ext cx="4805737" cy="480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78CB-7BFE-184F-8F09-F96D615DE0E8}">
      <dsp:nvSpPr>
        <dsp:cNvPr id="0" name=""/>
        <dsp:cNvSpPr/>
      </dsp:nvSpPr>
      <dsp:spPr>
        <a:xfrm>
          <a:off x="0" y="331995"/>
          <a:ext cx="6900512" cy="1275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s-ES" sz="1500" kern="1200"/>
            <a:t>Médicos, enfermeros y los trabajadores sociales (Lotta 2021), Enfermeros profesionales y auxiliares (Del pozo 2021), </a:t>
          </a:r>
          <a:r>
            <a:rPr lang="es-CO" sz="1500" kern="1200"/>
            <a:t>médicos, enfermería, fisioterapeutas, nutricionistas (CESSIM 2021), Profesionales de Salud Ocupacional (Ruiz 2021).</a:t>
          </a:r>
        </a:p>
      </dsp:txBody>
      <dsp:txXfrm>
        <a:off x="0" y="331995"/>
        <a:ext cx="6900512" cy="1275750"/>
      </dsp:txXfrm>
    </dsp:sp>
    <dsp:sp modelId="{A2EB8604-F2BF-0F41-BEA5-B76B1997A49C}">
      <dsp:nvSpPr>
        <dsp:cNvPr id="0" name=""/>
        <dsp:cNvSpPr/>
      </dsp:nvSpPr>
      <dsp:spPr>
        <a:xfrm>
          <a:off x="345025" y="110595"/>
          <a:ext cx="483035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s-CO" sz="1500" kern="1200"/>
            <a:t>Trabajadores de la salud: </a:t>
          </a:r>
        </a:p>
      </dsp:txBody>
      <dsp:txXfrm>
        <a:off x="366641" y="132211"/>
        <a:ext cx="4787126" cy="399568"/>
      </dsp:txXfrm>
    </dsp:sp>
    <dsp:sp modelId="{4BF1C80C-2CC4-DD48-95D4-472EB0D9C848}">
      <dsp:nvSpPr>
        <dsp:cNvPr id="0" name=""/>
        <dsp:cNvSpPr/>
      </dsp:nvSpPr>
      <dsp:spPr>
        <a:xfrm>
          <a:off x="0" y="1910145"/>
          <a:ext cx="6900512" cy="37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0863E-7BF7-5747-B74B-F3556F589CF0}">
      <dsp:nvSpPr>
        <dsp:cNvPr id="0" name=""/>
        <dsp:cNvSpPr/>
      </dsp:nvSpPr>
      <dsp:spPr>
        <a:xfrm>
          <a:off x="345025" y="1688745"/>
          <a:ext cx="4830358"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s-CO" sz="1500" kern="1200"/>
            <a:t>Docentes de escuelas (Silva 2021)</a:t>
          </a:r>
        </a:p>
      </dsp:txBody>
      <dsp:txXfrm>
        <a:off x="366641" y="1710361"/>
        <a:ext cx="4787126" cy="399568"/>
      </dsp:txXfrm>
    </dsp:sp>
    <dsp:sp modelId="{033CD572-55CB-E147-9C15-52A0D2B0C139}">
      <dsp:nvSpPr>
        <dsp:cNvPr id="0" name=""/>
        <dsp:cNvSpPr/>
      </dsp:nvSpPr>
      <dsp:spPr>
        <a:xfrm>
          <a:off x="0" y="2590545"/>
          <a:ext cx="6900512" cy="2835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a:t>Domiciliarios, repartidores, personal de transporte y apoyo de carga y pasajeros, encargados de gasolineras o estaciones de servicio, servicios de abastecimiento y venta de alimentos y productos; servicios en los conjuntos residenciales, porteros, personal de limpieza, servicio doméstico, policías, bomberos, cuidadores de personas mayores y dependientes, trabajadores de mantenimiento de telefonía pública y privada, electricidad, agua, gas, Internet, seguridad pública, servicios funerarios, recolección de basura, entre otros (Santos-Fernandes 2020).</a:t>
          </a:r>
        </a:p>
        <a:p>
          <a:pPr marL="114300" lvl="1" indent="-114300" algn="l" defTabSz="666750">
            <a:lnSpc>
              <a:spcPct val="90000"/>
            </a:lnSpc>
            <a:spcBef>
              <a:spcPct val="0"/>
            </a:spcBef>
            <a:spcAft>
              <a:spcPct val="15000"/>
            </a:spcAft>
            <a:buChar char="•"/>
          </a:pPr>
          <a:r>
            <a:rPr lang="es-CO" sz="1500" kern="1200"/>
            <a:t>Población general de trabajadores (Becerra2020) Nigeria (MA Alao 2020) </a:t>
          </a:r>
        </a:p>
        <a:p>
          <a:pPr marL="114300" lvl="1" indent="-114300" algn="l" defTabSz="666750">
            <a:lnSpc>
              <a:spcPct val="90000"/>
            </a:lnSpc>
            <a:spcBef>
              <a:spcPct val="0"/>
            </a:spcBef>
            <a:spcAft>
              <a:spcPct val="15000"/>
            </a:spcAft>
            <a:buChar char="•"/>
          </a:pPr>
          <a:r>
            <a:rPr lang="es-CO" sz="1500" kern="1200"/>
            <a:t>Contadores, empleados de hoteles, trabajadores del sector agrícola, de la industria manufacturera (Reid 2021)</a:t>
          </a:r>
        </a:p>
      </dsp:txBody>
      <dsp:txXfrm>
        <a:off x="0" y="2590545"/>
        <a:ext cx="6900512" cy="2835000"/>
      </dsp:txXfrm>
    </dsp:sp>
    <dsp:sp modelId="{23D7281C-1ED8-8C4D-97E9-48E98E439C23}">
      <dsp:nvSpPr>
        <dsp:cNvPr id="0" name=""/>
        <dsp:cNvSpPr/>
      </dsp:nvSpPr>
      <dsp:spPr>
        <a:xfrm>
          <a:off x="345025" y="2369145"/>
          <a:ext cx="4830358"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es-CO" sz="1500" kern="1200"/>
            <a:t>Otros Trabajadores:</a:t>
          </a:r>
        </a:p>
      </dsp:txBody>
      <dsp:txXfrm>
        <a:off x="366641" y="2390761"/>
        <a:ext cx="4787126" cy="3995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2D475-BC21-C04F-8559-54CECB8199C2}">
      <dsp:nvSpPr>
        <dsp:cNvPr id="0" name=""/>
        <dsp:cNvSpPr/>
      </dsp:nvSpPr>
      <dsp:spPr>
        <a:xfrm>
          <a:off x="0" y="303669"/>
          <a:ext cx="5080686" cy="3744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a:t>Agresión física, amenazas, lesiones personales, discriminación, estigmatización del personal de salud ( Min Salud 2020) (gaceta medica 2020) </a:t>
          </a:r>
        </a:p>
      </dsp:txBody>
      <dsp:txXfrm>
        <a:off x="182767" y="486436"/>
        <a:ext cx="4715152" cy="337846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16D6C-6935-9E4D-AB74-9D483D38E892}">
      <dsp:nvSpPr>
        <dsp:cNvPr id="0" name=""/>
        <dsp:cNvSpPr/>
      </dsp:nvSpPr>
      <dsp:spPr>
        <a:xfrm>
          <a:off x="0" y="389097"/>
          <a:ext cx="5839278" cy="8079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3193" tIns="395732" rIns="453193" bIns="135128" numCol="1" spcCol="1270" anchor="t" anchorCtr="0">
          <a:noAutofit/>
        </a:bodyPr>
        <a:lstStyle/>
        <a:p>
          <a:pPr marL="171450" lvl="1" indent="-171450" algn="l" defTabSz="844550">
            <a:lnSpc>
              <a:spcPct val="90000"/>
            </a:lnSpc>
            <a:spcBef>
              <a:spcPct val="0"/>
            </a:spcBef>
            <a:spcAft>
              <a:spcPct val="15000"/>
            </a:spcAft>
            <a:buChar char="•"/>
          </a:pPr>
          <a:r>
            <a:rPr lang="es-CO" sz="1900" kern="1200"/>
            <a:t>Aumento de peso, el 47,9% (Silva 2021)</a:t>
          </a:r>
        </a:p>
      </dsp:txBody>
      <dsp:txXfrm>
        <a:off x="0" y="389097"/>
        <a:ext cx="5839278" cy="807975"/>
      </dsp:txXfrm>
    </dsp:sp>
    <dsp:sp modelId="{9B44B5BD-D47C-064C-B886-BC6A90825DE4}">
      <dsp:nvSpPr>
        <dsp:cNvPr id="0" name=""/>
        <dsp:cNvSpPr/>
      </dsp:nvSpPr>
      <dsp:spPr>
        <a:xfrm>
          <a:off x="291963" y="108657"/>
          <a:ext cx="4087494" cy="56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498" tIns="0" rIns="154498" bIns="0" numCol="1" spcCol="1270" anchor="ctr" anchorCtr="0">
          <a:noAutofit/>
        </a:bodyPr>
        <a:lstStyle/>
        <a:p>
          <a:pPr marL="0" lvl="0" indent="0" algn="l" defTabSz="844550">
            <a:lnSpc>
              <a:spcPct val="90000"/>
            </a:lnSpc>
            <a:spcBef>
              <a:spcPct val="0"/>
            </a:spcBef>
            <a:spcAft>
              <a:spcPct val="35000"/>
            </a:spcAft>
            <a:buNone/>
          </a:pPr>
          <a:r>
            <a:rPr lang="es-CO" sz="1900" b="1" kern="1200"/>
            <a:t>Alteración condiciones de salud</a:t>
          </a:r>
          <a:endParaRPr lang="es-CO" sz="1900" kern="1200"/>
        </a:p>
      </dsp:txBody>
      <dsp:txXfrm>
        <a:off x="319343" y="136037"/>
        <a:ext cx="4032734" cy="506120"/>
      </dsp:txXfrm>
    </dsp:sp>
    <dsp:sp modelId="{78EB8F58-156B-DD42-BE4F-ADBB70147107}">
      <dsp:nvSpPr>
        <dsp:cNvPr id="0" name=""/>
        <dsp:cNvSpPr/>
      </dsp:nvSpPr>
      <dsp:spPr>
        <a:xfrm>
          <a:off x="0" y="1580113"/>
          <a:ext cx="5839278" cy="27531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3193" tIns="395732" rIns="453193" bIns="135128" numCol="1" spcCol="1270" anchor="t" anchorCtr="0">
          <a:noAutofit/>
        </a:bodyPr>
        <a:lstStyle/>
        <a:p>
          <a:pPr marL="171450" lvl="1" indent="-171450" algn="l" defTabSz="844550">
            <a:lnSpc>
              <a:spcPct val="90000"/>
            </a:lnSpc>
            <a:spcBef>
              <a:spcPct val="0"/>
            </a:spcBef>
            <a:spcAft>
              <a:spcPct val="15000"/>
            </a:spcAft>
            <a:buChar char="•"/>
          </a:pPr>
          <a:r>
            <a:rPr lang="es-CO" sz="1900" kern="1200"/>
            <a:t>Sedentario, no hacia ejercicio, el 25,9% consumo de alcohol, problemas para dormir, y uso de medicamentos psicotrópicos(Silva 2021)</a:t>
          </a:r>
        </a:p>
        <a:p>
          <a:pPr marL="171450" lvl="1" indent="-171450" algn="l" defTabSz="844550">
            <a:lnSpc>
              <a:spcPct val="90000"/>
            </a:lnSpc>
            <a:spcBef>
              <a:spcPct val="0"/>
            </a:spcBef>
            <a:spcAft>
              <a:spcPct val="15000"/>
            </a:spcAft>
            <a:buChar char="•"/>
          </a:pPr>
          <a:r>
            <a:rPr lang="es-CO" sz="1900" kern="1200"/>
            <a:t>Disminución de consumo de tabaco, alcohol y comidas rápidas por menor disposición de dinero, mayor ejercicio disminuyo la exposición a tóxicos, disminución de accidentes de tránsito (Godderis 2020)</a:t>
          </a:r>
        </a:p>
      </dsp:txBody>
      <dsp:txXfrm>
        <a:off x="0" y="1580113"/>
        <a:ext cx="5839278" cy="2753100"/>
      </dsp:txXfrm>
    </dsp:sp>
    <dsp:sp modelId="{E5C2216B-AEEF-5A4F-B9EA-ACE97D0AD91D}">
      <dsp:nvSpPr>
        <dsp:cNvPr id="0" name=""/>
        <dsp:cNvSpPr/>
      </dsp:nvSpPr>
      <dsp:spPr>
        <a:xfrm>
          <a:off x="291963" y="1299672"/>
          <a:ext cx="4087494" cy="5608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4498" tIns="0" rIns="154498" bIns="0" numCol="1" spcCol="1270" anchor="ctr" anchorCtr="0">
          <a:noAutofit/>
        </a:bodyPr>
        <a:lstStyle/>
        <a:p>
          <a:pPr marL="0" lvl="0" indent="0" algn="l" defTabSz="844550">
            <a:lnSpc>
              <a:spcPct val="90000"/>
            </a:lnSpc>
            <a:spcBef>
              <a:spcPct val="0"/>
            </a:spcBef>
            <a:spcAft>
              <a:spcPct val="35000"/>
            </a:spcAft>
            <a:buNone/>
          </a:pPr>
          <a:r>
            <a:rPr lang="es-CO" sz="1900" b="1" kern="1200"/>
            <a:t>Alteración de los hábitos </a:t>
          </a:r>
          <a:endParaRPr lang="es-CO" sz="1900" kern="1200"/>
        </a:p>
      </dsp:txBody>
      <dsp:txXfrm>
        <a:off x="319343" y="1327052"/>
        <a:ext cx="4032734" cy="5061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8803C-8BD5-A74C-BE47-53378115601E}">
      <dsp:nvSpPr>
        <dsp:cNvPr id="0" name=""/>
        <dsp:cNvSpPr/>
      </dsp:nvSpPr>
      <dsp:spPr>
        <a:xfrm>
          <a:off x="0" y="22767"/>
          <a:ext cx="10826578"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dirty="0"/>
            <a:t>Las consideraciones </a:t>
          </a:r>
          <a:r>
            <a:rPr lang="es-CO" sz="3200" kern="1200" dirty="0" err="1"/>
            <a:t>finacieras</a:t>
          </a:r>
          <a:r>
            <a:rPr lang="es-CO" sz="3200" kern="1200" dirty="0"/>
            <a:t> por parte de las administradoras de salud para </a:t>
          </a:r>
          <a:r>
            <a:rPr lang="es-CO" sz="3200" kern="1200" dirty="0" err="1"/>
            <a:t>cobrir</a:t>
          </a:r>
          <a:r>
            <a:rPr lang="es-CO" sz="3200" kern="1200" dirty="0"/>
            <a:t> las consecuencias a futuro.</a:t>
          </a:r>
        </a:p>
      </dsp:txBody>
      <dsp:txXfrm>
        <a:off x="43407" y="66174"/>
        <a:ext cx="10739764" cy="802386"/>
      </dsp:txXfrm>
    </dsp:sp>
    <dsp:sp modelId="{5A4C45C5-0EBF-E24B-88E5-DAB717E5A47D}">
      <dsp:nvSpPr>
        <dsp:cNvPr id="0" name=""/>
        <dsp:cNvSpPr/>
      </dsp:nvSpPr>
      <dsp:spPr>
        <a:xfrm>
          <a:off x="0" y="911967"/>
          <a:ext cx="10826578" cy="27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a:t>Y futuras pandemias.</a:t>
          </a:r>
        </a:p>
      </dsp:txBody>
      <dsp:txXfrm>
        <a:off x="0" y="911967"/>
        <a:ext cx="10826578" cy="279450"/>
      </dsp:txXfrm>
    </dsp:sp>
    <dsp:sp modelId="{0BC44660-BF20-CB43-B5CE-4697111B87AF}">
      <dsp:nvSpPr>
        <dsp:cNvPr id="0" name=""/>
        <dsp:cNvSpPr/>
      </dsp:nvSpPr>
      <dsp:spPr>
        <a:xfrm>
          <a:off x="0" y="1191417"/>
          <a:ext cx="10826578"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dirty="0"/>
            <a:t>Presentación al futuro de acciones de promoción y prevención</a:t>
          </a:r>
        </a:p>
      </dsp:txBody>
      <dsp:txXfrm>
        <a:off x="43407" y="1234824"/>
        <a:ext cx="10739764" cy="802386"/>
      </dsp:txXfrm>
    </dsp:sp>
    <dsp:sp modelId="{E68A3054-8025-2942-8272-EB06063A5544}">
      <dsp:nvSpPr>
        <dsp:cNvPr id="0" name=""/>
        <dsp:cNvSpPr/>
      </dsp:nvSpPr>
      <dsp:spPr>
        <a:xfrm>
          <a:off x="0" y="2080617"/>
          <a:ext cx="10826578" cy="27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a:t>Estudios de puesto de trabajo en modalidades de trabajo en casa</a:t>
          </a:r>
        </a:p>
      </dsp:txBody>
      <dsp:txXfrm>
        <a:off x="0" y="2080617"/>
        <a:ext cx="10826578" cy="279450"/>
      </dsp:txXfrm>
    </dsp:sp>
    <dsp:sp modelId="{40368F9B-FD73-5348-8EE6-70F96D8E5132}">
      <dsp:nvSpPr>
        <dsp:cNvPr id="0" name=""/>
        <dsp:cNvSpPr/>
      </dsp:nvSpPr>
      <dsp:spPr>
        <a:xfrm>
          <a:off x="0" y="2360067"/>
          <a:ext cx="10826578"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dirty="0"/>
            <a:t>Complicaciones de enfermedades crónicas por desatención durante la pandemia</a:t>
          </a:r>
        </a:p>
      </dsp:txBody>
      <dsp:txXfrm>
        <a:off x="43407" y="2403474"/>
        <a:ext cx="10739764" cy="802386"/>
      </dsp:txXfrm>
    </dsp:sp>
    <dsp:sp modelId="{1D6D387F-C087-D240-A201-432FA13651CE}">
      <dsp:nvSpPr>
        <dsp:cNvPr id="0" name=""/>
        <dsp:cNvSpPr/>
      </dsp:nvSpPr>
      <dsp:spPr>
        <a:xfrm>
          <a:off x="0" y="3249267"/>
          <a:ext cx="10826578" cy="279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a:t>Consecuencias financieras, fueros de salud, estabilidad laboral reforzada.</a:t>
          </a:r>
        </a:p>
      </dsp:txBody>
      <dsp:txXfrm>
        <a:off x="0" y="3249267"/>
        <a:ext cx="10826578" cy="279450"/>
      </dsp:txXfrm>
    </dsp:sp>
    <dsp:sp modelId="{8DCA3265-F00F-F941-A4B5-CD1C874BF07D}">
      <dsp:nvSpPr>
        <dsp:cNvPr id="0" name=""/>
        <dsp:cNvSpPr/>
      </dsp:nvSpPr>
      <dsp:spPr>
        <a:xfrm>
          <a:off x="0" y="3528717"/>
          <a:ext cx="10826578"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dirty="0"/>
            <a:t>La virtualidad y su real dimensión al futuro.</a:t>
          </a:r>
        </a:p>
      </dsp:txBody>
      <dsp:txXfrm>
        <a:off x="43407" y="3572124"/>
        <a:ext cx="10739764" cy="802386"/>
      </dsp:txXfrm>
    </dsp:sp>
    <dsp:sp modelId="{D06C7D9B-E110-1744-BB6E-B2D7F2191D88}">
      <dsp:nvSpPr>
        <dsp:cNvPr id="0" name=""/>
        <dsp:cNvSpPr/>
      </dsp:nvSpPr>
      <dsp:spPr>
        <a:xfrm>
          <a:off x="0" y="4417917"/>
          <a:ext cx="10826578" cy="40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4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a:t>Lecciones aprendidas de uso de EPP.</a:t>
          </a:r>
        </a:p>
      </dsp:txBody>
      <dsp:txXfrm>
        <a:off x="0" y="4417917"/>
        <a:ext cx="10826578" cy="403649"/>
      </dsp:txXfrm>
    </dsp:sp>
    <dsp:sp modelId="{F0B7ABC7-5A9A-2741-AF93-F84167559812}">
      <dsp:nvSpPr>
        <dsp:cNvPr id="0" name=""/>
        <dsp:cNvSpPr/>
      </dsp:nvSpPr>
      <dsp:spPr>
        <a:xfrm>
          <a:off x="0" y="4821567"/>
          <a:ext cx="10826578"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CO" sz="3200" kern="1200" dirty="0"/>
            <a:t>Calificación de la Enfermedad laboral (directa o no por COVID-19) concepto de manejo en JCI y JOL</a:t>
          </a:r>
        </a:p>
      </dsp:txBody>
      <dsp:txXfrm>
        <a:off x="43407" y="4864974"/>
        <a:ext cx="10739764" cy="80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10ED4-1846-A645-8B54-7A47D3F1B149}">
      <dsp:nvSpPr>
        <dsp:cNvPr id="0" name=""/>
        <dsp:cNvSpPr/>
      </dsp:nvSpPr>
      <dsp:spPr>
        <a:xfrm>
          <a:off x="0" y="42860"/>
          <a:ext cx="5980388"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CO" sz="4400" b="1" kern="1200"/>
            <a:t>Países:</a:t>
          </a:r>
          <a:endParaRPr lang="es-CO" sz="4400" kern="1200"/>
        </a:p>
      </dsp:txBody>
      <dsp:txXfrm>
        <a:off x="51517" y="94377"/>
        <a:ext cx="5877354" cy="952306"/>
      </dsp:txXfrm>
    </dsp:sp>
    <dsp:sp modelId="{3E183B60-C780-9341-8205-D93FF3A0C8DB}">
      <dsp:nvSpPr>
        <dsp:cNvPr id="0" name=""/>
        <dsp:cNvSpPr/>
      </dsp:nvSpPr>
      <dsp:spPr>
        <a:xfrm>
          <a:off x="0" y="1098200"/>
          <a:ext cx="5980388" cy="3916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7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s-CO" sz="3400" kern="1200" dirty="0"/>
            <a:t>Los estudios abarcaron varios países entre ellos Francia, Italia, Alemania, España y Suecia, Italia, Colombia, Brasil, USA, Argentina, Brasil, Chile, Bolivia, Guatemala, México, Perú, Puerto Rico, Venezuela y Uruguay</a:t>
          </a:r>
        </a:p>
      </dsp:txBody>
      <dsp:txXfrm>
        <a:off x="0" y="1098200"/>
        <a:ext cx="5980388" cy="3916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31B4-F534-8B4D-A1FB-7ED2752B344A}">
      <dsp:nvSpPr>
        <dsp:cNvPr id="0" name=""/>
        <dsp:cNvSpPr/>
      </dsp:nvSpPr>
      <dsp:spPr>
        <a:xfrm>
          <a:off x="0" y="43271"/>
          <a:ext cx="4282984" cy="8751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O" sz="2200" kern="1200" dirty="0"/>
            <a:t>Factores asociados a la vulnerabilidad</a:t>
          </a:r>
        </a:p>
      </dsp:txBody>
      <dsp:txXfrm>
        <a:off x="42722" y="85993"/>
        <a:ext cx="4197540" cy="789716"/>
      </dsp:txXfrm>
    </dsp:sp>
    <dsp:sp modelId="{30EBB7EC-7760-D74A-9A9E-765416DA2637}">
      <dsp:nvSpPr>
        <dsp:cNvPr id="0" name=""/>
        <dsp:cNvSpPr/>
      </dsp:nvSpPr>
      <dsp:spPr>
        <a:xfrm>
          <a:off x="0" y="918431"/>
          <a:ext cx="4282984"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CO" sz="1700" kern="1200" dirty="0"/>
            <a:t>Factibilidad de mantener el distanciamiento social y las condiciones de vida permitidas por la relación laboral, </a:t>
          </a:r>
        </a:p>
        <a:p>
          <a:pPr marL="171450" lvl="1" indent="-171450" algn="l" defTabSz="755650">
            <a:lnSpc>
              <a:spcPct val="90000"/>
            </a:lnSpc>
            <a:spcBef>
              <a:spcPct val="0"/>
            </a:spcBef>
            <a:spcAft>
              <a:spcPct val="20000"/>
            </a:spcAft>
            <a:buChar char="•"/>
          </a:pPr>
          <a:r>
            <a:rPr lang="es-CO" sz="1700" kern="1200" dirty="0"/>
            <a:t>o por la imposibilidad de adoptar estrategias de protección por la precariedad laboral (Santos-</a:t>
          </a:r>
          <a:r>
            <a:rPr lang="es-CO" sz="1700" kern="1200" dirty="0" err="1"/>
            <a:t>Fernandes</a:t>
          </a:r>
          <a:r>
            <a:rPr lang="es-CO" sz="1700" kern="1200" dirty="0"/>
            <a:t> 2020), </a:t>
          </a:r>
        </a:p>
        <a:p>
          <a:pPr marL="171450" lvl="1" indent="-171450" algn="l" defTabSz="755650">
            <a:lnSpc>
              <a:spcPct val="90000"/>
            </a:lnSpc>
            <a:spcBef>
              <a:spcPct val="0"/>
            </a:spcBef>
            <a:spcAft>
              <a:spcPct val="20000"/>
            </a:spcAft>
            <a:buChar char="•"/>
          </a:pPr>
          <a:r>
            <a:rPr lang="es-CO" sz="1700" kern="1200" dirty="0"/>
            <a:t>vulnerabilidad por la inestabilidad económica y el miedo al contagio(</a:t>
          </a:r>
          <a:r>
            <a:rPr lang="es-CO" sz="1700" kern="1200" dirty="0" err="1"/>
            <a:t>Qi</a:t>
          </a:r>
          <a:r>
            <a:rPr lang="es-CO" sz="1700" kern="1200" dirty="0"/>
            <a:t> J et al 2020)</a:t>
          </a:r>
        </a:p>
      </dsp:txBody>
      <dsp:txXfrm>
        <a:off x="0" y="918431"/>
        <a:ext cx="4282984" cy="255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84E80-89C0-0047-90E8-6E8DF8AE1133}">
      <dsp:nvSpPr>
        <dsp:cNvPr id="0" name=""/>
        <dsp:cNvSpPr/>
      </dsp:nvSpPr>
      <dsp:spPr>
        <a:xfrm>
          <a:off x="0" y="0"/>
          <a:ext cx="2217941" cy="5449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a:t>Aislamiento laboral, </a:t>
          </a:r>
        </a:p>
      </dsp:txBody>
      <dsp:txXfrm>
        <a:off x="0" y="2179731"/>
        <a:ext cx="2217941" cy="2179731"/>
      </dsp:txXfrm>
    </dsp:sp>
    <dsp:sp modelId="{D7F31C6C-F34B-A140-8173-327ECB9D51DE}">
      <dsp:nvSpPr>
        <dsp:cNvPr id="0" name=""/>
        <dsp:cNvSpPr/>
      </dsp:nvSpPr>
      <dsp:spPr>
        <a:xfrm>
          <a:off x="201657" y="326959"/>
          <a:ext cx="1814626" cy="181462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465F5-E56D-284B-8257-124ACA51CBF4}">
      <dsp:nvSpPr>
        <dsp:cNvPr id="0" name=""/>
        <dsp:cNvSpPr/>
      </dsp:nvSpPr>
      <dsp:spPr>
        <a:xfrm>
          <a:off x="2284479" y="0"/>
          <a:ext cx="2217941" cy="5449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Nula vida laboral colectiva, </a:t>
          </a:r>
        </a:p>
      </dsp:txBody>
      <dsp:txXfrm>
        <a:off x="2284479" y="2179731"/>
        <a:ext cx="2217941" cy="2179731"/>
      </dsp:txXfrm>
    </dsp:sp>
    <dsp:sp modelId="{6DDE67D2-BA49-C44C-B731-6521794148F8}">
      <dsp:nvSpPr>
        <dsp:cNvPr id="0" name=""/>
        <dsp:cNvSpPr/>
      </dsp:nvSpPr>
      <dsp:spPr>
        <a:xfrm>
          <a:off x="2486136" y="326959"/>
          <a:ext cx="1814626" cy="181462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E4CD3-134B-E248-BEE3-0880565CA9FC}">
      <dsp:nvSpPr>
        <dsp:cNvPr id="0" name=""/>
        <dsp:cNvSpPr/>
      </dsp:nvSpPr>
      <dsp:spPr>
        <a:xfrm>
          <a:off x="4568958" y="0"/>
          <a:ext cx="2217941" cy="5449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Workaholics, </a:t>
          </a:r>
        </a:p>
      </dsp:txBody>
      <dsp:txXfrm>
        <a:off x="4568958" y="2179731"/>
        <a:ext cx="2217941" cy="2179731"/>
      </dsp:txXfrm>
    </dsp:sp>
    <dsp:sp modelId="{85388071-DB5A-F348-9887-314E6AE38767}">
      <dsp:nvSpPr>
        <dsp:cNvPr id="0" name=""/>
        <dsp:cNvSpPr/>
      </dsp:nvSpPr>
      <dsp:spPr>
        <a:xfrm>
          <a:off x="4770616" y="326959"/>
          <a:ext cx="1814626" cy="1814626"/>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C8F90E-8CF7-314D-9928-396A2AEC2B5C}">
      <dsp:nvSpPr>
        <dsp:cNvPr id="0" name=""/>
        <dsp:cNvSpPr/>
      </dsp:nvSpPr>
      <dsp:spPr>
        <a:xfrm>
          <a:off x="6853438" y="0"/>
          <a:ext cx="2217941" cy="5449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Problemas familiares y </a:t>
          </a:r>
        </a:p>
      </dsp:txBody>
      <dsp:txXfrm>
        <a:off x="6853438" y="2179731"/>
        <a:ext cx="2217941" cy="2179731"/>
      </dsp:txXfrm>
    </dsp:sp>
    <dsp:sp modelId="{ABA7AF03-30BD-FB44-84D0-D305289D9F17}">
      <dsp:nvSpPr>
        <dsp:cNvPr id="0" name=""/>
        <dsp:cNvSpPr/>
      </dsp:nvSpPr>
      <dsp:spPr>
        <a:xfrm>
          <a:off x="7055095" y="326959"/>
          <a:ext cx="1814626" cy="18146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D65CE-961D-D243-9B0F-8CE9A15E46AF}">
      <dsp:nvSpPr>
        <dsp:cNvPr id="0" name=""/>
        <dsp:cNvSpPr/>
      </dsp:nvSpPr>
      <dsp:spPr>
        <a:xfrm>
          <a:off x="9137917" y="0"/>
          <a:ext cx="2217941" cy="5449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t>ausencia de oportunidades profesionales</a:t>
          </a:r>
        </a:p>
      </dsp:txBody>
      <dsp:txXfrm>
        <a:off x="9137917" y="2179731"/>
        <a:ext cx="2217941" cy="2179731"/>
      </dsp:txXfrm>
    </dsp:sp>
    <dsp:sp modelId="{DFB997C0-2120-4840-9D6A-CF6FAC8CF4EB}">
      <dsp:nvSpPr>
        <dsp:cNvPr id="0" name=""/>
        <dsp:cNvSpPr/>
      </dsp:nvSpPr>
      <dsp:spPr>
        <a:xfrm>
          <a:off x="9339575" y="326959"/>
          <a:ext cx="1814626" cy="18146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DC035-F072-AF4E-A0DF-25439E4D3558}">
      <dsp:nvSpPr>
        <dsp:cNvPr id="0" name=""/>
        <dsp:cNvSpPr/>
      </dsp:nvSpPr>
      <dsp:spPr>
        <a:xfrm>
          <a:off x="454234" y="4359463"/>
          <a:ext cx="10447390" cy="81739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A1DA-2BEB-8240-837E-CBE5C3C75FE3}">
      <dsp:nvSpPr>
        <dsp:cNvPr id="0" name=""/>
        <dsp:cNvSpPr/>
      </dsp:nvSpPr>
      <dsp:spPr>
        <a:xfrm>
          <a:off x="0" y="204133"/>
          <a:ext cx="4243589" cy="14274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Incertidumbre que genera la pandemia así como el rol desempeñado por el supervisor (Valdenebro 2021)</a:t>
          </a:r>
        </a:p>
      </dsp:txBody>
      <dsp:txXfrm>
        <a:off x="69680" y="273813"/>
        <a:ext cx="4104229" cy="1288040"/>
      </dsp:txXfrm>
    </dsp:sp>
    <dsp:sp modelId="{0050F43A-C606-C047-B2E3-8ADA1EDAED9E}">
      <dsp:nvSpPr>
        <dsp:cNvPr id="0" name=""/>
        <dsp:cNvSpPr/>
      </dsp:nvSpPr>
      <dsp:spPr>
        <a:xfrm>
          <a:off x="0" y="1689134"/>
          <a:ext cx="4243589" cy="14274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Apoyo de pares y organizaciones”, se encontró que es protector y disminuye la incidencia de depresión y ansiedad. (Lucrecia 2021)</a:t>
          </a:r>
        </a:p>
      </dsp:txBody>
      <dsp:txXfrm>
        <a:off x="69680" y="1758814"/>
        <a:ext cx="4104229" cy="1288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E0F68-8D92-AC42-ABE8-5F4841CD1F84}">
      <dsp:nvSpPr>
        <dsp:cNvPr id="0" name=""/>
        <dsp:cNvSpPr/>
      </dsp:nvSpPr>
      <dsp:spPr>
        <a:xfrm>
          <a:off x="0" y="14505"/>
          <a:ext cx="3764826" cy="14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CO" sz="2600" kern="1200" dirty="0"/>
            <a:t>“Interfaz y equilibrio entre el hogar y el trabajo”; </a:t>
          </a:r>
        </a:p>
      </dsp:txBody>
      <dsp:txXfrm>
        <a:off x="69794" y="84299"/>
        <a:ext cx="3625238" cy="1290152"/>
      </dsp:txXfrm>
    </dsp:sp>
    <dsp:sp modelId="{6C8C9008-6546-DE41-9341-8B82410BB6B8}">
      <dsp:nvSpPr>
        <dsp:cNvPr id="0" name=""/>
        <dsp:cNvSpPr/>
      </dsp:nvSpPr>
      <dsp:spPr>
        <a:xfrm>
          <a:off x="0" y="1444245"/>
          <a:ext cx="3764826"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5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CO" sz="2000" kern="1200"/>
            <a:t>que tiene que ver con las largas jornadas de trabajo el miedo al contagio, que hace que no se tenga claro los tiempos para el trabajo y el de dedicación a la casa en los trabajadores remotos. </a:t>
          </a:r>
          <a:r>
            <a:rPr lang="es-CO" sz="2000" kern="1200" dirty="0"/>
            <a:t>(Abdel 2021) </a:t>
          </a:r>
        </a:p>
      </dsp:txBody>
      <dsp:txXfrm>
        <a:off x="0" y="1444245"/>
        <a:ext cx="3764826" cy="2314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F5302-60CC-764D-B135-2F821B5C8A2D}">
      <dsp:nvSpPr>
        <dsp:cNvPr id="0" name=""/>
        <dsp:cNvSpPr/>
      </dsp:nvSpPr>
      <dsp:spPr>
        <a:xfrm>
          <a:off x="0" y="173799"/>
          <a:ext cx="5259714" cy="6364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dirty="0"/>
            <a:t>Las personas que trabajan desde su hogares tienden a </a:t>
          </a:r>
          <a:r>
            <a:rPr lang="es-CO" sz="1600" b="1" kern="1200" dirty="0"/>
            <a:t>alargar sus jornadas de trabajo</a:t>
          </a:r>
          <a:endParaRPr lang="es-CO" sz="1600" kern="1200" dirty="0"/>
        </a:p>
      </dsp:txBody>
      <dsp:txXfrm>
        <a:off x="31070" y="204869"/>
        <a:ext cx="5197574" cy="574340"/>
      </dsp:txXfrm>
    </dsp:sp>
    <dsp:sp modelId="{41C3B3E9-32CB-BF47-A642-4A11CBD2776C}">
      <dsp:nvSpPr>
        <dsp:cNvPr id="0" name=""/>
        <dsp:cNvSpPr/>
      </dsp:nvSpPr>
      <dsp:spPr>
        <a:xfrm>
          <a:off x="0" y="810279"/>
          <a:ext cx="5259714"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CO" sz="1200" kern="1200">
              <a:effectLst/>
              <a:latin typeface="Calibri" panose="020F0502020204030204" pitchFamily="34" charset="0"/>
              <a:ea typeface="Calibri" panose="020F0502020204030204" pitchFamily="34" charset="0"/>
              <a:cs typeface="Calibri" panose="020F0502020204030204" pitchFamily="34" charset="0"/>
            </a:rPr>
            <a:t>Como un fenómeno conexo al anterior y de contera la duración de la jornada de trabajo, este no solo como mayor duración diaria entre semana, sino también los fines de semana, algunos autores lo sitúan en un </a:t>
          </a:r>
          <a:r>
            <a:rPr lang="es-CO" sz="1200" b="1" kern="1200">
              <a:effectLst/>
              <a:latin typeface="Calibri" panose="020F0502020204030204" pitchFamily="34" charset="0"/>
              <a:ea typeface="Calibri" panose="020F0502020204030204" pitchFamily="34" charset="0"/>
              <a:cs typeface="Calibri" panose="020F0502020204030204" pitchFamily="34" charset="0"/>
            </a:rPr>
            <a:t>promedio de 12 horas </a:t>
          </a:r>
          <a:r>
            <a:rPr lang="es-CO" sz="1200" kern="1200">
              <a:effectLst/>
              <a:latin typeface="Calibri" panose="020F0502020204030204" pitchFamily="34" charset="0"/>
              <a:ea typeface="Calibri" panose="020F0502020204030204" pitchFamily="34" charset="0"/>
              <a:cs typeface="Calibri" panose="020F0502020204030204" pitchFamily="34" charset="0"/>
            </a:rPr>
            <a:t>al día (Lenguita, 2005) este fenómeno ya se había identificado en el tipo de trabajo en casa. Las personas que trabajan desde su hogares tienden a </a:t>
          </a:r>
          <a:r>
            <a:rPr lang="es-CO" sz="1200" b="1" kern="1200">
              <a:effectLst/>
              <a:latin typeface="Calibri" panose="020F0502020204030204" pitchFamily="34" charset="0"/>
              <a:ea typeface="Calibri" panose="020F0502020204030204" pitchFamily="34" charset="0"/>
              <a:cs typeface="Calibri" panose="020F0502020204030204" pitchFamily="34" charset="0"/>
            </a:rPr>
            <a:t>alargar sus jornadas de trabajo </a:t>
          </a:r>
          <a:r>
            <a:rPr lang="es-CO" sz="1200" kern="1200">
              <a:effectLst/>
              <a:latin typeface="Calibri" panose="020F0502020204030204" pitchFamily="34" charset="0"/>
              <a:ea typeface="Calibri" panose="020F0502020204030204" pitchFamily="34" charset="0"/>
              <a:cs typeface="Calibri" panose="020F0502020204030204" pitchFamily="34" charset="0"/>
            </a:rPr>
            <a:t>entre un </a:t>
          </a:r>
          <a:r>
            <a:rPr lang="es-CO" sz="1200" b="1" kern="1200">
              <a:effectLst/>
              <a:latin typeface="Calibri" panose="020F0502020204030204" pitchFamily="34" charset="0"/>
              <a:ea typeface="Calibri" panose="020F0502020204030204" pitchFamily="34" charset="0"/>
              <a:cs typeface="Calibri" panose="020F0502020204030204" pitchFamily="34" charset="0"/>
            </a:rPr>
            <a:t>10% y 20%. </a:t>
          </a:r>
          <a:r>
            <a:rPr lang="es-CO" sz="1200" kern="1200">
              <a:effectLst/>
              <a:latin typeface="Calibri" panose="020F0502020204030204" pitchFamily="34" charset="0"/>
              <a:ea typeface="Calibri" panose="020F0502020204030204" pitchFamily="34" charset="0"/>
              <a:cs typeface="Calibri" panose="020F0502020204030204" pitchFamily="34" charset="0"/>
            </a:rPr>
            <a:t>por un “sentimiento de culpa” -mejores condiciones y evitar tiempo de desplazamiento. Metger y Cleach (Gálvez y Pérez, 2008).</a:t>
          </a:r>
          <a:r>
            <a:rPr lang="es-CO" sz="1200" kern="1200"/>
            <a:t>. Metger y Cleach (Gálvez y Pérez, 2008).</a:t>
          </a:r>
        </a:p>
      </dsp:txBody>
      <dsp:txXfrm>
        <a:off x="0" y="810279"/>
        <a:ext cx="5259714" cy="1391040"/>
      </dsp:txXfrm>
    </dsp:sp>
    <dsp:sp modelId="{661DC6F7-AAAF-9D4A-8E81-E6B10CDCEB49}">
      <dsp:nvSpPr>
        <dsp:cNvPr id="0" name=""/>
        <dsp:cNvSpPr/>
      </dsp:nvSpPr>
      <dsp:spPr>
        <a:xfrm>
          <a:off x="0" y="2201320"/>
          <a:ext cx="5259714" cy="6364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itchFamily="2" charset="2"/>
            <a:buNone/>
          </a:pPr>
          <a:r>
            <a:rPr lang="es-CO" sz="1600" kern="1200">
              <a:effectLst/>
              <a:latin typeface="Times New Roman" panose="02020603050405020304" pitchFamily="18" charset="0"/>
              <a:ea typeface="Times New Roman" panose="02020603050405020304" pitchFamily="18" charset="0"/>
            </a:rPr>
            <a:t>Carga mental</a:t>
          </a:r>
          <a:endParaRPr lang="es-CO" sz="1600" kern="1200"/>
        </a:p>
      </dsp:txBody>
      <dsp:txXfrm>
        <a:off x="31070" y="2232390"/>
        <a:ext cx="5197574" cy="574340"/>
      </dsp:txXfrm>
    </dsp:sp>
    <dsp:sp modelId="{CE671BD3-2E6D-7B4A-ACC7-0BF19B7FE445}">
      <dsp:nvSpPr>
        <dsp:cNvPr id="0" name=""/>
        <dsp:cNvSpPr/>
      </dsp:nvSpPr>
      <dsp:spPr>
        <a:xfrm>
          <a:off x="0" y="2837800"/>
          <a:ext cx="525971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96" tIns="20320" rIns="113792" bIns="20320" numCol="1" spcCol="1270" anchor="t" anchorCtr="0">
          <a:noAutofit/>
        </a:bodyPr>
        <a:lstStyle/>
        <a:p>
          <a:pPr marL="114300" lvl="1" indent="-114300" algn="l" defTabSz="533400">
            <a:lnSpc>
              <a:spcPct val="90000"/>
            </a:lnSpc>
            <a:spcBef>
              <a:spcPct val="0"/>
            </a:spcBef>
            <a:spcAft>
              <a:spcPct val="20000"/>
            </a:spcAft>
            <a:buFont typeface="Symbol" pitchFamily="2" charset="2"/>
            <a:buChar char=""/>
          </a:pPr>
          <a:r>
            <a:rPr lang="es-CO" sz="1200" kern="1200">
              <a:effectLst/>
              <a:latin typeface="Times New Roman" panose="02020603050405020304" pitchFamily="18" charset="0"/>
              <a:ea typeface="Times New Roman" panose="02020603050405020304" pitchFamily="18" charset="0"/>
            </a:rPr>
            <a:t>(con sobrecarga o subcarga) (Venegas 2020) </a:t>
          </a:r>
          <a:r>
            <a:rPr lang="es-CO" sz="1200" kern="1200">
              <a:effectLst/>
              <a:latin typeface="TimesNewRomanPSMT"/>
              <a:ea typeface="Times New Roman" panose="02020603050405020304" pitchFamily="18" charset="0"/>
            </a:rPr>
            <a:t>exceso de trabajo, agotamiento y se tiende a trabajar sin limites (Vayre, 2019)</a:t>
          </a:r>
          <a:endParaRPr lang="es-CO" sz="1200" kern="1200"/>
        </a:p>
      </dsp:txBody>
      <dsp:txXfrm>
        <a:off x="0" y="2837800"/>
        <a:ext cx="5259714" cy="364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A25B1-B04B-094C-BCE6-E9C2DDB926D0}">
      <dsp:nvSpPr>
        <dsp:cNvPr id="0" name=""/>
        <dsp:cNvSpPr/>
      </dsp:nvSpPr>
      <dsp:spPr>
        <a:xfrm>
          <a:off x="0" y="185026"/>
          <a:ext cx="5092194" cy="5036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CO" sz="2100" kern="1200" dirty="0"/>
            <a:t>Soledad /</a:t>
          </a:r>
          <a:r>
            <a:rPr lang="es-CO" sz="2100" kern="1200"/>
            <a:t>tecnoestres</a:t>
          </a:r>
        </a:p>
      </dsp:txBody>
      <dsp:txXfrm>
        <a:off x="24588" y="209614"/>
        <a:ext cx="5043018" cy="454509"/>
      </dsp:txXfrm>
    </dsp:sp>
    <dsp:sp modelId="{32F6F9CC-4D9C-0C41-8893-45F2ABDD631A}">
      <dsp:nvSpPr>
        <dsp:cNvPr id="0" name=""/>
        <dsp:cNvSpPr/>
      </dsp:nvSpPr>
      <dsp:spPr>
        <a:xfrm>
          <a:off x="0" y="688711"/>
          <a:ext cx="5092194"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67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CO" sz="1600" kern="1200" dirty="0"/>
            <a:t>Se percibe que se tiende a tener la percepción de </a:t>
          </a:r>
          <a:r>
            <a:rPr lang="es-CO" sz="1600" b="1" kern="1200" dirty="0"/>
            <a:t>“soledad”, </a:t>
          </a:r>
          <a:r>
            <a:rPr lang="es-CO" sz="1600" kern="1200" dirty="0"/>
            <a:t>ahora bien este fenómeno debe tener de fondo para generar</a:t>
          </a:r>
          <a:r>
            <a:rPr lang="es-CO" sz="1600" b="1" kern="1200" dirty="0"/>
            <a:t> </a:t>
          </a:r>
          <a:r>
            <a:rPr lang="es-CO" sz="1600" kern="1200" dirty="0"/>
            <a:t>la afectación un perfil de personalidad, características de personalidad y recursos emocionales adecuados, para afrontar el aislamiento y aunado a poco contacto social (Alonso y </a:t>
          </a:r>
          <a:r>
            <a:rPr lang="es-CO" sz="1600" kern="1200" dirty="0" err="1"/>
            <a:t>Cifrel</a:t>
          </a:r>
          <a:r>
            <a:rPr lang="es-CO" sz="1600" kern="1200" dirty="0"/>
            <a:t>, 2002) fenómeno que es generado por la condición de trabajo en casa en sus diferentes modalidades. “Cambios en la carga de trabajo y la demanda laboral”; para los trabajadores de salud generan ansiedad, agotamiento y depresión, por el contrario que es la disminución de la carga se ve como una amenaza y por ende genera mayor riesgo, y finalmente en esta categoría, veo el termino de </a:t>
          </a:r>
          <a:r>
            <a:rPr lang="es-CO" sz="1600" b="1" kern="1200" dirty="0"/>
            <a:t>“</a:t>
          </a:r>
          <a:r>
            <a:rPr lang="es-CO" sz="1600" b="1" kern="1200" dirty="0" err="1"/>
            <a:t>tecnoestress</a:t>
          </a:r>
          <a:r>
            <a:rPr lang="es-CO" sz="1600" kern="1200" dirty="0"/>
            <a:t>” que genera alteración de es “equilibrio entre el hogar y el trabajo” (Abdel 2021)</a:t>
          </a:r>
        </a:p>
      </dsp:txBody>
      <dsp:txXfrm>
        <a:off x="0" y="688711"/>
        <a:ext cx="5092194" cy="3477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9829E-65E0-D046-B31C-F806DA9625F6}" type="datetimeFigureOut">
              <a:rPr lang="es-CO" smtClean="0"/>
              <a:t>20/09/22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83B8D-EBF8-0049-8599-00CA620FE9BE}" type="slidenum">
              <a:rPr lang="es-CO" smtClean="0"/>
              <a:t>‹Nº›</a:t>
            </a:fld>
            <a:endParaRPr lang="es-CO"/>
          </a:p>
        </p:txBody>
      </p:sp>
    </p:spTree>
    <p:extLst>
      <p:ext uri="{BB962C8B-B14F-4D97-AF65-F5344CB8AC3E}">
        <p14:creationId xmlns:p14="http://schemas.microsoft.com/office/powerpoint/2010/main" val="118712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83B8D-EBF8-0049-8599-00CA620FE9BE}" type="slidenum">
              <a:rPr lang="es-CO" smtClean="0"/>
              <a:t>7</a:t>
            </a:fld>
            <a:endParaRPr lang="es-CO"/>
          </a:p>
        </p:txBody>
      </p:sp>
    </p:spTree>
    <p:extLst>
      <p:ext uri="{BB962C8B-B14F-4D97-AF65-F5344CB8AC3E}">
        <p14:creationId xmlns:p14="http://schemas.microsoft.com/office/powerpoint/2010/main" val="8960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83B8D-EBF8-0049-8599-00CA620FE9BE}" type="slidenum">
              <a:rPr lang="es-CO" smtClean="0"/>
              <a:t>12</a:t>
            </a:fld>
            <a:endParaRPr lang="es-CO"/>
          </a:p>
        </p:txBody>
      </p:sp>
    </p:spTree>
    <p:extLst>
      <p:ext uri="{BB962C8B-B14F-4D97-AF65-F5344CB8AC3E}">
        <p14:creationId xmlns:p14="http://schemas.microsoft.com/office/powerpoint/2010/main" val="99290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83B8D-EBF8-0049-8599-00CA620FE9BE}" type="slidenum">
              <a:rPr lang="es-CO" smtClean="0"/>
              <a:t>14</a:t>
            </a:fld>
            <a:endParaRPr lang="es-CO"/>
          </a:p>
        </p:txBody>
      </p:sp>
    </p:spTree>
    <p:extLst>
      <p:ext uri="{BB962C8B-B14F-4D97-AF65-F5344CB8AC3E}">
        <p14:creationId xmlns:p14="http://schemas.microsoft.com/office/powerpoint/2010/main" val="98289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83B8D-EBF8-0049-8599-00CA620FE9BE}" type="slidenum">
              <a:rPr lang="es-CO" smtClean="0"/>
              <a:t>21</a:t>
            </a:fld>
            <a:endParaRPr lang="es-CO"/>
          </a:p>
        </p:txBody>
      </p:sp>
    </p:spTree>
    <p:extLst>
      <p:ext uri="{BB962C8B-B14F-4D97-AF65-F5344CB8AC3E}">
        <p14:creationId xmlns:p14="http://schemas.microsoft.com/office/powerpoint/2010/main" val="304746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83B8D-EBF8-0049-8599-00CA620FE9BE}" type="slidenum">
              <a:rPr lang="es-CO" smtClean="0"/>
              <a:t>23</a:t>
            </a:fld>
            <a:endParaRPr lang="es-CO"/>
          </a:p>
        </p:txBody>
      </p:sp>
    </p:spTree>
    <p:extLst>
      <p:ext uri="{BB962C8B-B14F-4D97-AF65-F5344CB8AC3E}">
        <p14:creationId xmlns:p14="http://schemas.microsoft.com/office/powerpoint/2010/main" val="18559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FC292-F474-0BB6-D9B9-B39FF6AB3E3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749CA7D-65EA-0EC4-7B86-D5C51316B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93F82A72-401A-18C9-CDF0-357486619CA0}"/>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05D78A79-5C7C-D8B8-AEC2-C25AE38B998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352EA6-911F-1A29-6CD4-F5BDC3B18161}"/>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231595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6FEF3-EF0B-C9C4-0776-9B72753D8FD3}"/>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F81B1A0A-4141-1F9F-E8F2-6E5F410BD9A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E07A1353-2323-FC4D-8787-F926B5F36EE2}"/>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AAF30EC7-A4C3-A6E1-AC7C-85D2AA042E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FAB507-10E7-68CD-2EE2-9FF7955552AE}"/>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58729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12749-EAE9-368A-0F68-2AB966FCB50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E5DA08-49E8-0298-9319-1B601171869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2F54182-5B31-0C7F-2671-B824C0AA2759}"/>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BD3FDCFA-257A-FE9A-8991-3D71CCA48AF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C80C41-778C-7618-AA0C-D7114DEE9C8E}"/>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297428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4A67C7-F71F-8A9A-A218-217F977945A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FCE1761-7D57-40C9-DE60-8345F5A808D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EF8284D-C9D0-3CC0-6E67-A4B51D3520A2}"/>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31960F13-D587-3E5A-528D-DDB9B77620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E66DC2-CC42-7087-098D-A2CC5AC36A2D}"/>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152287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B3867-89C1-33FF-3AD1-B223E8FBBF8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3733B6AE-F117-A8FF-C181-38C257A70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A38B174-0C9E-718E-7767-EFB0B352387C}"/>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56F0B799-BE4E-D0A6-85D9-A9D8266D06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D4E7D13-3702-D6E0-AC3E-535705AFE821}"/>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372785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E23FA-05FE-8DFF-2B53-1A47C61995B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9016A641-97FF-ECE3-D29A-0B3BF94DFA5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191B598-4476-0D70-C548-CFC2CED03BA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FFF9B366-90CF-5A1C-9B60-636E0F90A2CB}"/>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6" name="Marcador de pie de página 5">
            <a:extLst>
              <a:ext uri="{FF2B5EF4-FFF2-40B4-BE49-F238E27FC236}">
                <a16:creationId xmlns:a16="http://schemas.microsoft.com/office/drawing/2014/main" id="{0E503EDB-D14A-C8D6-1656-6DA063CA3D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2F2EB81-C937-1A29-AEF0-857EA9141389}"/>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238175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45F00-3973-A6AF-9CA6-C8CC1795184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5AAC2681-208A-4DEE-CBF2-D1FDBC579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3104EAB-9395-4D3F-BE98-1A79EBC982C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4CF3F47F-5958-3F94-9615-B00A40DF3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FA4ECDA-C133-27FE-790E-A88501FD572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EBB2E5D2-5F8B-06CA-9B8C-64C1CF726796}"/>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8" name="Marcador de pie de página 7">
            <a:extLst>
              <a:ext uri="{FF2B5EF4-FFF2-40B4-BE49-F238E27FC236}">
                <a16:creationId xmlns:a16="http://schemas.microsoft.com/office/drawing/2014/main" id="{A022AC18-8437-186D-D7CE-AC4ABF76C83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166E9B8-21B1-0DED-F73D-ABB55D93AEDE}"/>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245420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176C0-530A-0639-4159-64BA22A8BFA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6C3E9A51-CBB7-70E9-4D7C-FC753DEB5285}"/>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4" name="Marcador de pie de página 3">
            <a:extLst>
              <a:ext uri="{FF2B5EF4-FFF2-40B4-BE49-F238E27FC236}">
                <a16:creationId xmlns:a16="http://schemas.microsoft.com/office/drawing/2014/main" id="{35A8D2E0-483C-48DB-F2CC-DE1D4DC6C34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13C359D-BF99-8631-822C-D7BE10D165A8}"/>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3070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3EE572-9ADE-0677-8331-DC427AA54E14}"/>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3" name="Marcador de pie de página 2">
            <a:extLst>
              <a:ext uri="{FF2B5EF4-FFF2-40B4-BE49-F238E27FC236}">
                <a16:creationId xmlns:a16="http://schemas.microsoft.com/office/drawing/2014/main" id="{0D63EB4F-6234-F383-8129-90DFD91814F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1C3A4F5-E2AB-382C-055D-B54A3197B7B4}"/>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34912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A4F65-C3B6-883E-A8C6-D88BED4AFC0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FE21C8B9-61FA-B40C-668E-CCD15EBF6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7463EAF5-1D63-18CB-E8F1-CC8EF88CB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FC7CBF5-A464-68E2-298A-20901CBF4F14}"/>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6" name="Marcador de pie de página 5">
            <a:extLst>
              <a:ext uri="{FF2B5EF4-FFF2-40B4-BE49-F238E27FC236}">
                <a16:creationId xmlns:a16="http://schemas.microsoft.com/office/drawing/2014/main" id="{2D71BB19-7047-924B-44A3-D89A73F21FD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5CDAFDD-E8FA-8474-9539-1A40855A2422}"/>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244220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AB621-9FFC-8A77-67EA-D00E700695F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36EE76DD-AD43-A55E-E535-821A978C5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3209279-8C1D-301C-7AE5-9CEBBFC12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18EC366-0F67-1B0E-820A-2E229A5563C6}"/>
              </a:ext>
            </a:extLst>
          </p:cNvPr>
          <p:cNvSpPr>
            <a:spLocks noGrp="1"/>
          </p:cNvSpPr>
          <p:nvPr>
            <p:ph type="dt" sz="half" idx="10"/>
          </p:nvPr>
        </p:nvSpPr>
        <p:spPr/>
        <p:txBody>
          <a:bodyPr/>
          <a:lstStyle/>
          <a:p>
            <a:fld id="{D20E84B5-8495-5345-99D8-BD6B5659059B}" type="datetimeFigureOut">
              <a:rPr lang="es-CO" smtClean="0"/>
              <a:t>20/09/22</a:t>
            </a:fld>
            <a:endParaRPr lang="es-CO"/>
          </a:p>
        </p:txBody>
      </p:sp>
      <p:sp>
        <p:nvSpPr>
          <p:cNvPr id="6" name="Marcador de pie de página 5">
            <a:extLst>
              <a:ext uri="{FF2B5EF4-FFF2-40B4-BE49-F238E27FC236}">
                <a16:creationId xmlns:a16="http://schemas.microsoft.com/office/drawing/2014/main" id="{19734D11-0091-7BC3-C7FA-153D438D4F4D}"/>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9B64A310-A6F5-14CF-B058-B32C8046F53B}"/>
              </a:ext>
            </a:extLst>
          </p:cNvPr>
          <p:cNvSpPr>
            <a:spLocks noGrp="1"/>
          </p:cNvSpPr>
          <p:nvPr>
            <p:ph type="sldNum" sz="quarter" idx="12"/>
          </p:nvPr>
        </p:nvSpPr>
        <p:spPr/>
        <p:txBody>
          <a:bodyPr/>
          <a:lstStyle/>
          <a:p>
            <a:fld id="{069A6C77-AA65-3246-80CF-D139274FFD83}" type="slidenum">
              <a:rPr lang="es-CO" smtClean="0"/>
              <a:t>‹Nº›</a:t>
            </a:fld>
            <a:endParaRPr lang="es-CO"/>
          </a:p>
        </p:txBody>
      </p:sp>
    </p:spTree>
    <p:extLst>
      <p:ext uri="{BB962C8B-B14F-4D97-AF65-F5344CB8AC3E}">
        <p14:creationId xmlns:p14="http://schemas.microsoft.com/office/powerpoint/2010/main" val="327708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63B48A-DF11-F042-EEA9-F260A5C71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658DCC69-0E93-76C5-84A4-2FDD324C6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F43E993-BE6B-6B2D-B023-693FDD203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E84B5-8495-5345-99D8-BD6B5659059B}" type="datetimeFigureOut">
              <a:rPr lang="es-CO" smtClean="0"/>
              <a:t>20/09/22</a:t>
            </a:fld>
            <a:endParaRPr lang="es-CO"/>
          </a:p>
        </p:txBody>
      </p:sp>
      <p:sp>
        <p:nvSpPr>
          <p:cNvPr id="5" name="Marcador de pie de página 4">
            <a:extLst>
              <a:ext uri="{FF2B5EF4-FFF2-40B4-BE49-F238E27FC236}">
                <a16:creationId xmlns:a16="http://schemas.microsoft.com/office/drawing/2014/main" id="{92F7275D-3EE6-29B8-22C4-DC2804ADC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175864D-71B3-DA62-7F24-E81B310CD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A6C77-AA65-3246-80CF-D139274FFD83}" type="slidenum">
              <a:rPr lang="es-CO" smtClean="0"/>
              <a:t>‹Nº›</a:t>
            </a:fld>
            <a:endParaRPr lang="es-CO"/>
          </a:p>
        </p:txBody>
      </p:sp>
    </p:spTree>
    <p:extLst>
      <p:ext uri="{BB962C8B-B14F-4D97-AF65-F5344CB8AC3E}">
        <p14:creationId xmlns:p14="http://schemas.microsoft.com/office/powerpoint/2010/main" val="11064610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jpe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jpeg"/><Relationship Id="rId7" Type="http://schemas.openxmlformats.org/officeDocument/2006/relationships/diagramColors" Target="../diagrams/colors9.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7.png"/><Relationship Id="rId7" Type="http://schemas.openxmlformats.org/officeDocument/2006/relationships/diagramColors" Target="../diagrams/colors1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5.xml"/><Relationship Id="rId7" Type="http://schemas.openxmlformats.org/officeDocument/2006/relationships/image" Target="../media/image24.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17.xml"/><Relationship Id="rId7" Type="http://schemas.openxmlformats.org/officeDocument/2006/relationships/image" Target="../media/image29.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ontiersin.org/articles/10.3389/fpsyg.2021.765169/full#B64" TargetMode="External"/><Relationship Id="rId7" Type="http://schemas.openxmlformats.org/officeDocument/2006/relationships/hyperlink" Target="https://www.frontiersin.org/articles/10.3389/fpsyg.2021.765169/full#B32"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www.frontiersin.org/articles/10.3389/fpsyg.2021.765169/full#B52" TargetMode="External"/><Relationship Id="rId5" Type="http://schemas.openxmlformats.org/officeDocument/2006/relationships/hyperlink" Target="https://www.frontiersin.org/articles/10.3389/fpsyg.2021.765169/full#B50" TargetMode="External"/><Relationship Id="rId4" Type="http://schemas.openxmlformats.org/officeDocument/2006/relationships/hyperlink" Target="https://www.frontiersin.org/articles/10.3389/fpsyg.2021.765169/full#B67"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8.jpeg"/><Relationship Id="rId7" Type="http://schemas.openxmlformats.org/officeDocument/2006/relationships/diagramColors" Target="../diagrams/colors21.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cdalliance.org/es/form/teleconferencia-de-prensa-ent-y-covid-19" TargetMode="External"/><Relationship Id="rId2" Type="http://schemas.openxmlformats.org/officeDocument/2006/relationships/hyperlink" Target="https://www.paho.org/es/documentos/informe-evaluacion-rapida-prestacion-servicios-para-enfermedades-no-transmisibles"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346D7A-BB3D-2D07-7750-C4A2A41F25C3}"/>
              </a:ext>
            </a:extLst>
          </p:cNvPr>
          <p:cNvSpPr>
            <a:spLocks noGrp="1"/>
          </p:cNvSpPr>
          <p:nvPr>
            <p:ph type="ctrTitle"/>
          </p:nvPr>
        </p:nvSpPr>
        <p:spPr>
          <a:xfrm>
            <a:off x="1439917" y="-210207"/>
            <a:ext cx="9144000" cy="2395866"/>
          </a:xfrm>
        </p:spPr>
        <p:txBody>
          <a:bodyPr>
            <a:normAutofit fontScale="90000"/>
          </a:bodyPr>
          <a:lstStyle/>
          <a:p>
            <a:r>
              <a:rPr lang="es-CO" sz="4400" dirty="0"/>
              <a:t>Implicaciones en la salud mental derivadas de la pandemia, efectos futuros a nivel laboral y en la productividad.</a:t>
            </a:r>
          </a:p>
        </p:txBody>
      </p:sp>
      <p:sp>
        <p:nvSpPr>
          <p:cNvPr id="3" name="Subtítulo 2">
            <a:extLst>
              <a:ext uri="{FF2B5EF4-FFF2-40B4-BE49-F238E27FC236}">
                <a16:creationId xmlns:a16="http://schemas.microsoft.com/office/drawing/2014/main" id="{A75020A3-1808-5A3D-9206-94829B0B94FE}"/>
              </a:ext>
            </a:extLst>
          </p:cNvPr>
          <p:cNvSpPr>
            <a:spLocks noGrp="1"/>
          </p:cNvSpPr>
          <p:nvPr>
            <p:ph type="subTitle" idx="1"/>
          </p:nvPr>
        </p:nvSpPr>
        <p:spPr>
          <a:xfrm>
            <a:off x="1334814" y="5491655"/>
            <a:ext cx="9144000" cy="1655762"/>
          </a:xfrm>
        </p:spPr>
        <p:txBody>
          <a:bodyPr>
            <a:normAutofit/>
          </a:bodyPr>
          <a:lstStyle/>
          <a:p>
            <a:r>
              <a:rPr lang="es-CO" sz="4400" dirty="0"/>
              <a:t>XIII Congreso de Talento Humano:</a:t>
            </a:r>
          </a:p>
          <a:p>
            <a:endParaRPr lang="es-CO" sz="4400" dirty="0"/>
          </a:p>
        </p:txBody>
      </p:sp>
      <p:pic>
        <p:nvPicPr>
          <p:cNvPr id="4" name="Imagen 3">
            <a:extLst>
              <a:ext uri="{FF2B5EF4-FFF2-40B4-BE49-F238E27FC236}">
                <a16:creationId xmlns:a16="http://schemas.microsoft.com/office/drawing/2014/main" id="{DD2403CD-727E-B444-DD72-04453B48AFFD}"/>
              </a:ext>
            </a:extLst>
          </p:cNvPr>
          <p:cNvPicPr>
            <a:picLocks noChangeAspect="1"/>
          </p:cNvPicPr>
          <p:nvPr/>
        </p:nvPicPr>
        <p:blipFill>
          <a:blip r:embed="rId2"/>
          <a:stretch>
            <a:fillRect/>
          </a:stretch>
        </p:blipFill>
        <p:spPr>
          <a:xfrm>
            <a:off x="4522157" y="2235693"/>
            <a:ext cx="2580127" cy="3255962"/>
          </a:xfrm>
          <a:prstGeom prst="rect">
            <a:avLst/>
          </a:prstGeom>
        </p:spPr>
      </p:pic>
    </p:spTree>
    <p:extLst>
      <p:ext uri="{BB962C8B-B14F-4D97-AF65-F5344CB8AC3E}">
        <p14:creationId xmlns:p14="http://schemas.microsoft.com/office/powerpoint/2010/main" val="4620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8 consejos para la convivencia familiar en pandemia | UNICEF">
            <a:extLst>
              <a:ext uri="{FF2B5EF4-FFF2-40B4-BE49-F238E27FC236}">
                <a16:creationId xmlns:a16="http://schemas.microsoft.com/office/drawing/2014/main" id="{062DF5BD-9EE9-A572-7C77-B298054740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56" r="979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CFA2DF69-9A88-2F3E-C9FB-7BB3B4D1266E}"/>
              </a:ext>
            </a:extLst>
          </p:cNvPr>
          <p:cNvGraphicFramePr>
            <a:graphicFrameLocks noGrp="1"/>
          </p:cNvGraphicFramePr>
          <p:nvPr>
            <p:ph idx="1"/>
            <p:extLst>
              <p:ext uri="{D42A27DB-BD31-4B8C-83A1-F6EECF244321}">
                <p14:modId xmlns:p14="http://schemas.microsoft.com/office/powerpoint/2010/main" val="930917020"/>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10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COVID: ¿El trabajo desde casa ha llegado para quedarse? | Economía | DW |  01.03.2021">
            <a:extLst>
              <a:ext uri="{FF2B5EF4-FFF2-40B4-BE49-F238E27FC236}">
                <a16:creationId xmlns:a16="http://schemas.microsoft.com/office/drawing/2014/main" id="{7B8E60EC-248F-49BE-AAB4-F07D968F9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30" t="3840" r="1" b="47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1" name="Rectangle 1639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E8C80BF4-31DB-F16F-A6AD-948A7B22183B}"/>
              </a:ext>
            </a:extLst>
          </p:cNvPr>
          <p:cNvGraphicFramePr>
            <a:graphicFrameLocks noGrp="1"/>
          </p:cNvGraphicFramePr>
          <p:nvPr>
            <p:ph idx="1"/>
            <p:extLst>
              <p:ext uri="{D42A27DB-BD31-4B8C-83A1-F6EECF244321}">
                <p14:modId xmlns:p14="http://schemas.microsoft.com/office/powerpoint/2010/main" val="2180563115"/>
              </p:ext>
            </p:extLst>
          </p:nvPr>
        </p:nvGraphicFramePr>
        <p:xfrm>
          <a:off x="7749290" y="2121763"/>
          <a:ext cx="3764826"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3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343" name="Freeform: Shape 1434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338" name="Picture 2" descr="Los beneficios del trabajo flexible en la era post-Covid-19 | EGADE">
            <a:extLst>
              <a:ext uri="{FF2B5EF4-FFF2-40B4-BE49-F238E27FC236}">
                <a16:creationId xmlns:a16="http://schemas.microsoft.com/office/drawing/2014/main" id="{6FC2E38E-8C88-B41F-D32A-64E7DACBC6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04" r="18006"/>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134BF022-A8F4-04B9-04FF-6A182CE6CC10}"/>
              </a:ext>
            </a:extLst>
          </p:cNvPr>
          <p:cNvGraphicFramePr>
            <a:graphicFrameLocks noGrp="1"/>
          </p:cNvGraphicFramePr>
          <p:nvPr>
            <p:ph idx="1"/>
            <p:extLst>
              <p:ext uri="{D42A27DB-BD31-4B8C-83A1-F6EECF244321}">
                <p14:modId xmlns:p14="http://schemas.microsoft.com/office/powerpoint/2010/main" val="1307316667"/>
              </p:ext>
            </p:extLst>
          </p:nvPr>
        </p:nvGraphicFramePr>
        <p:xfrm>
          <a:off x="6289158" y="2279018"/>
          <a:ext cx="5259714" cy="337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29255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Oval 1332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316" name="Picture 4" descr="Los sentimientos de soledad y culpa que deja la pandemia de COVID-19 tienen  que atenderse definitivamente | Médicos Sin Fronteras Colombia">
            <a:extLst>
              <a:ext uri="{FF2B5EF4-FFF2-40B4-BE49-F238E27FC236}">
                <a16:creationId xmlns:a16="http://schemas.microsoft.com/office/drawing/2014/main" id="{8B203C87-4156-C17F-5F54-0EBB438C3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93" r="33909"/>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3325" name="Arc 1332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314" name="Picture 2" descr="Tecnoestrés | Fundación Personas y empresas">
            <a:extLst>
              <a:ext uri="{FF2B5EF4-FFF2-40B4-BE49-F238E27FC236}">
                <a16:creationId xmlns:a16="http://schemas.microsoft.com/office/drawing/2014/main" id="{5EB35C37-938D-771F-F246-3936AB49FC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7" r="8004"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7EB80D20-BC84-0701-54E9-79D7E9E3D06F}"/>
              </a:ext>
            </a:extLst>
          </p:cNvPr>
          <p:cNvGraphicFramePr>
            <a:graphicFrameLocks noGrp="1"/>
          </p:cNvGraphicFramePr>
          <p:nvPr>
            <p:ph idx="1"/>
            <p:extLst>
              <p:ext uri="{D42A27DB-BD31-4B8C-83A1-F6EECF244321}">
                <p14:modId xmlns:p14="http://schemas.microsoft.com/office/powerpoint/2010/main" val="3097426931"/>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46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SENA certificó por competencias laborales a integrantes del sector salud y  artesanas en Mompós - Bolívar">
            <a:extLst>
              <a:ext uri="{FF2B5EF4-FFF2-40B4-BE49-F238E27FC236}">
                <a16:creationId xmlns:a16="http://schemas.microsoft.com/office/drawing/2014/main" id="{3DBE3011-7B1D-AA59-ECCA-7838956876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7" r="29712"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12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Marcador de contenido 3">
            <a:extLst>
              <a:ext uri="{FF2B5EF4-FFF2-40B4-BE49-F238E27FC236}">
                <a16:creationId xmlns:a16="http://schemas.microsoft.com/office/drawing/2014/main" id="{EC77CBBE-F583-E5FD-9425-E895F9C5E751}"/>
              </a:ext>
            </a:extLst>
          </p:cNvPr>
          <p:cNvGraphicFramePr>
            <a:graphicFrameLocks noGrp="1"/>
          </p:cNvGraphicFramePr>
          <p:nvPr>
            <p:ph idx="1"/>
            <p:extLst>
              <p:ext uri="{D42A27DB-BD31-4B8C-83A1-F6EECF244321}">
                <p14:modId xmlns:p14="http://schemas.microsoft.com/office/powerpoint/2010/main" val="115822003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623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VID-19 y su impacto en el sector financiero mundial">
            <a:extLst>
              <a:ext uri="{FF2B5EF4-FFF2-40B4-BE49-F238E27FC236}">
                <a16:creationId xmlns:a16="http://schemas.microsoft.com/office/drawing/2014/main" id="{965FEB73-C94F-43C5-3A0C-BCA09C92B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2" y="358345"/>
            <a:ext cx="5416587" cy="36081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ómo funcionan los alivios financieros durante la pandemia?">
            <a:extLst>
              <a:ext uri="{FF2B5EF4-FFF2-40B4-BE49-F238E27FC236}">
                <a16:creationId xmlns:a16="http://schemas.microsoft.com/office/drawing/2014/main" id="{6CDD4FD0-E981-C0AF-D83B-50CF704B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4" y="4138140"/>
            <a:ext cx="10199475" cy="27198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C1246286-293B-8AF2-CBC8-2DA778FB7015}"/>
              </a:ext>
            </a:extLst>
          </p:cNvPr>
          <p:cNvGraphicFramePr>
            <a:graphicFrameLocks noGrp="1"/>
          </p:cNvGraphicFramePr>
          <p:nvPr>
            <p:ph idx="1"/>
            <p:extLst>
              <p:ext uri="{D42A27DB-BD31-4B8C-83A1-F6EECF244321}">
                <p14:modId xmlns:p14="http://schemas.microsoft.com/office/powerpoint/2010/main" val="3114693815"/>
              </p:ext>
            </p:extLst>
          </p:nvPr>
        </p:nvGraphicFramePr>
        <p:xfrm>
          <a:off x="5708821" y="358346"/>
          <a:ext cx="6483179" cy="4856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93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223" name="Freeform: Shape 922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218" name="Picture 2" descr="Perder el empleo es más doloroso que quedarse viudo o un divorcio">
            <a:extLst>
              <a:ext uri="{FF2B5EF4-FFF2-40B4-BE49-F238E27FC236}">
                <a16:creationId xmlns:a16="http://schemas.microsoft.com/office/drawing/2014/main" id="{A90D26EF-D858-92BC-6597-678CEEA40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36" r="11933" b="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26294208-A8D9-4297-D4C9-FFE0A70488E1}"/>
              </a:ext>
            </a:extLst>
          </p:cNvPr>
          <p:cNvGraphicFramePr>
            <a:graphicFrameLocks noGrp="1"/>
          </p:cNvGraphicFramePr>
          <p:nvPr>
            <p:ph idx="1"/>
            <p:extLst>
              <p:ext uri="{D42A27DB-BD31-4B8C-83A1-F6EECF244321}">
                <p14:modId xmlns:p14="http://schemas.microsoft.com/office/powerpoint/2010/main" val="1372001822"/>
              </p:ext>
            </p:extLst>
          </p:nvPr>
        </p:nvGraphicFramePr>
        <p:xfrm>
          <a:off x="6289158" y="2279018"/>
          <a:ext cx="5259714"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268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os otros héroes de la pandemia | Noticias El Día de Valladolid">
            <a:extLst>
              <a:ext uri="{FF2B5EF4-FFF2-40B4-BE49-F238E27FC236}">
                <a16:creationId xmlns:a16="http://schemas.microsoft.com/office/drawing/2014/main" id="{3DF4DE85-62B9-6826-2AFD-8B8A12FD42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Marcador de contenido 3">
            <a:extLst>
              <a:ext uri="{FF2B5EF4-FFF2-40B4-BE49-F238E27FC236}">
                <a16:creationId xmlns:a16="http://schemas.microsoft.com/office/drawing/2014/main" id="{BAE0AB37-C525-257F-2328-87D969BEFEE2}"/>
              </a:ext>
            </a:extLst>
          </p:cNvPr>
          <p:cNvGraphicFramePr>
            <a:graphicFrameLocks noGrp="1"/>
          </p:cNvGraphicFramePr>
          <p:nvPr>
            <p:ph idx="1"/>
            <p:extLst>
              <p:ext uri="{D42A27DB-BD31-4B8C-83A1-F6EECF244321}">
                <p14:modId xmlns:p14="http://schemas.microsoft.com/office/powerpoint/2010/main" val="2838455822"/>
              </p:ext>
            </p:extLst>
          </p:nvPr>
        </p:nvGraphicFramePr>
        <p:xfrm>
          <a:off x="838200" y="2434201"/>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1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House approves restrictions on race-based teaching in classrooms and  workplaces | WFSU News">
            <a:extLst>
              <a:ext uri="{FF2B5EF4-FFF2-40B4-BE49-F238E27FC236}">
                <a16:creationId xmlns:a16="http://schemas.microsoft.com/office/drawing/2014/main" id="{CC31AC52-5ED0-4A08-72C4-5A0D5FCF9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771"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175" name="Freeform: Shape 717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177" name="Freeform: Shape 717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BC519787-93FC-9CA6-53DA-02F00D75590E}"/>
              </a:ext>
            </a:extLst>
          </p:cNvPr>
          <p:cNvSpPr>
            <a:spLocks noGrp="1"/>
          </p:cNvSpPr>
          <p:nvPr>
            <p:ph idx="1"/>
          </p:nvPr>
        </p:nvSpPr>
        <p:spPr>
          <a:xfrm>
            <a:off x="6801435" y="2871982"/>
            <a:ext cx="4819951" cy="3181684"/>
          </a:xfrm>
        </p:spPr>
        <p:txBody>
          <a:bodyPr anchor="t">
            <a:normAutofit/>
          </a:bodyPr>
          <a:lstStyle/>
          <a:p>
            <a:pPr marL="0" indent="0">
              <a:buNone/>
            </a:pPr>
            <a:r>
              <a:rPr lang="es-ES" sz="1800">
                <a:effectLst/>
                <a:latin typeface="Times New Roman" panose="02020603050405020304" pitchFamily="18" charset="0"/>
                <a:ea typeface="Times New Roman" panose="02020603050405020304" pitchFamily="18" charset="0"/>
              </a:rPr>
              <a:t>“Cambios en las condiciones de trabajo y la falta de acceso a EPP y apoyo para haber expuesto a la fuerza laboral a situaciones estresantes vulnerabilidades y desigualdades, así se destacan como más vulnerables los grupos de mujeres y afrodescendientes (Lotta 2021) </a:t>
            </a:r>
            <a:r>
              <a:rPr lang="es-CO" sz="1800">
                <a:effectLst/>
                <a:latin typeface="Times New Roman" panose="02020603050405020304" pitchFamily="18" charset="0"/>
                <a:ea typeface="Times New Roman" panose="02020603050405020304" pitchFamily="18" charset="0"/>
              </a:rPr>
              <a:t>(Godderis 2020)</a:t>
            </a:r>
          </a:p>
        </p:txBody>
      </p:sp>
    </p:spTree>
    <p:extLst>
      <p:ext uri="{BB962C8B-B14F-4D97-AF65-F5344CB8AC3E}">
        <p14:creationId xmlns:p14="http://schemas.microsoft.com/office/powerpoint/2010/main" val="33462302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E3DC0-8A46-825E-5772-6490607B45C0}"/>
              </a:ext>
            </a:extLst>
          </p:cNvPr>
          <p:cNvSpPr>
            <a:spLocks noGrp="1"/>
          </p:cNvSpPr>
          <p:nvPr>
            <p:ph type="title"/>
          </p:nvPr>
        </p:nvSpPr>
        <p:spPr>
          <a:xfrm>
            <a:off x="2300013" y="365125"/>
            <a:ext cx="6411502" cy="1325563"/>
          </a:xfrm>
        </p:spPr>
        <p:txBody>
          <a:bodyPr/>
          <a:lstStyle/>
          <a:p>
            <a:r>
              <a:rPr lang="es-CO" b="1" dirty="0">
                <a:solidFill>
                  <a:srgbClr val="212529"/>
                </a:solidFill>
                <a:latin typeface="Times New Roman" panose="02020603050405020304" pitchFamily="18" charset="0"/>
                <a:ea typeface="Times New Roman" panose="02020603050405020304" pitchFamily="18" charset="0"/>
              </a:rPr>
              <a:t>Elementos de Protección Personal EPP</a:t>
            </a:r>
            <a:endParaRPr lang="es-CO" dirty="0"/>
          </a:p>
        </p:txBody>
      </p:sp>
      <p:pic>
        <p:nvPicPr>
          <p:cNvPr id="2050" name="Picture 2" descr="Factores de riesgo infanto-juveniles durante el confinamiento por COVID-19:  revisión de medidas de prevención familiar en España | Revista Latina de  Comunicación Social">
            <a:extLst>
              <a:ext uri="{FF2B5EF4-FFF2-40B4-BE49-F238E27FC236}">
                <a16:creationId xmlns:a16="http://schemas.microsoft.com/office/drawing/2014/main" id="{614880A9-B2AB-93FC-E423-53997F2282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041" b="23978"/>
          <a:stretch/>
        </p:blipFill>
        <p:spPr bwMode="auto">
          <a:xfrm>
            <a:off x="-1175" y="0"/>
            <a:ext cx="2191845" cy="27419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6BAEEC49-3AE6-470F-657A-4AD3A274D0AC}"/>
              </a:ext>
            </a:extLst>
          </p:cNvPr>
          <p:cNvGraphicFramePr/>
          <p:nvPr>
            <p:extLst>
              <p:ext uri="{D42A27DB-BD31-4B8C-83A1-F6EECF244321}">
                <p14:modId xmlns:p14="http://schemas.microsoft.com/office/powerpoint/2010/main" val="2151493415"/>
              </p:ext>
            </p:extLst>
          </p:nvPr>
        </p:nvGraphicFramePr>
        <p:xfrm>
          <a:off x="1655805" y="2036805"/>
          <a:ext cx="698953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Se llevó a cabo una capacitación de refuerzo para enfermeros en el buen uso  de elementos de protección personal* – Gobierno de Tierra del Fuego">
            <a:extLst>
              <a:ext uri="{FF2B5EF4-FFF2-40B4-BE49-F238E27FC236}">
                <a16:creationId xmlns:a16="http://schemas.microsoft.com/office/drawing/2014/main" id="{C28E6D26-7667-514D-1C91-D54ED8482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1515" y="690746"/>
            <a:ext cx="3078258" cy="20512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tiguo ADN resuelve el misterio sobre el origen de la peste negra medieval  | Ciencia y Ecología | DW | 15.06.2022">
            <a:extLst>
              <a:ext uri="{FF2B5EF4-FFF2-40B4-BE49-F238E27FC236}">
                <a16:creationId xmlns:a16="http://schemas.microsoft.com/office/drawing/2014/main" id="{B600EF3D-635D-0C41-5141-5DCA500CE9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5335" y="4212475"/>
            <a:ext cx="3289886" cy="184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8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01862" y="967154"/>
            <a:ext cx="3657600" cy="51347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28F95E45-025A-4876-B715-BC5161917842}"/>
              </a:ext>
            </a:extLst>
          </p:cNvPr>
          <p:cNvSpPr txBox="1"/>
          <p:nvPr/>
        </p:nvSpPr>
        <p:spPr>
          <a:xfrm>
            <a:off x="705684" y="3253957"/>
            <a:ext cx="4121625" cy="646331"/>
          </a:xfrm>
          <a:prstGeom prst="rect">
            <a:avLst/>
          </a:prstGeom>
          <a:noFill/>
        </p:spPr>
        <p:txBody>
          <a:bodyPr wrap="square" rtlCol="0">
            <a:spAutoFit/>
          </a:bodyPr>
          <a:lstStyle/>
          <a:p>
            <a:r>
              <a:rPr lang="es-ES" sz="3600" b="1" dirty="0">
                <a:solidFill>
                  <a:schemeClr val="bg1"/>
                </a:solidFill>
                <a:latin typeface="Century Gothic" panose="020B0502020202020204" pitchFamily="34" charset="0"/>
              </a:rPr>
              <a:t>EXPERTO</a:t>
            </a:r>
            <a:endParaRPr lang="es-CO" sz="3600" b="1" dirty="0">
              <a:solidFill>
                <a:schemeClr val="bg1"/>
              </a:solidFill>
              <a:latin typeface="Century Gothic" panose="020B0502020202020204" pitchFamily="34" charset="0"/>
            </a:endParaRPr>
          </a:p>
        </p:txBody>
      </p:sp>
      <p:cxnSp>
        <p:nvCxnSpPr>
          <p:cNvPr id="11" name="Conector recto 10">
            <a:extLst>
              <a:ext uri="{FF2B5EF4-FFF2-40B4-BE49-F238E27FC236}">
                <a16:creationId xmlns:a16="http://schemas.microsoft.com/office/drawing/2014/main" id="{97D05823-D0EA-4EB7-8CE8-6B89367790C9}"/>
              </a:ext>
            </a:extLst>
          </p:cNvPr>
          <p:cNvCxnSpPr>
            <a:cxnSpLocks/>
          </p:cNvCxnSpPr>
          <p:nvPr/>
        </p:nvCxnSpPr>
        <p:spPr>
          <a:xfrm>
            <a:off x="824952" y="3925495"/>
            <a:ext cx="1825483" cy="0"/>
          </a:xfrm>
          <a:prstGeom prst="line">
            <a:avLst/>
          </a:prstGeom>
          <a:ln w="28575">
            <a:solidFill>
              <a:srgbClr val="0F2437"/>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FB9BD3B5-921E-935E-6DA5-FA9A266A7C31}"/>
              </a:ext>
            </a:extLst>
          </p:cNvPr>
          <p:cNvPicPr>
            <a:picLocks noChangeAspect="1"/>
          </p:cNvPicPr>
          <p:nvPr/>
        </p:nvPicPr>
        <p:blipFill>
          <a:blip r:embed="rId2"/>
          <a:stretch>
            <a:fillRect/>
          </a:stretch>
        </p:blipFill>
        <p:spPr>
          <a:xfrm>
            <a:off x="7930662" y="534935"/>
            <a:ext cx="3343100" cy="3333208"/>
          </a:xfrm>
          <a:prstGeom prst="rect">
            <a:avLst/>
          </a:prstGeom>
        </p:spPr>
      </p:pic>
      <p:sp>
        <p:nvSpPr>
          <p:cNvPr id="4" name="Marcador de contenido 3">
            <a:extLst>
              <a:ext uri="{FF2B5EF4-FFF2-40B4-BE49-F238E27FC236}">
                <a16:creationId xmlns:a16="http://schemas.microsoft.com/office/drawing/2014/main" id="{D7AF707F-7221-DF04-5CBB-304CD35CC25E}"/>
              </a:ext>
            </a:extLst>
          </p:cNvPr>
          <p:cNvSpPr txBox="1">
            <a:spLocks/>
          </p:cNvSpPr>
          <p:nvPr/>
        </p:nvSpPr>
        <p:spPr>
          <a:xfrm>
            <a:off x="6412527" y="4300362"/>
            <a:ext cx="7294683" cy="206312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b="1" dirty="0">
                <a:latin typeface="Montserrat Light" panose="00000400000000000000" pitchFamily="2" charset="0"/>
              </a:rPr>
              <a:t>Medicina Laboral y del Trabajo</a:t>
            </a:r>
          </a:p>
          <a:p>
            <a:r>
              <a:rPr lang="es-ES" sz="1600" b="1" dirty="0">
                <a:latin typeface="Montserrat Light" panose="00000400000000000000" pitchFamily="2" charset="0"/>
              </a:rPr>
              <a:t>Medicina Universidad Laboral</a:t>
            </a:r>
          </a:p>
          <a:p>
            <a:r>
              <a:rPr lang="es-ES" sz="1600" b="1" dirty="0">
                <a:latin typeface="Montserrat Light" panose="00000400000000000000" pitchFamily="2" charset="0"/>
              </a:rPr>
              <a:t>Postgrado Salud Ocupacional UJTL</a:t>
            </a:r>
          </a:p>
          <a:p>
            <a:r>
              <a:rPr lang="es-ES" sz="1600" b="1" dirty="0">
                <a:latin typeface="Montserrat Light" panose="00000400000000000000" pitchFamily="2" charset="0"/>
              </a:rPr>
              <a:t>Maestría en Educación U Sabana.</a:t>
            </a:r>
          </a:p>
          <a:p>
            <a:r>
              <a:rPr lang="es-ES" sz="1600" b="1" dirty="0">
                <a:latin typeface="Montserrat Light" panose="00000400000000000000" pitchFamily="2" charset="0"/>
              </a:rPr>
              <a:t>Promoción y prevención EVES U de Antioquia</a:t>
            </a:r>
          </a:p>
          <a:p>
            <a:r>
              <a:rPr lang="es-ES" sz="1600" b="1" dirty="0">
                <a:latin typeface="Montserrat Light" panose="00000400000000000000" pitchFamily="2" charset="0"/>
              </a:rPr>
              <a:t>Calificación de Origen U del Rosario</a:t>
            </a:r>
            <a:endParaRPr lang="es-CO" sz="1600" b="1" dirty="0">
              <a:latin typeface="Montserrat Light" panose="00000400000000000000" pitchFamily="2" charset="0"/>
            </a:endParaRPr>
          </a:p>
        </p:txBody>
      </p:sp>
      <p:sp>
        <p:nvSpPr>
          <p:cNvPr id="5" name="CuadroTexto 4">
            <a:extLst>
              <a:ext uri="{FF2B5EF4-FFF2-40B4-BE49-F238E27FC236}">
                <a16:creationId xmlns:a16="http://schemas.microsoft.com/office/drawing/2014/main" id="{77BE3EE4-33EC-227F-CC97-3E5C07E02EC0}"/>
              </a:ext>
            </a:extLst>
          </p:cNvPr>
          <p:cNvSpPr txBox="1"/>
          <p:nvPr/>
        </p:nvSpPr>
        <p:spPr>
          <a:xfrm>
            <a:off x="720600" y="1057696"/>
            <a:ext cx="6014083" cy="1934632"/>
          </a:xfrm>
          <a:prstGeom prst="rect">
            <a:avLst/>
          </a:prstGeom>
          <a:noFill/>
        </p:spPr>
        <p:txBody>
          <a:bodyPr wrap="square" rtlCol="0">
            <a:spAutoFit/>
          </a:bodyPr>
          <a:lstStyle/>
          <a:p>
            <a:r>
              <a:rPr lang="es-CO" sz="3591" dirty="0">
                <a:latin typeface="Montserrat SemiBold" panose="00000700000000000000" pitchFamily="2" charset="0"/>
              </a:rPr>
              <a:t>Cristian Alonso R. MD, ESO, ME</a:t>
            </a:r>
          </a:p>
          <a:p>
            <a:r>
              <a:rPr lang="es-CO" sz="2395" dirty="0">
                <a:latin typeface="Montserrat Medium" panose="00000600000000000000" pitchFamily="2" charset="0"/>
              </a:rPr>
              <a:t>Cristianalonso_r@hotmail.com</a:t>
            </a:r>
          </a:p>
          <a:p>
            <a:r>
              <a:rPr lang="es-CO" sz="2395" dirty="0">
                <a:latin typeface="Montserrat Medium" panose="00000600000000000000" pitchFamily="2" charset="0"/>
              </a:rPr>
              <a:t>Contacto: +57 3165292972</a:t>
            </a:r>
          </a:p>
        </p:txBody>
      </p:sp>
      <p:pic>
        <p:nvPicPr>
          <p:cNvPr id="6" name="Imagen 5">
            <a:extLst>
              <a:ext uri="{FF2B5EF4-FFF2-40B4-BE49-F238E27FC236}">
                <a16:creationId xmlns:a16="http://schemas.microsoft.com/office/drawing/2014/main" id="{45D3D788-AF7C-EDB9-DB33-DCE1A877FB65}"/>
              </a:ext>
            </a:extLst>
          </p:cNvPr>
          <p:cNvPicPr>
            <a:picLocks noChangeAspect="1"/>
          </p:cNvPicPr>
          <p:nvPr/>
        </p:nvPicPr>
        <p:blipFill>
          <a:blip r:embed="rId3"/>
          <a:stretch>
            <a:fillRect/>
          </a:stretch>
        </p:blipFill>
        <p:spPr>
          <a:xfrm>
            <a:off x="2333297" y="3925767"/>
            <a:ext cx="2186473" cy="2759195"/>
          </a:xfrm>
          <a:prstGeom prst="rect">
            <a:avLst/>
          </a:prstGeom>
        </p:spPr>
      </p:pic>
    </p:spTree>
    <p:extLst>
      <p:ext uri="{BB962C8B-B14F-4D97-AF65-F5344CB8AC3E}">
        <p14:creationId xmlns:p14="http://schemas.microsoft.com/office/powerpoint/2010/main" val="311221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A82CF-9275-B9E9-CE3C-525EE796DE53}"/>
              </a:ext>
            </a:extLst>
          </p:cNvPr>
          <p:cNvSpPr>
            <a:spLocks noGrp="1"/>
          </p:cNvSpPr>
          <p:nvPr>
            <p:ph type="title"/>
          </p:nvPr>
        </p:nvSpPr>
        <p:spPr>
          <a:xfrm>
            <a:off x="1196546" y="99583"/>
            <a:ext cx="10515600" cy="1325563"/>
          </a:xfrm>
        </p:spPr>
        <p:txBody>
          <a:bodyPr>
            <a:normAutofit/>
          </a:bodyPr>
          <a:lstStyle/>
          <a:p>
            <a:r>
              <a:rPr lang="es-CO"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Edad mayor  y genero femenino (Romero 2021) </a:t>
            </a:r>
            <a:endParaRPr lang="es-CO" sz="6600" dirty="0"/>
          </a:p>
        </p:txBody>
      </p:sp>
      <p:graphicFrame>
        <p:nvGraphicFramePr>
          <p:cNvPr id="5" name="Marcador de contenido 4">
            <a:extLst>
              <a:ext uri="{FF2B5EF4-FFF2-40B4-BE49-F238E27FC236}">
                <a16:creationId xmlns:a16="http://schemas.microsoft.com/office/drawing/2014/main" id="{8CFE4C88-3264-FAF0-253F-09F7553431F3}"/>
              </a:ext>
            </a:extLst>
          </p:cNvPr>
          <p:cNvGraphicFramePr>
            <a:graphicFrameLocks noGrp="1"/>
          </p:cNvGraphicFramePr>
          <p:nvPr>
            <p:ph idx="1"/>
            <p:extLst>
              <p:ext uri="{D42A27DB-BD31-4B8C-83A1-F6EECF244321}">
                <p14:modId xmlns:p14="http://schemas.microsoft.com/office/powerpoint/2010/main" val="1769413459"/>
              </p:ext>
            </p:extLst>
          </p:nvPr>
        </p:nvGraphicFramePr>
        <p:xfrm>
          <a:off x="296562" y="3735366"/>
          <a:ext cx="8291384"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ESTO ES LO QUE DEBES HACER PARA TENER UN BALANCE PERFECTO ENTRE TRABAJO Y VIDA  SOCIAL - PublicitarMiNegocio">
            <a:extLst>
              <a:ext uri="{FF2B5EF4-FFF2-40B4-BE49-F238E27FC236}">
                <a16:creationId xmlns:a16="http://schemas.microsoft.com/office/drawing/2014/main" id="{1A39A163-0A37-C49A-4D51-6430A62B10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54" y="1110771"/>
            <a:ext cx="4396707" cy="24621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a mujer en el trabajo: línea de tiempo - WomanTime Historia">
            <a:extLst>
              <a:ext uri="{FF2B5EF4-FFF2-40B4-BE49-F238E27FC236}">
                <a16:creationId xmlns:a16="http://schemas.microsoft.com/office/drawing/2014/main" id="{0947827E-E2C2-9304-89D2-3B970390C7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0732" y="3673338"/>
            <a:ext cx="2730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es amor, es trabajo no pagado”: un análisis del trabajo de las mujeres  en el Chile actual - El Mostrador">
            <a:extLst>
              <a:ext uri="{FF2B5EF4-FFF2-40B4-BE49-F238E27FC236}">
                <a16:creationId xmlns:a16="http://schemas.microsoft.com/office/drawing/2014/main" id="{392AC7E9-CFC7-46EB-227E-100F4D376E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110770"/>
            <a:ext cx="5515232" cy="246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6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C8BCA4E-A730-98C7-7FAD-50F7C3B10234}"/>
              </a:ext>
            </a:extLst>
          </p:cNvPr>
          <p:cNvGraphicFramePr>
            <a:graphicFrameLocks noGrp="1"/>
          </p:cNvGraphicFramePr>
          <p:nvPr>
            <p:ph idx="1"/>
            <p:extLst>
              <p:ext uri="{D42A27DB-BD31-4B8C-83A1-F6EECF244321}">
                <p14:modId xmlns:p14="http://schemas.microsoft.com/office/powerpoint/2010/main" val="1362603002"/>
              </p:ext>
            </p:extLst>
          </p:nvPr>
        </p:nvGraphicFramePr>
        <p:xfrm>
          <a:off x="5723238" y="580768"/>
          <a:ext cx="5966254" cy="6054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descr="Si agredes a un sanitario, nos agredes a todos” | DiarioMedico">
            <a:extLst>
              <a:ext uri="{FF2B5EF4-FFF2-40B4-BE49-F238E27FC236}">
                <a16:creationId xmlns:a16="http://schemas.microsoft.com/office/drawing/2014/main" id="{B2B0FCAD-F216-335B-7811-825F3C33B7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858" y="580768"/>
            <a:ext cx="5414380" cy="36030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VID-19 | Coronavirus | España | Pintan sus autos y les piden que se  abandonen sus casas: Las agresiones que enfrentan los médicos en medio de  la pandemia | RPP Noticias">
            <a:extLst>
              <a:ext uri="{FF2B5EF4-FFF2-40B4-BE49-F238E27FC236}">
                <a16:creationId xmlns:a16="http://schemas.microsoft.com/office/drawing/2014/main" id="{113C78D1-4A49-BA46-3730-6CF182582E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857" y="3608173"/>
            <a:ext cx="5414379" cy="303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4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BDF13-71EC-6598-179A-11355D6DAE75}"/>
              </a:ext>
            </a:extLst>
          </p:cNvPr>
          <p:cNvSpPr>
            <a:spLocks noGrp="1"/>
          </p:cNvSpPr>
          <p:nvPr>
            <p:ph type="title"/>
          </p:nvPr>
        </p:nvSpPr>
        <p:spPr>
          <a:xfrm>
            <a:off x="838200" y="155061"/>
            <a:ext cx="10515600" cy="796410"/>
          </a:xfrm>
        </p:spPr>
        <p:txBody>
          <a:bodyPr>
            <a:normAutofit/>
          </a:bodyPr>
          <a:lstStyle/>
          <a:p>
            <a:r>
              <a:rPr lang="es-CO"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 Ergonómicos</a:t>
            </a:r>
            <a:endParaRPr lang="es-CO" sz="8000" dirty="0"/>
          </a:p>
        </p:txBody>
      </p:sp>
      <p:graphicFrame>
        <p:nvGraphicFramePr>
          <p:cNvPr id="4" name="Marcador de contenido 3">
            <a:extLst>
              <a:ext uri="{FF2B5EF4-FFF2-40B4-BE49-F238E27FC236}">
                <a16:creationId xmlns:a16="http://schemas.microsoft.com/office/drawing/2014/main" id="{EA07022E-12DE-71C6-D0FF-2A970DC5207E}"/>
              </a:ext>
            </a:extLst>
          </p:cNvPr>
          <p:cNvGraphicFramePr>
            <a:graphicFrameLocks noGrp="1"/>
          </p:cNvGraphicFramePr>
          <p:nvPr>
            <p:ph idx="1"/>
            <p:extLst>
              <p:ext uri="{D42A27DB-BD31-4B8C-83A1-F6EECF244321}">
                <p14:modId xmlns:p14="http://schemas.microsoft.com/office/powerpoint/2010/main" val="1595206173"/>
              </p:ext>
            </p:extLst>
          </p:nvPr>
        </p:nvGraphicFramePr>
        <p:xfrm>
          <a:off x="479854" y="976185"/>
          <a:ext cx="5970373" cy="5225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Cómo teletrabajar desde casa en un espacio ergonómico y saludable?">
            <a:extLst>
              <a:ext uri="{FF2B5EF4-FFF2-40B4-BE49-F238E27FC236}">
                <a16:creationId xmlns:a16="http://schemas.microsoft.com/office/drawing/2014/main" id="{E92360D0-28F3-F185-8711-11ED752B4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854" y="0"/>
            <a:ext cx="5002598" cy="35300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u empresa: el mejor puesto de trabajo en casa - e-autónomos - e-autónomos">
            <a:extLst>
              <a:ext uri="{FF2B5EF4-FFF2-40B4-BE49-F238E27FC236}">
                <a16:creationId xmlns:a16="http://schemas.microsoft.com/office/drawing/2014/main" id="{566182DC-E199-A4FD-B70E-1C7FC2D73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5879" y="3526161"/>
            <a:ext cx="4773847" cy="31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9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a OMS publica un informe sobre las consecuencias que la pandemia de la  COVID-19 ha tenido en la salud mental | UAM">
            <a:extLst>
              <a:ext uri="{FF2B5EF4-FFF2-40B4-BE49-F238E27FC236}">
                <a16:creationId xmlns:a16="http://schemas.microsoft.com/office/drawing/2014/main" id="{5B66BD7E-F0E4-3785-C531-72FEB35F2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F1D5242-A1B0-D5D8-3AF9-F8E57F27E582}"/>
              </a:ext>
            </a:extLst>
          </p:cNvPr>
          <p:cNvSpPr>
            <a:spLocks noGrp="1"/>
          </p:cNvSpPr>
          <p:nvPr>
            <p:ph type="title"/>
          </p:nvPr>
        </p:nvSpPr>
        <p:spPr>
          <a:xfrm>
            <a:off x="838200" y="3637392"/>
            <a:ext cx="10515600" cy="2852737"/>
          </a:xfrm>
        </p:spPr>
        <p:txBody>
          <a:bodyPr>
            <a:normAutofit/>
          </a:bodyPr>
          <a:lstStyle/>
          <a:p>
            <a:r>
              <a:rPr lang="es-CO" sz="6600" b="1" dirty="0">
                <a:effectLst/>
                <a:latin typeface="Calibri" panose="020F0502020204030204" pitchFamily="34" charset="0"/>
                <a:ea typeface="Calibri" panose="020F0502020204030204" pitchFamily="34" charset="0"/>
                <a:cs typeface="Times New Roman" panose="02020603050405020304" pitchFamily="18" charset="0"/>
              </a:rPr>
              <a:t>PANDEMIA Y SALUD MENTAL</a:t>
            </a:r>
            <a:endParaRPr lang="es-CO" sz="28700" dirty="0"/>
          </a:p>
        </p:txBody>
      </p:sp>
    </p:spTree>
    <p:extLst>
      <p:ext uri="{BB962C8B-B14F-4D97-AF65-F5344CB8AC3E}">
        <p14:creationId xmlns:p14="http://schemas.microsoft.com/office/powerpoint/2010/main" val="147918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La pandemia es riesgo de depresión en los médicos&quot;">
            <a:extLst>
              <a:ext uri="{FF2B5EF4-FFF2-40B4-BE49-F238E27FC236}">
                <a16:creationId xmlns:a16="http://schemas.microsoft.com/office/drawing/2014/main" id="{1972AB04-A787-C3BA-D2D7-501EBD45B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46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9465" name="Straight Connector 1946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6767E98-E4C5-3EA3-6BF3-BAF1A07335BB}"/>
              </a:ext>
            </a:extLst>
          </p:cNvPr>
          <p:cNvSpPr>
            <a:spLocks noGrp="1"/>
          </p:cNvSpPr>
          <p:nvPr>
            <p:ph idx="1"/>
          </p:nvPr>
        </p:nvSpPr>
        <p:spPr>
          <a:xfrm>
            <a:off x="525516" y="3417573"/>
            <a:ext cx="4593021" cy="2619839"/>
          </a:xfrm>
        </p:spPr>
        <p:txBody>
          <a:bodyPr anchor="ctr">
            <a:normAutofit/>
          </a:bodyPr>
          <a:lstStyle/>
          <a:p>
            <a:r>
              <a:rPr lang="es-CO" sz="1500" b="1">
                <a:effectLst/>
                <a:latin typeface="Calibri" panose="020F0502020204030204" pitchFamily="34" charset="0"/>
                <a:ea typeface="Calibri" panose="020F0502020204030204" pitchFamily="34" charset="0"/>
                <a:cs typeface="Times New Roman" panose="02020603050405020304" pitchFamily="18" charset="0"/>
              </a:rPr>
              <a:t>Trabajadores de salud</a:t>
            </a:r>
            <a:r>
              <a:rPr lang="es-CO" sz="1500">
                <a:effectLst/>
                <a:latin typeface="Calibri" panose="020F0502020204030204" pitchFamily="34" charset="0"/>
                <a:ea typeface="Calibri" panose="020F0502020204030204" pitchFamily="34" charset="0"/>
                <a:cs typeface="Times New Roman" panose="02020603050405020304" pitchFamily="18" charset="0"/>
              </a:rPr>
              <a:t>: Estrés postraumático, el trastorno depresivo, el trastorno ansioso, burnout, trastornos del sueño las enfermedades coronarias y los trastornos musculo esqueléticos. (Qi J et al 2020) fatiga física y mental, frustración, migraña, bajo nivel de atención (Zhan et al 2020) ansiedad, el estrés. (Monterrosa-Castro 2020), depresión y ansiedad (</a:t>
            </a:r>
            <a:r>
              <a:rPr lang="es-CO" sz="1500" u="none" strike="noStrike">
                <a:effectLst/>
                <a:latin typeface="Calibri" panose="020F0502020204030204" pitchFamily="34" charset="0"/>
                <a:ea typeface="Calibri" panose="020F0502020204030204" pitchFamily="34" charset="0"/>
                <a:cs typeface="Times New Roman" panose="02020603050405020304" pitchFamily="18" charset="0"/>
                <a:hlinkClick r:id="rId3"/>
              </a:rPr>
              <a:t>Suryavanshi et al., 2020</a:t>
            </a:r>
            <a:r>
              <a:rPr lang="es-CO" sz="1500">
                <a:effectLst/>
                <a:latin typeface="Calibri" panose="020F0502020204030204" pitchFamily="34" charset="0"/>
                <a:ea typeface="Calibri" panose="020F0502020204030204" pitchFamily="34" charset="0"/>
                <a:cs typeface="Times New Roman" panose="02020603050405020304" pitchFamily="18" charset="0"/>
              </a:rPr>
              <a:t>) (</a:t>
            </a:r>
            <a:r>
              <a:rPr lang="es-CO" sz="1500" u="none" strike="noStrike">
                <a:effectLst/>
                <a:latin typeface="Calibri" panose="020F0502020204030204" pitchFamily="34" charset="0"/>
                <a:ea typeface="Calibri" panose="020F0502020204030204" pitchFamily="34" charset="0"/>
                <a:cs typeface="Times New Roman" panose="02020603050405020304" pitchFamily="18" charset="0"/>
                <a:hlinkClick r:id="rId4"/>
              </a:rPr>
              <a:t>Xiang et al., 2020</a:t>
            </a:r>
            <a:r>
              <a:rPr lang="es-CO" sz="1500">
                <a:effectLst/>
                <a:latin typeface="Calibri" panose="020F0502020204030204" pitchFamily="34" charset="0"/>
                <a:ea typeface="Calibri" panose="020F0502020204030204" pitchFamily="34" charset="0"/>
                <a:cs typeface="Times New Roman" panose="02020603050405020304" pitchFamily="18" charset="0"/>
              </a:rPr>
              <a:t>) (Vizheh 2020) insomnio (</a:t>
            </a:r>
            <a:r>
              <a:rPr lang="es-CO" sz="1500" u="none" strike="noStrike">
                <a:effectLst/>
                <a:latin typeface="Calibri" panose="020F0502020204030204" pitchFamily="34" charset="0"/>
                <a:ea typeface="Calibri" panose="020F0502020204030204" pitchFamily="34" charset="0"/>
                <a:cs typeface="Times New Roman" panose="02020603050405020304" pitchFamily="18" charset="0"/>
                <a:hlinkClick r:id="rId5"/>
              </a:rPr>
              <a:t>Pappa et al., 2020</a:t>
            </a:r>
            <a:r>
              <a:rPr lang="es-CO" sz="1500">
                <a:effectLst/>
                <a:latin typeface="Calibri" panose="020F0502020204030204" pitchFamily="34" charset="0"/>
                <a:ea typeface="Calibri" panose="020F0502020204030204" pitchFamily="34" charset="0"/>
                <a:cs typeface="Times New Roman" panose="02020603050405020304" pitchFamily="18" charset="0"/>
              </a:rPr>
              <a:t>), estrés postraumático (</a:t>
            </a:r>
            <a:r>
              <a:rPr lang="es-CO" sz="1500" u="none" strike="noStrike">
                <a:effectLst/>
                <a:latin typeface="Calibri" panose="020F0502020204030204" pitchFamily="34" charset="0"/>
                <a:ea typeface="Calibri" panose="020F0502020204030204" pitchFamily="34" charset="0"/>
                <a:cs typeface="Times New Roman" panose="02020603050405020304" pitchFamily="18" charset="0"/>
                <a:hlinkClick r:id="rId6"/>
              </a:rPr>
              <a:t>Preti et al., 2020</a:t>
            </a:r>
            <a:r>
              <a:rPr lang="es-CO" sz="1500">
                <a:effectLst/>
                <a:latin typeface="Calibri" panose="020F0502020204030204" pitchFamily="34" charset="0"/>
                <a:ea typeface="Calibri" panose="020F0502020204030204" pitchFamily="34" charset="0"/>
                <a:cs typeface="Times New Roman" panose="02020603050405020304" pitchFamily="18" charset="0"/>
              </a:rPr>
              <a:t>) agotamiento físico y mental o trastornos emocionales (</a:t>
            </a:r>
            <a:r>
              <a:rPr lang="es-CO" sz="1500" u="none" strike="noStrike">
                <a:effectLst/>
                <a:latin typeface="Calibri" panose="020F0502020204030204" pitchFamily="34" charset="0"/>
                <a:ea typeface="Calibri" panose="020F0502020204030204" pitchFamily="34" charset="0"/>
                <a:cs typeface="Times New Roman" panose="02020603050405020304" pitchFamily="18" charset="0"/>
                <a:hlinkClick r:id="rId7"/>
              </a:rPr>
              <a:t>Kang et al., 2020</a:t>
            </a:r>
            <a:r>
              <a:rPr lang="es-CO" sz="1500">
                <a:effectLst/>
                <a:latin typeface="Calibri" panose="020F0502020204030204" pitchFamily="34" charset="0"/>
                <a:ea typeface="Calibri" panose="020F0502020204030204" pitchFamily="34" charset="0"/>
                <a:cs typeface="Times New Roman" panose="02020603050405020304" pitchFamily="18" charset="0"/>
              </a:rPr>
              <a:t>).</a:t>
            </a:r>
          </a:p>
          <a:p>
            <a:endParaRPr lang="es-CO" sz="1500"/>
          </a:p>
        </p:txBody>
      </p:sp>
    </p:spTree>
    <p:extLst>
      <p:ext uri="{BB962C8B-B14F-4D97-AF65-F5344CB8AC3E}">
        <p14:creationId xmlns:p14="http://schemas.microsoft.com/office/powerpoint/2010/main" val="1476016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El impacto del COVID-19 en la salud mental durante la contingencia">
            <a:extLst>
              <a:ext uri="{FF2B5EF4-FFF2-40B4-BE49-F238E27FC236}">
                <a16:creationId xmlns:a16="http://schemas.microsoft.com/office/drawing/2014/main" id="{7EAC88BD-7C02-69BF-6FB6-1023F0AE2B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73" r="1" b="1468"/>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489" name="Rectangle 2048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3" name="Group 2049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049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15" name="Rectangle 2051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221E1A98-91A1-D963-1203-FDA5F11C5DB1}"/>
              </a:ext>
            </a:extLst>
          </p:cNvPr>
          <p:cNvGraphicFramePr>
            <a:graphicFrameLocks noGrp="1"/>
          </p:cNvGraphicFramePr>
          <p:nvPr>
            <p:ph idx="1"/>
            <p:extLst>
              <p:ext uri="{D42A27DB-BD31-4B8C-83A1-F6EECF244321}">
                <p14:modId xmlns:p14="http://schemas.microsoft.com/office/powerpoint/2010/main" val="3911358390"/>
              </p:ext>
            </p:extLst>
          </p:nvPr>
        </p:nvGraphicFramePr>
        <p:xfrm>
          <a:off x="143431" y="306116"/>
          <a:ext cx="4045510" cy="6245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83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13" name="Group 215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514" name="Rectangle 215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17" name="Rectangle 215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Rectangle 215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1" name="Rectangle 215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Estos son los problemas de salud que ha ocasionado el teletrabajo |  Gestarsalud">
            <a:extLst>
              <a:ext uri="{FF2B5EF4-FFF2-40B4-BE49-F238E27FC236}">
                <a16:creationId xmlns:a16="http://schemas.microsoft.com/office/drawing/2014/main" id="{2B9AF4AC-4009-4FB3-4345-AB41C02E4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13" r="2341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523588E7-50F8-69F2-6824-ED9130CDD2DE}"/>
              </a:ext>
            </a:extLst>
          </p:cNvPr>
          <p:cNvGraphicFramePr>
            <a:graphicFrameLocks noGrp="1"/>
          </p:cNvGraphicFramePr>
          <p:nvPr>
            <p:ph idx="1"/>
            <p:extLst>
              <p:ext uri="{D42A27DB-BD31-4B8C-83A1-F6EECF244321}">
                <p14:modId xmlns:p14="http://schemas.microsoft.com/office/powerpoint/2010/main" val="2182116548"/>
              </p:ext>
            </p:extLst>
          </p:nvPr>
        </p:nvGraphicFramePr>
        <p:xfrm>
          <a:off x="561319" y="1113633"/>
          <a:ext cx="4805737" cy="5633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06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9B14690-8700-2641-6EA6-83BDA800224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a:solidFill>
                  <a:schemeClr val="tx1"/>
                </a:solidFill>
                <a:effectLst/>
                <a:latin typeface="+mj-lt"/>
                <a:ea typeface="+mj-ea"/>
                <a:cs typeface="+mj-cs"/>
              </a:rPr>
              <a:t>Teletrabajadores y trabajo en casa y los trastornos musculo esqueléticos. (Qi J et al 2020)</a:t>
            </a:r>
            <a:endParaRPr lang="en-US" sz="4700" kern="120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9422E846-1D79-6FC7-8CD4-F8A0A4E5EF1D}"/>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81000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7C8C2F0-66E5-706E-D59F-740BD1651BD5}"/>
              </a:ext>
            </a:extLst>
          </p:cNvPr>
          <p:cNvSpPr>
            <a:spLocks noGrp="1"/>
          </p:cNvSpPr>
          <p:nvPr>
            <p:ph idx="1"/>
          </p:nvPr>
        </p:nvSpPr>
        <p:spPr>
          <a:xfrm>
            <a:off x="590719" y="1756944"/>
            <a:ext cx="4894815" cy="4878633"/>
          </a:xfrm>
        </p:spPr>
        <p:txBody>
          <a:bodyPr anchor="ctr">
            <a:normAutofit/>
          </a:bodyPr>
          <a:lstStyle/>
          <a:p>
            <a:pPr marL="342900" lvl="0" indent="-342900">
              <a:buFont typeface="Symbol" pitchFamily="2" charset="2"/>
              <a:buChar char=""/>
            </a:pPr>
            <a:r>
              <a:rPr lang="es-CO" sz="1700" dirty="0">
                <a:effectLst/>
                <a:latin typeface="Times New Roman" panose="02020603050405020304" pitchFamily="18" charset="0"/>
                <a:ea typeface="Times New Roman" panose="02020603050405020304" pitchFamily="18" charset="0"/>
              </a:rPr>
              <a:t>14% Dolor de espalda, 24% dolor de cuello y hombros, 16% dolor de nalgas y también el síndrome de túnel carpiano. Por la exposición a las pantallas de los ordenadores de manera prolongada se presenta dolor de cabeza y cansancio visual o astenopia, alteraciones de los biorritmos (o ritmos circadianos) del trabajador, problemas de pareja, insomnio y las modificaciones en la pulsión de ciertas hormonas (Alonso Cifre 2002). Dolores musculares en cuello, hombros, codos y espalda, dolores de cabeza, irritación o dolor de garganta (</a:t>
            </a:r>
            <a:r>
              <a:rPr lang="es-CO" sz="1700" dirty="0">
                <a:effectLst/>
                <a:latin typeface="Times New Roman" panose="02020603050405020304" pitchFamily="18" charset="0"/>
                <a:ea typeface="Times New Roman" panose="02020603050405020304" pitchFamily="18" charset="0"/>
                <a:cs typeface="Calibri" panose="020F0502020204030204" pitchFamily="34" charset="0"/>
              </a:rPr>
              <a:t>Astudillo 2021)</a:t>
            </a:r>
            <a:endParaRPr lang="es-CO" sz="1700" dirty="0">
              <a:effectLst/>
              <a:latin typeface="Times New Roman" panose="02020603050405020304" pitchFamily="18" charset="0"/>
              <a:ea typeface="Times New Roman" panose="02020603050405020304" pitchFamily="18" charset="0"/>
            </a:endParaRPr>
          </a:p>
          <a:p>
            <a:pPr marL="342900" lvl="0" indent="-342900">
              <a:spcAft>
                <a:spcPts val="800"/>
              </a:spcAft>
              <a:buFont typeface="Symbol" pitchFamily="2" charset="2"/>
              <a:buChar char=""/>
            </a:pPr>
            <a:r>
              <a:rPr lang="es-CO" sz="1700" dirty="0">
                <a:effectLst/>
                <a:latin typeface="Times New Roman" panose="02020603050405020304" pitchFamily="18" charset="0"/>
                <a:ea typeface="Times New Roman" panose="02020603050405020304" pitchFamily="18" charset="0"/>
                <a:cs typeface="Calibri" panose="020F0502020204030204" pitchFamily="34" charset="0"/>
              </a:rPr>
              <a:t>Dolor Lumbar (Barbosa 2022)</a:t>
            </a:r>
            <a:endParaRPr lang="es-CO" sz="1700" dirty="0">
              <a:effectLst/>
              <a:latin typeface="Times New Roman" panose="02020603050405020304" pitchFamily="18" charset="0"/>
              <a:ea typeface="Times New Roman" panose="02020603050405020304" pitchFamily="18" charset="0"/>
            </a:endParaRP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espalda, víctima del teletrabajo • Guapísimas">
            <a:extLst>
              <a:ext uri="{FF2B5EF4-FFF2-40B4-BE49-F238E27FC236}">
                <a16:creationId xmlns:a16="http://schemas.microsoft.com/office/drawing/2014/main" id="{F5EE191D-6987-3A6B-A267-70C46653FD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1" r="27613"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1A5B3BB-9C76-8002-997D-A33065731740}"/>
              </a:ext>
            </a:extLst>
          </p:cNvPr>
          <p:cNvSpPr txBox="1"/>
          <p:nvPr/>
        </p:nvSpPr>
        <p:spPr>
          <a:xfrm>
            <a:off x="860940" y="679726"/>
            <a:ext cx="4142160" cy="1077218"/>
          </a:xfrm>
          <a:prstGeom prst="rect">
            <a:avLst/>
          </a:prstGeom>
          <a:noFill/>
        </p:spPr>
        <p:txBody>
          <a:bodyPr wrap="square" rtlCol="0">
            <a:spAutoFit/>
          </a:bodyPr>
          <a:lstStyle/>
          <a:p>
            <a:r>
              <a:rPr lang="es-CO" sz="3200" dirty="0"/>
              <a:t>La espalda victima del teletrabajo</a:t>
            </a:r>
          </a:p>
        </p:txBody>
      </p:sp>
    </p:spTree>
    <p:extLst>
      <p:ext uri="{BB962C8B-B14F-4D97-AF65-F5344CB8AC3E}">
        <p14:creationId xmlns:p14="http://schemas.microsoft.com/office/powerpoint/2010/main" val="13243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93CBF-0FE9-C5EC-85E4-F05D3CAAA874}"/>
              </a:ext>
            </a:extLst>
          </p:cNvPr>
          <p:cNvSpPr>
            <a:spLocks noGrp="1"/>
          </p:cNvSpPr>
          <p:nvPr>
            <p:ph type="title"/>
          </p:nvPr>
        </p:nvSpPr>
        <p:spPr/>
        <p:txBody>
          <a:bodyPr>
            <a:normAutofit/>
          </a:bodyPr>
          <a:lstStyle/>
          <a:p>
            <a:r>
              <a:rPr lang="es-CO" sz="6000" b="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Violencia </a:t>
            </a:r>
            <a:endParaRPr lang="es-CO" sz="13800" dirty="0"/>
          </a:p>
        </p:txBody>
      </p:sp>
      <p:graphicFrame>
        <p:nvGraphicFramePr>
          <p:cNvPr id="4" name="Marcador de contenido 3">
            <a:extLst>
              <a:ext uri="{FF2B5EF4-FFF2-40B4-BE49-F238E27FC236}">
                <a16:creationId xmlns:a16="http://schemas.microsoft.com/office/drawing/2014/main" id="{319FF7CD-B5E0-AFBD-CEC7-4774AF046E6B}"/>
              </a:ext>
            </a:extLst>
          </p:cNvPr>
          <p:cNvGraphicFramePr>
            <a:graphicFrameLocks noGrp="1"/>
          </p:cNvGraphicFramePr>
          <p:nvPr>
            <p:ph idx="1"/>
            <p:extLst>
              <p:ext uri="{D42A27DB-BD31-4B8C-83A1-F6EECF244321}">
                <p14:modId xmlns:p14="http://schemas.microsoft.com/office/powerpoint/2010/main" val="3020432685"/>
              </p:ext>
            </p:extLst>
          </p:nvPr>
        </p:nvGraphicFramePr>
        <p:xfrm>
          <a:off x="492211" y="1671345"/>
          <a:ext cx="50806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ONU Mujeres | Explicativo: Los efectos del COVID-19 sobre las mujeres y las  niñas">
            <a:extLst>
              <a:ext uri="{FF2B5EF4-FFF2-40B4-BE49-F238E27FC236}">
                <a16:creationId xmlns:a16="http://schemas.microsoft.com/office/drawing/2014/main" id="{02E8F604-C08D-88F0-6EA5-BEF19D009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1507" y="989530"/>
            <a:ext cx="6755975" cy="487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9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99FA7-A40C-4926-6C98-3A381F5DF325}"/>
              </a:ext>
            </a:extLst>
          </p:cNvPr>
          <p:cNvSpPr>
            <a:spLocks noGrp="1"/>
          </p:cNvSpPr>
          <p:nvPr>
            <p:ph type="title"/>
          </p:nvPr>
        </p:nvSpPr>
        <p:spPr>
          <a:xfrm>
            <a:off x="838200" y="0"/>
            <a:ext cx="10515600" cy="1325563"/>
          </a:xfrm>
        </p:spPr>
        <p:txBody>
          <a:bodyPr/>
          <a:lstStyle/>
          <a:p>
            <a:r>
              <a:rPr lang="es-CO" dirty="0"/>
              <a:t>Investigación </a:t>
            </a:r>
          </a:p>
        </p:txBody>
      </p:sp>
      <p:graphicFrame>
        <p:nvGraphicFramePr>
          <p:cNvPr id="4" name="Marcador de contenido 3">
            <a:extLst>
              <a:ext uri="{FF2B5EF4-FFF2-40B4-BE49-F238E27FC236}">
                <a16:creationId xmlns:a16="http://schemas.microsoft.com/office/drawing/2014/main" id="{B9629C62-57F2-64E2-E1A4-E22C4CDBCB30}"/>
              </a:ext>
            </a:extLst>
          </p:cNvPr>
          <p:cNvGraphicFramePr>
            <a:graphicFrameLocks noGrp="1"/>
          </p:cNvGraphicFramePr>
          <p:nvPr>
            <p:ph idx="1"/>
            <p:extLst>
              <p:ext uri="{D42A27DB-BD31-4B8C-83A1-F6EECF244321}">
                <p14:modId xmlns:p14="http://schemas.microsoft.com/office/powerpoint/2010/main" val="2787431673"/>
              </p:ext>
            </p:extLst>
          </p:nvPr>
        </p:nvGraphicFramePr>
        <p:xfrm>
          <a:off x="1518745" y="106189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162535A-F571-F878-45D0-FFE9AB3BE865}"/>
              </a:ext>
            </a:extLst>
          </p:cNvPr>
          <p:cNvSpPr/>
          <p:nvPr/>
        </p:nvSpPr>
        <p:spPr>
          <a:xfrm>
            <a:off x="282902" y="4333589"/>
            <a:ext cx="3238942" cy="2159286"/>
          </a:xfrm>
          <a:prstGeom prst="rect">
            <a:avLst/>
          </a:prstGeom>
          <a:blipFill rotWithShape="1">
            <a:blip r:embed="rId7"/>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2495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9" name="Group 20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0" name="Rectangle 20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3" name="Rectangle 20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os hábitos saludables se resienten por la pandemia | OCU">
            <a:extLst>
              <a:ext uri="{FF2B5EF4-FFF2-40B4-BE49-F238E27FC236}">
                <a16:creationId xmlns:a16="http://schemas.microsoft.com/office/drawing/2014/main" id="{A1FB12C9-DD83-67E6-094B-F9545F9D6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390"/>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206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andemia cambia los hábitos de consumo de la población">
            <a:extLst>
              <a:ext uri="{FF2B5EF4-FFF2-40B4-BE49-F238E27FC236}">
                <a16:creationId xmlns:a16="http://schemas.microsoft.com/office/drawing/2014/main" id="{9EC49C59-A331-3400-A0E2-3FABA1A52C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03" r="1" b="1"/>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6689A587-F59A-AD36-2E0F-7FB7A6DEB167}"/>
              </a:ext>
            </a:extLst>
          </p:cNvPr>
          <p:cNvGraphicFramePr>
            <a:graphicFrameLocks noGrp="1"/>
          </p:cNvGraphicFramePr>
          <p:nvPr>
            <p:ph idx="1"/>
            <p:extLst>
              <p:ext uri="{D42A27DB-BD31-4B8C-83A1-F6EECF244321}">
                <p14:modId xmlns:p14="http://schemas.microsoft.com/office/powerpoint/2010/main" val="3787586112"/>
              </p:ext>
            </p:extLst>
          </p:nvPr>
        </p:nvGraphicFramePr>
        <p:xfrm>
          <a:off x="513585" y="2123821"/>
          <a:ext cx="5839278" cy="4441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B31EEA9F-8662-9C4C-2E32-1AAE0E22AADB}"/>
              </a:ext>
            </a:extLst>
          </p:cNvPr>
          <p:cNvSpPr txBox="1"/>
          <p:nvPr/>
        </p:nvSpPr>
        <p:spPr>
          <a:xfrm>
            <a:off x="1248867" y="611255"/>
            <a:ext cx="3317255" cy="646331"/>
          </a:xfrm>
          <a:prstGeom prst="rect">
            <a:avLst/>
          </a:prstGeom>
          <a:noFill/>
        </p:spPr>
        <p:txBody>
          <a:bodyPr wrap="none" rtlCol="0">
            <a:spAutoFit/>
          </a:bodyPr>
          <a:lstStyle/>
          <a:p>
            <a:r>
              <a:rPr lang="es-CO" sz="3600" dirty="0"/>
              <a:t>Hábitos de Salud</a:t>
            </a:r>
          </a:p>
        </p:txBody>
      </p:sp>
    </p:spTree>
    <p:extLst>
      <p:ext uri="{BB962C8B-B14F-4D97-AF65-F5344CB8AC3E}">
        <p14:creationId xmlns:p14="http://schemas.microsoft.com/office/powerpoint/2010/main" val="178839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éficit de vitamina D: aumento de las determinaciones y necesidad de más  evidencias sobre su rol extraóseo">
            <a:extLst>
              <a:ext uri="{FF2B5EF4-FFF2-40B4-BE49-F238E27FC236}">
                <a16:creationId xmlns:a16="http://schemas.microsoft.com/office/drawing/2014/main" id="{9B4147DD-0390-7447-9A74-F373F15C2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0969847-2DEF-C045-D047-2102BA174F65}"/>
              </a:ext>
            </a:extLst>
          </p:cNvPr>
          <p:cNvSpPr>
            <a:spLocks noGrp="1"/>
          </p:cNvSpPr>
          <p:nvPr>
            <p:ph idx="1"/>
          </p:nvPr>
        </p:nvSpPr>
        <p:spPr>
          <a:xfrm>
            <a:off x="594109" y="640081"/>
            <a:ext cx="6620505" cy="5254692"/>
          </a:xfrm>
        </p:spPr>
        <p:txBody>
          <a:bodyPr>
            <a:normAutofit/>
          </a:bodyPr>
          <a:lstStyle/>
          <a:p>
            <a:r>
              <a:rPr lang="es-CO" sz="1800" dirty="0">
                <a:effectLst/>
                <a:latin typeface="Calibri" panose="020F0502020204030204" pitchFamily="34" charset="0"/>
                <a:ea typeface="Calibri" panose="020F0502020204030204" pitchFamily="34" charset="0"/>
                <a:cs typeface="Times New Roman" panose="02020603050405020304" pitchFamily="18" charset="0"/>
              </a:rPr>
              <a:t>Llama la atención que en algunas de los hábitos alterados dependiendo del entorno y el artículo aparece como incrementado por la situación de la pandemia o disminuida por la misma, es el caso del consumo del alcohol. </a:t>
            </a:r>
          </a:p>
          <a:p>
            <a:r>
              <a:rPr lang="es-CO" sz="1800" dirty="0">
                <a:effectLst/>
                <a:latin typeface="Calibri" panose="020F0502020204030204" pitchFamily="34" charset="0"/>
                <a:ea typeface="Calibri" panose="020F0502020204030204" pitchFamily="34" charset="0"/>
                <a:cs typeface="Times New Roman" panose="02020603050405020304" pitchFamily="18" charset="0"/>
              </a:rPr>
              <a:t>Así mismo, encontramos un énfasis en la enfermedad mental con todas sus entidades nosológicas (depresión, estrés postraumático, ansiedad, Burnout) y los síntomas (miedo), en el personal de salud en todas sus modalidades, con un alto énfasis en los trabajadores de la salud, pero no solo ellos sino también los trabajadores de trabajo en casa en sus diferentes modalidades, mucho más que en otras modalidades, es así como encontramos pocas referencias científicas a las hipovitaminosis por no exposición al sol por ejemplo, otros artículos referenciaron la presencia de características de personalidad como un terreno sobre el cual permite la aparición de estas patología </a:t>
            </a:r>
          </a:p>
          <a:p>
            <a:endParaRPr lang="es-CO" sz="1800" dirty="0"/>
          </a:p>
        </p:txBody>
      </p:sp>
    </p:spTree>
    <p:extLst>
      <p:ext uri="{BB962C8B-B14F-4D97-AF65-F5344CB8AC3E}">
        <p14:creationId xmlns:p14="http://schemas.microsoft.com/office/powerpoint/2010/main" val="203606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61AA35-546A-74A8-FBCF-F78E86BBF15D}"/>
              </a:ext>
            </a:extLst>
          </p:cNvPr>
          <p:cNvSpPr>
            <a:spLocks noGrp="1"/>
          </p:cNvSpPr>
          <p:nvPr>
            <p:ph type="title"/>
          </p:nvPr>
        </p:nvSpPr>
        <p:spPr>
          <a:xfrm>
            <a:off x="589560" y="856180"/>
            <a:ext cx="4560584" cy="1128068"/>
          </a:xfrm>
        </p:spPr>
        <p:txBody>
          <a:bodyPr anchor="ctr">
            <a:normAutofit/>
          </a:bodyPr>
          <a:lstStyle/>
          <a:p>
            <a:r>
              <a:rPr lang="es-CO" sz="2500"/>
              <a:t>Enfermedades crónicas olvidades durante la pandemia</a:t>
            </a:r>
          </a:p>
        </p:txBody>
      </p:sp>
      <p:grpSp>
        <p:nvGrpSpPr>
          <p:cNvPr id="4105" name="Group 41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06" name="Rectangle 41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74CE616-BC14-BE13-8D1D-FAFCA8182347}"/>
              </a:ext>
            </a:extLst>
          </p:cNvPr>
          <p:cNvSpPr>
            <a:spLocks noGrp="1"/>
          </p:cNvSpPr>
          <p:nvPr>
            <p:ph idx="1"/>
          </p:nvPr>
        </p:nvSpPr>
        <p:spPr>
          <a:xfrm>
            <a:off x="192407" y="2118001"/>
            <a:ext cx="5225570" cy="4505743"/>
          </a:xfrm>
        </p:spPr>
        <p:txBody>
          <a:bodyPr anchor="ctr">
            <a:normAutofit/>
          </a:bodyPr>
          <a:lstStyle/>
          <a:p>
            <a:r>
              <a:rPr lang="es-CO" sz="1400" dirty="0">
                <a:effectLst/>
                <a:latin typeface="Calibri" panose="020F0502020204030204" pitchFamily="34" charset="0"/>
                <a:ea typeface="Calibri" panose="020F0502020204030204" pitchFamily="34" charset="0"/>
                <a:cs typeface="Calibri" panose="020F0502020204030204" pitchFamily="34" charset="0"/>
              </a:rPr>
              <a:t>Es de conocimiento que durante la pandemia por el aislamiento los pacientes con enfermedades crónicas (HTA - hipertensión arterial, Diabetes, cáncer entre otras) que por el aislamiento y por que muchas de estas patologías podrían ser factor de agravación de la infección por COVID-19, vieron restringida su accesibilidad a la atención o por la atención a distancia, control y continuidad en el tratamiento, como adicionalmente las cirugías se vieron pospuestas, generando su agravamiento, así lo resaltó la OMS / OPS “Los servicios de prevención y tratamiento de las enfermedades no transmisibles (ENT) se han visto gravemente afectados desde el comienzo de la pandemia de COVID-19 en la región de las Américas, según una </a:t>
            </a:r>
            <a:r>
              <a:rPr lang="es-CO" sz="1400" u="none" strike="noStrike" dirty="0">
                <a:effectLst/>
                <a:latin typeface="Calibri" panose="020F0502020204030204" pitchFamily="34" charset="0"/>
                <a:ea typeface="Calibri" panose="020F0502020204030204" pitchFamily="34" charset="0"/>
                <a:cs typeface="Calibri" panose="020F0502020204030204" pitchFamily="34" charset="0"/>
                <a:hlinkClick r:id="rId2"/>
              </a:rPr>
              <a:t>encuesta</a:t>
            </a:r>
            <a:r>
              <a:rPr lang="es-CO" sz="1400" dirty="0">
                <a:effectLst/>
                <a:latin typeface="Calibri" panose="020F0502020204030204" pitchFamily="34" charset="0"/>
                <a:ea typeface="Calibri" panose="020F0502020204030204" pitchFamily="34" charset="0"/>
                <a:cs typeface="Calibri" panose="020F0502020204030204" pitchFamily="34" charset="0"/>
              </a:rPr>
              <a:t> de la Organización Panamericana de la Salud/ Organización Mundial de la Salud (OPS/OMS)”, “</a:t>
            </a:r>
            <a:r>
              <a:rPr lang="es-CO" sz="1400" dirty="0">
                <a:effectLst/>
                <a:latin typeface="Calibri" panose="020F0502020204030204" pitchFamily="34" charset="0"/>
                <a:ea typeface="Calibri" panose="020F0502020204030204" pitchFamily="34" charset="0"/>
                <a:cs typeface="Times New Roman" panose="02020603050405020304" pitchFamily="18" charset="0"/>
              </a:rPr>
              <a:t>pone a las personas que viven con ENT en mayor riesgo de enfermar gravemente si se infectan con COVID-19 y morir”, afirmó Anselm </a:t>
            </a:r>
            <a:r>
              <a:rPr lang="es-CO" sz="1400" dirty="0" err="1">
                <a:effectLst/>
                <a:latin typeface="Calibri" panose="020F0502020204030204" pitchFamily="34" charset="0"/>
                <a:ea typeface="Calibri" panose="020F0502020204030204" pitchFamily="34" charset="0"/>
                <a:cs typeface="Times New Roman" panose="02020603050405020304" pitchFamily="18" charset="0"/>
              </a:rPr>
              <a:t>Hennis</a:t>
            </a:r>
            <a:r>
              <a:rPr lang="es-CO" sz="1400" dirty="0">
                <a:effectLst/>
                <a:latin typeface="Calibri" panose="020F0502020204030204" pitchFamily="34" charset="0"/>
                <a:ea typeface="Calibri" panose="020F0502020204030204" pitchFamily="34" charset="0"/>
                <a:cs typeface="Times New Roman" panose="02020603050405020304" pitchFamily="18" charset="0"/>
              </a:rPr>
              <a:t>, Director del departamento de Enfermedades No Transmisibles y Salud Mental de la OPS, durante una </a:t>
            </a:r>
            <a:r>
              <a:rPr lang="es-CO" sz="1400" u="sng" dirty="0">
                <a:effectLst/>
                <a:latin typeface="Calibri" panose="020F0502020204030204" pitchFamily="34" charset="0"/>
                <a:ea typeface="Calibri" panose="020F0502020204030204" pitchFamily="34" charset="0"/>
                <a:cs typeface="Times New Roman" panose="02020603050405020304" pitchFamily="18" charset="0"/>
                <a:hlinkClick r:id="rId3"/>
              </a:rPr>
              <a:t>teleconferencia de prensa</a:t>
            </a:r>
            <a:r>
              <a:rPr lang="es-CO" sz="1400" dirty="0">
                <a:effectLst/>
                <a:latin typeface="Calibri" panose="020F0502020204030204" pitchFamily="34" charset="0"/>
                <a:ea typeface="Calibri" panose="020F0502020204030204" pitchFamily="34" charset="0"/>
                <a:cs typeface="Times New Roman" panose="02020603050405020304" pitchFamily="18" charset="0"/>
              </a:rPr>
              <a:t> organizada por la Alianza de ENT, Coalición Latinoamérica Saludable y México Salud-Hable.</a:t>
            </a:r>
          </a:p>
          <a:p>
            <a:r>
              <a:rPr lang="es-CO" sz="1400" dirty="0">
                <a:effectLst/>
                <a:latin typeface="Times New Roman" panose="02020603050405020304" pitchFamily="18" charset="0"/>
                <a:ea typeface="Times New Roman" panose="02020603050405020304" pitchFamily="18" charset="0"/>
              </a:rPr>
              <a:t>https://</a:t>
            </a:r>
            <a:r>
              <a:rPr lang="es-CO" sz="1400" dirty="0" err="1">
                <a:effectLst/>
                <a:latin typeface="Times New Roman" panose="02020603050405020304" pitchFamily="18" charset="0"/>
                <a:ea typeface="Times New Roman" panose="02020603050405020304" pitchFamily="18" charset="0"/>
              </a:rPr>
              <a:t>www.paho.org</a:t>
            </a:r>
            <a:r>
              <a:rPr lang="es-CO" sz="1400" dirty="0">
                <a:effectLst/>
                <a:latin typeface="Times New Roman" panose="02020603050405020304" pitchFamily="18" charset="0"/>
                <a:ea typeface="Times New Roman" panose="02020603050405020304" pitchFamily="18" charset="0"/>
              </a:rPr>
              <a:t>/es/noticias/17-6-2020-covid-19-afecto-funcionamiento-servicios-salud-para-enfermedades-no</a:t>
            </a:r>
          </a:p>
        </p:txBody>
      </p:sp>
      <p:sp>
        <p:nvSpPr>
          <p:cNvPr id="4111" name="Rectangle 41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as enfermedades crónicas olvidadas por la pandemia">
            <a:extLst>
              <a:ext uri="{FF2B5EF4-FFF2-40B4-BE49-F238E27FC236}">
                <a16:creationId xmlns:a16="http://schemas.microsoft.com/office/drawing/2014/main" id="{142FAED7-E53D-BD47-9DE6-FE0B8F758C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65" r="617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0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A9254-4E6F-FE56-851D-3674F1A8C51A}"/>
              </a:ext>
            </a:extLst>
          </p:cNvPr>
          <p:cNvSpPr>
            <a:spLocks noGrp="1"/>
          </p:cNvSpPr>
          <p:nvPr>
            <p:ph type="title"/>
          </p:nvPr>
        </p:nvSpPr>
        <p:spPr/>
        <p:txBody>
          <a:bodyPr/>
          <a:lstStyle/>
          <a:p>
            <a:r>
              <a:rPr lang="es-CO" dirty="0"/>
              <a:t>Síndrome post COVID -19</a:t>
            </a:r>
          </a:p>
        </p:txBody>
      </p:sp>
      <p:sp>
        <p:nvSpPr>
          <p:cNvPr id="3" name="Marcador de contenido 2">
            <a:extLst>
              <a:ext uri="{FF2B5EF4-FFF2-40B4-BE49-F238E27FC236}">
                <a16:creationId xmlns:a16="http://schemas.microsoft.com/office/drawing/2014/main" id="{80DB41C5-532C-B47B-CFAF-4BBB238F6A89}"/>
              </a:ext>
            </a:extLst>
          </p:cNvPr>
          <p:cNvSpPr>
            <a:spLocks noGrp="1"/>
          </p:cNvSpPr>
          <p:nvPr>
            <p:ph idx="1"/>
          </p:nvPr>
        </p:nvSpPr>
        <p:spPr>
          <a:xfrm>
            <a:off x="838200" y="1825625"/>
            <a:ext cx="6573266" cy="4351338"/>
          </a:xfrm>
        </p:spPr>
        <p:txBody>
          <a:bodyPr>
            <a:normAutofit fontScale="77500" lnSpcReduction="20000"/>
          </a:bodyPr>
          <a:lstStyle/>
          <a:p>
            <a:endParaRPr lang="es-CO" dirty="0"/>
          </a:p>
          <a:p>
            <a:endParaRPr lang="es-CO" dirty="0"/>
          </a:p>
          <a:p>
            <a:endParaRPr lang="es-CO" dirty="0"/>
          </a:p>
          <a:p>
            <a:endParaRPr lang="es-CO" dirty="0"/>
          </a:p>
          <a:p>
            <a:endParaRPr lang="es-CO" dirty="0"/>
          </a:p>
          <a:p>
            <a:endParaRPr lang="es-CO" dirty="0"/>
          </a:p>
          <a:p>
            <a:r>
              <a:rPr lang="es-CO" dirty="0"/>
              <a:t>Consecuencias para las empresas: Calificación de origen y cobertura,</a:t>
            </a:r>
          </a:p>
          <a:p>
            <a:r>
              <a:rPr lang="es-CO" dirty="0"/>
              <a:t>Importante la no generación de conflicto </a:t>
            </a:r>
          </a:p>
          <a:p>
            <a:r>
              <a:rPr lang="es-CO" dirty="0"/>
              <a:t>Identificación difícil de estos síndrome como posteriores al COVID -19.</a:t>
            </a:r>
          </a:p>
          <a:p>
            <a:r>
              <a:rPr lang="es-CO" dirty="0"/>
              <a:t>Diferencia entre enfermedad laboral directa (sector salud y las demás empresas.</a:t>
            </a:r>
          </a:p>
          <a:p>
            <a:endParaRPr lang="es-CO" dirty="0"/>
          </a:p>
        </p:txBody>
      </p:sp>
      <p:pic>
        <p:nvPicPr>
          <p:cNvPr id="5" name="Imagen 4">
            <a:extLst>
              <a:ext uri="{FF2B5EF4-FFF2-40B4-BE49-F238E27FC236}">
                <a16:creationId xmlns:a16="http://schemas.microsoft.com/office/drawing/2014/main" id="{A0AF9076-D7F4-98CA-360C-7CBF5EEAABBC}"/>
              </a:ext>
            </a:extLst>
          </p:cNvPr>
          <p:cNvPicPr>
            <a:picLocks noChangeAspect="1"/>
          </p:cNvPicPr>
          <p:nvPr/>
        </p:nvPicPr>
        <p:blipFill>
          <a:blip r:embed="rId2"/>
          <a:stretch>
            <a:fillRect/>
          </a:stretch>
        </p:blipFill>
        <p:spPr>
          <a:xfrm>
            <a:off x="7411466" y="0"/>
            <a:ext cx="4780534" cy="6858000"/>
          </a:xfrm>
          <a:prstGeom prst="rect">
            <a:avLst/>
          </a:prstGeom>
        </p:spPr>
      </p:pic>
      <p:sp>
        <p:nvSpPr>
          <p:cNvPr id="7" name="Marcador de contenido 2">
            <a:extLst>
              <a:ext uri="{FF2B5EF4-FFF2-40B4-BE49-F238E27FC236}">
                <a16:creationId xmlns:a16="http://schemas.microsoft.com/office/drawing/2014/main" id="{0CFD2FFD-F6F2-7BCC-0DAE-B0392F2AFE12}"/>
              </a:ext>
            </a:extLst>
          </p:cNvPr>
          <p:cNvSpPr txBox="1">
            <a:spLocks/>
          </p:cNvSpPr>
          <p:nvPr/>
        </p:nvSpPr>
        <p:spPr>
          <a:xfrm>
            <a:off x="578708" y="2083079"/>
            <a:ext cx="6573266" cy="20745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No solo afecta a los que tuvieron estados de COVID-19 Leve o Severo o a tener condiciones de agravamiento</a:t>
            </a:r>
          </a:p>
          <a:p>
            <a:r>
              <a:rPr lang="es-CO" dirty="0"/>
              <a:t>Comprometen: síntomas como cefalea, síndrome de fatiga crónica, obnubilación mental, pérdida de memoria, dolor articular, depresión, ansiedad, problemas intestinales y del sueño, perdida del olfato y del gusto permanentes</a:t>
            </a:r>
          </a:p>
        </p:txBody>
      </p:sp>
    </p:spTree>
    <p:extLst>
      <p:ext uri="{BB962C8B-B14F-4D97-AF65-F5344CB8AC3E}">
        <p14:creationId xmlns:p14="http://schemas.microsoft.com/office/powerpoint/2010/main" val="316122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442D4-9A32-F208-5B0F-9533EE0964F0}"/>
              </a:ext>
            </a:extLst>
          </p:cNvPr>
          <p:cNvSpPr>
            <a:spLocks noGrp="1"/>
          </p:cNvSpPr>
          <p:nvPr>
            <p:ph type="title"/>
          </p:nvPr>
        </p:nvSpPr>
        <p:spPr>
          <a:xfrm>
            <a:off x="838200" y="-104432"/>
            <a:ext cx="10515600" cy="1325563"/>
          </a:xfrm>
        </p:spPr>
        <p:txBody>
          <a:bodyPr/>
          <a:lstStyle/>
          <a:p>
            <a:r>
              <a:rPr lang="es-CO" dirty="0"/>
              <a:t>En conclusión</a:t>
            </a:r>
          </a:p>
        </p:txBody>
      </p:sp>
      <p:graphicFrame>
        <p:nvGraphicFramePr>
          <p:cNvPr id="4" name="Marcador de contenido 3">
            <a:extLst>
              <a:ext uri="{FF2B5EF4-FFF2-40B4-BE49-F238E27FC236}">
                <a16:creationId xmlns:a16="http://schemas.microsoft.com/office/drawing/2014/main" id="{75E24533-55CA-7A10-F258-C20F947AE147}"/>
              </a:ext>
            </a:extLst>
          </p:cNvPr>
          <p:cNvGraphicFramePr>
            <a:graphicFrameLocks noGrp="1"/>
          </p:cNvGraphicFramePr>
          <p:nvPr>
            <p:ph idx="1"/>
            <p:extLst>
              <p:ext uri="{D42A27DB-BD31-4B8C-83A1-F6EECF244321}">
                <p14:modId xmlns:p14="http://schemas.microsoft.com/office/powerpoint/2010/main" val="2711815610"/>
              </p:ext>
            </p:extLst>
          </p:nvPr>
        </p:nvGraphicFramePr>
        <p:xfrm>
          <a:off x="838200" y="877330"/>
          <a:ext cx="10826578" cy="573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99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4E24A86-43D7-93A5-B43F-45D6B6F63C54}"/>
              </a:ext>
            </a:extLst>
          </p:cNvPr>
          <p:cNvSpPr txBox="1"/>
          <p:nvPr/>
        </p:nvSpPr>
        <p:spPr>
          <a:xfrm>
            <a:off x="635000" y="640823"/>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effectLst/>
                <a:latin typeface="+mj-lt"/>
                <a:ea typeface="+mj-ea"/>
                <a:cs typeface="+mj-cs"/>
              </a:rPr>
              <a:t>Población abarcada</a:t>
            </a:r>
            <a:endParaRPr lang="en-US" sz="5400" kern="1200">
              <a:solidFill>
                <a:schemeClr val="tx1"/>
              </a:solidFill>
              <a:effectLst/>
              <a:latin typeface="+mj-lt"/>
              <a:ea typeface="+mj-ea"/>
              <a:cs typeface="+mj-cs"/>
            </a:endParaRP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Marcador de contenido 5">
            <a:extLst>
              <a:ext uri="{FF2B5EF4-FFF2-40B4-BE49-F238E27FC236}">
                <a16:creationId xmlns:a16="http://schemas.microsoft.com/office/drawing/2014/main" id="{DBC8D055-CBAD-EE8F-3182-109595DB5DAF}"/>
              </a:ext>
            </a:extLst>
          </p:cNvPr>
          <p:cNvGraphicFramePr>
            <a:graphicFrameLocks noGrp="1"/>
          </p:cNvGraphicFramePr>
          <p:nvPr>
            <p:ph idx="1"/>
            <p:extLst>
              <p:ext uri="{D42A27DB-BD31-4B8C-83A1-F6EECF244321}">
                <p14:modId xmlns:p14="http://schemas.microsoft.com/office/powerpoint/2010/main" val="8569888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4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E244E-1CF3-0D99-C98B-958200ABCAC4}"/>
              </a:ext>
            </a:extLst>
          </p:cNvPr>
          <p:cNvSpPr>
            <a:spLocks noGrp="1"/>
          </p:cNvSpPr>
          <p:nvPr>
            <p:ph type="title"/>
          </p:nvPr>
        </p:nvSpPr>
        <p:spPr>
          <a:xfrm>
            <a:off x="838200" y="175940"/>
            <a:ext cx="10515600" cy="812034"/>
          </a:xfrm>
        </p:spPr>
        <p:txBody>
          <a:bodyPr/>
          <a:lstStyle/>
          <a:p>
            <a:r>
              <a:rPr lang="es-CO" sz="4400" b="1" dirty="0">
                <a:effectLst/>
                <a:latin typeface="Calibri" panose="020F0502020204030204" pitchFamily="34" charset="0"/>
                <a:ea typeface="Calibri" panose="020F0502020204030204" pitchFamily="34" charset="0"/>
                <a:cs typeface="Calibri" panose="020F0502020204030204" pitchFamily="34" charset="0"/>
              </a:rPr>
              <a:t>Países:</a:t>
            </a:r>
            <a:endParaRPr lang="es-CO" dirty="0"/>
          </a:p>
        </p:txBody>
      </p:sp>
      <p:graphicFrame>
        <p:nvGraphicFramePr>
          <p:cNvPr id="4" name="Marcador de contenido 3">
            <a:extLst>
              <a:ext uri="{FF2B5EF4-FFF2-40B4-BE49-F238E27FC236}">
                <a16:creationId xmlns:a16="http://schemas.microsoft.com/office/drawing/2014/main" id="{2E25E0E2-9B9A-9F70-093A-172447F5D5EB}"/>
              </a:ext>
            </a:extLst>
          </p:cNvPr>
          <p:cNvGraphicFramePr>
            <a:graphicFrameLocks noGrp="1"/>
          </p:cNvGraphicFramePr>
          <p:nvPr>
            <p:ph idx="1"/>
            <p:extLst>
              <p:ext uri="{D42A27DB-BD31-4B8C-83A1-F6EECF244321}">
                <p14:modId xmlns:p14="http://schemas.microsoft.com/office/powerpoint/2010/main" val="2777560755"/>
              </p:ext>
            </p:extLst>
          </p:nvPr>
        </p:nvGraphicFramePr>
        <p:xfrm>
          <a:off x="641129" y="1196154"/>
          <a:ext cx="5980388" cy="5057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Observatorio: Covid-19, la respuesta de las instituciones de FP |  OIT/Cinterfor">
            <a:extLst>
              <a:ext uri="{FF2B5EF4-FFF2-40B4-BE49-F238E27FC236}">
                <a16:creationId xmlns:a16="http://schemas.microsoft.com/office/drawing/2014/main" id="{BAABBC32-B4E4-B90A-D59D-8563C76CE0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55"/>
          <a:stretch/>
        </p:blipFill>
        <p:spPr bwMode="auto">
          <a:xfrm>
            <a:off x="6621516" y="863599"/>
            <a:ext cx="5030905" cy="5557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DF75F7A-FF78-46AB-9EDA-116A5D0BC66E}"/>
              </a:ext>
            </a:extLst>
          </p:cNvPr>
          <p:cNvSpPr/>
          <p:nvPr/>
        </p:nvSpPr>
        <p:spPr>
          <a:xfrm>
            <a:off x="6621516" y="3429000"/>
            <a:ext cx="1793435" cy="248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9964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FC74A7-2405-0435-230B-A213A58D3CA9}"/>
              </a:ext>
            </a:extLst>
          </p:cNvPr>
          <p:cNvSpPr>
            <a:spLocks noGrp="1"/>
          </p:cNvSpPr>
          <p:nvPr>
            <p:ph type="title"/>
          </p:nvPr>
        </p:nvSpPr>
        <p:spPr>
          <a:xfrm>
            <a:off x="1113810" y="1603948"/>
            <a:ext cx="4036334" cy="3913693"/>
          </a:xfrm>
        </p:spPr>
        <p:txBody>
          <a:bodyPr vert="horz" lIns="91440" tIns="45720" rIns="91440" bIns="45720" rtlCol="0" anchor="t">
            <a:normAutofit/>
          </a:bodyPr>
          <a:lstStyle/>
          <a:p>
            <a:r>
              <a:rPr lang="en-US" sz="4000" b="1" dirty="0" err="1">
                <a:effectLst/>
              </a:rPr>
              <a:t>Factores</a:t>
            </a:r>
            <a:r>
              <a:rPr lang="en-US" sz="4000" b="1" dirty="0">
                <a:effectLst/>
              </a:rPr>
              <a:t> de </a:t>
            </a:r>
            <a:r>
              <a:rPr lang="en-US" sz="4000" b="1" dirty="0" err="1">
                <a:effectLst/>
              </a:rPr>
              <a:t>riesgo</a:t>
            </a:r>
            <a:r>
              <a:rPr lang="en-US" sz="4000" b="1" dirty="0">
                <a:effectLst/>
              </a:rPr>
              <a:t> </a:t>
            </a:r>
            <a:r>
              <a:rPr lang="en-US" sz="4000" b="1" dirty="0" err="1">
                <a:effectLst/>
              </a:rPr>
              <a:t>relacionados</a:t>
            </a:r>
            <a:r>
              <a:rPr lang="en-US" sz="4000" b="1" dirty="0">
                <a:effectLst/>
              </a:rPr>
              <a:t> </a:t>
            </a:r>
            <a:r>
              <a:rPr lang="en-US" sz="4000" b="1" dirty="0" err="1">
                <a:effectLst/>
              </a:rPr>
              <a:t>durante</a:t>
            </a:r>
            <a:r>
              <a:rPr lang="en-US" sz="4000" b="1" dirty="0">
                <a:effectLst/>
              </a:rPr>
              <a:t> la </a:t>
            </a:r>
            <a:r>
              <a:rPr lang="en-US" sz="4000" b="1" dirty="0" err="1"/>
              <a:t>pandemia</a:t>
            </a:r>
            <a:r>
              <a:rPr lang="en-US" sz="4000" b="1" dirty="0"/>
              <a:t> </a:t>
            </a:r>
          </a:p>
        </p:txBody>
      </p:sp>
      <p:grpSp>
        <p:nvGrpSpPr>
          <p:cNvPr id="5129" name="Group 51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5130" name="Rectangle 51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51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4" name="Rectangle 51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Rectangle 51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áles son las 4 “pandemias” que el COVID ocultó, según los expertos -  Infobae">
            <a:extLst>
              <a:ext uri="{FF2B5EF4-FFF2-40B4-BE49-F238E27FC236}">
                <a16:creationId xmlns:a16="http://schemas.microsoft.com/office/drawing/2014/main" id="{1082AC65-CD2E-31B6-B3A1-269EE2AD9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55" r="17871"/>
          <a:stretch/>
        </p:blipFill>
        <p:spPr bwMode="auto">
          <a:xfrm>
            <a:off x="5922492"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3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73DA2425-4C37-9506-1984-96A5728AFAD8}"/>
              </a:ext>
            </a:extLst>
          </p:cNvPr>
          <p:cNvSpPr txBox="1">
            <a:spLocks/>
          </p:cNvSpPr>
          <p:nvPr/>
        </p:nvSpPr>
        <p:spPr>
          <a:xfrm>
            <a:off x="841248" y="548640"/>
            <a:ext cx="3600860" cy="54315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a:solidFill>
                  <a:schemeClr val="tx1"/>
                </a:solidFill>
                <a:latin typeface="+mj-lt"/>
                <a:ea typeface="+mj-ea"/>
                <a:cs typeface="+mj-cs"/>
              </a:rPr>
              <a:t>Alta demanda de trabajo y el fenómeno relacionado que es el ausentismo </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D3CD8FB2-1E2F-EC17-9925-52CE24FFEBDA}"/>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effectLst/>
              </a:rPr>
              <a:t>aumento de horas de trabajo en las líneas de frente, periodos disminuidos de descanso, alto riesgo de contagio, el distanciamiento de sus familias, en el caso de los trabajadores de salud intensifican el estrés, cambio las rutinas de trabajo (Loreto et al 2021) Adicional a lo anterior también se evidenció que la </a:t>
            </a:r>
            <a:r>
              <a:rPr lang="en-US" sz="2200" b="1">
                <a:effectLst/>
              </a:rPr>
              <a:t>Carga de trabajo</a:t>
            </a:r>
            <a:r>
              <a:rPr lang="en-US" sz="2200">
                <a:effectLst/>
              </a:rPr>
              <a:t> en los teletrabajadores refieren </a:t>
            </a:r>
            <a:r>
              <a:rPr lang="en-US" sz="2200" b="1">
                <a:effectLst/>
              </a:rPr>
              <a:t>sobrecarga de actividades durante el día y la noche</a:t>
            </a:r>
            <a:r>
              <a:rPr lang="en-US" sz="2200">
                <a:effectLst/>
              </a:rPr>
              <a:t>, derivado de un mal uso de la autonomía en cuanto al manejo del tiempo. Gálvez y Pérez (2004). Adicional a lo anterior también se evidenció que la </a:t>
            </a:r>
            <a:r>
              <a:rPr lang="en-US" sz="2200" b="1">
                <a:effectLst/>
              </a:rPr>
              <a:t>Carga de trabajo</a:t>
            </a:r>
            <a:r>
              <a:rPr lang="en-US" sz="2200">
                <a:effectLst/>
              </a:rPr>
              <a:t> en los teletrabajadores refieren </a:t>
            </a:r>
            <a:r>
              <a:rPr lang="en-US" sz="2200" b="1">
                <a:effectLst/>
              </a:rPr>
              <a:t>sobrecarga de actividades durante el día y la noche</a:t>
            </a:r>
            <a:r>
              <a:rPr lang="en-US" sz="2200">
                <a:effectLst/>
              </a:rPr>
              <a:t>, derivado de un mal uso de la autonomía en cuanto al manejo del tiempo. Gálvez y Pérez (2004). </a:t>
            </a:r>
            <a:endParaRPr lang="en-US" sz="2200"/>
          </a:p>
        </p:txBody>
      </p:sp>
    </p:spTree>
    <p:extLst>
      <p:ext uri="{BB962C8B-B14F-4D97-AF65-F5344CB8AC3E}">
        <p14:creationId xmlns:p14="http://schemas.microsoft.com/office/powerpoint/2010/main" val="233517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6745E5-8BDA-3F35-7B4E-41FA8DAADCC5}"/>
              </a:ext>
            </a:extLst>
          </p:cNvPr>
          <p:cNvSpPr>
            <a:spLocks noGrp="1"/>
          </p:cNvSpPr>
          <p:nvPr>
            <p:ph type="title"/>
          </p:nvPr>
        </p:nvSpPr>
        <p:spPr>
          <a:xfrm>
            <a:off x="645064" y="525982"/>
            <a:ext cx="4282983" cy="1200361"/>
          </a:xfrm>
        </p:spPr>
        <p:txBody>
          <a:bodyPr anchor="b">
            <a:normAutofit/>
          </a:bodyPr>
          <a:lstStyle/>
          <a:p>
            <a:r>
              <a:rPr lang="es-CO" sz="3600" b="1">
                <a:latin typeface="Times New Roman" panose="02020603050405020304" pitchFamily="18" charset="0"/>
                <a:ea typeface="Times New Roman" panose="02020603050405020304" pitchFamily="18" charset="0"/>
                <a:cs typeface="Calibri" panose="020F0502020204030204" pitchFamily="34" charset="0"/>
              </a:rPr>
              <a:t>Vulnerabilidad y aumento del riesgo</a:t>
            </a:r>
            <a:r>
              <a:rPr lang="es-CO" sz="3600">
                <a:latin typeface="Times New Roman" panose="02020603050405020304" pitchFamily="18" charset="0"/>
                <a:ea typeface="Times New Roman" panose="02020603050405020304" pitchFamily="18" charset="0"/>
                <a:cs typeface="Calibri" panose="020F0502020204030204" pitchFamily="34" charset="0"/>
              </a:rPr>
              <a:t>: </a:t>
            </a:r>
            <a:endParaRPr lang="es-CO" sz="3600"/>
          </a:p>
        </p:txBody>
      </p:sp>
      <p:sp>
        <p:nvSpPr>
          <p:cNvPr id="6153" name="Rectangle 615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 impacto del covid-19 en la población vulnerable – El Juego de la Suprema  Corte">
            <a:extLst>
              <a:ext uri="{FF2B5EF4-FFF2-40B4-BE49-F238E27FC236}">
                <a16:creationId xmlns:a16="http://schemas.microsoft.com/office/drawing/2014/main" id="{C81E2A45-5A55-0D15-CCA0-38C34B569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6" r="11383" b="-1"/>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Marcador de contenido 4">
            <a:extLst>
              <a:ext uri="{FF2B5EF4-FFF2-40B4-BE49-F238E27FC236}">
                <a16:creationId xmlns:a16="http://schemas.microsoft.com/office/drawing/2014/main" id="{CD4CABA5-0159-53D6-E88D-1AE55C3A0568}"/>
              </a:ext>
            </a:extLst>
          </p:cNvPr>
          <p:cNvGraphicFramePr>
            <a:graphicFrameLocks noGrp="1"/>
          </p:cNvGraphicFramePr>
          <p:nvPr>
            <p:ph idx="1"/>
            <p:extLst>
              <p:ext uri="{D42A27DB-BD31-4B8C-83A1-F6EECF244321}">
                <p14:modId xmlns:p14="http://schemas.microsoft.com/office/powerpoint/2010/main" val="3384298063"/>
              </p:ext>
            </p:extLst>
          </p:nvPr>
        </p:nvGraphicFramePr>
        <p:xfrm>
          <a:off x="645066" y="2031101"/>
          <a:ext cx="4282984"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86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677220E-D429-2A22-D92B-C574F7ADF1C7}"/>
              </a:ext>
            </a:extLst>
          </p:cNvPr>
          <p:cNvGraphicFramePr>
            <a:graphicFrameLocks noGrp="1"/>
          </p:cNvGraphicFramePr>
          <p:nvPr>
            <p:ph idx="1"/>
            <p:extLst>
              <p:ext uri="{D42A27DB-BD31-4B8C-83A1-F6EECF244321}">
                <p14:modId xmlns:p14="http://schemas.microsoft.com/office/powerpoint/2010/main" val="1716838902"/>
              </p:ext>
            </p:extLst>
          </p:nvPr>
        </p:nvGraphicFramePr>
        <p:xfrm>
          <a:off x="418070" y="518984"/>
          <a:ext cx="11355859" cy="5449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5B34CFFD-63F3-1ABD-98F0-20143020A74B}"/>
              </a:ext>
            </a:extLst>
          </p:cNvPr>
          <p:cNvCxnSpPr/>
          <p:nvPr/>
        </p:nvCxnSpPr>
        <p:spPr>
          <a:xfrm>
            <a:off x="3175686" y="1655805"/>
            <a:ext cx="1260390" cy="1359244"/>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31DF49B4-E3D7-D3A7-EF23-22F2029E3059}"/>
              </a:ext>
            </a:extLst>
          </p:cNvPr>
          <p:cNvSpPr txBox="1"/>
          <p:nvPr/>
        </p:nvSpPr>
        <p:spPr>
          <a:xfrm>
            <a:off x="5829299" y="6339016"/>
            <a:ext cx="6098058" cy="461665"/>
          </a:xfrm>
          <a:prstGeom prst="rect">
            <a:avLst/>
          </a:prstGeom>
          <a:noFill/>
        </p:spPr>
        <p:txBody>
          <a:bodyPr wrap="square">
            <a:spAutoFit/>
          </a:bodyPr>
          <a:lstStyle/>
          <a:p>
            <a:pPr lvl="0"/>
            <a:r>
              <a:rPr lang="es-CO" sz="2400" dirty="0"/>
              <a:t>(</a:t>
            </a:r>
            <a:r>
              <a:rPr lang="es-CO" sz="2400" dirty="0" err="1"/>
              <a:t>Zhan</a:t>
            </a:r>
            <a:r>
              <a:rPr lang="es-CO" sz="2400" dirty="0"/>
              <a:t> et al 2020)</a:t>
            </a:r>
            <a:endParaRPr lang="es-MX" sz="2400" dirty="0"/>
          </a:p>
        </p:txBody>
      </p:sp>
    </p:spTree>
    <p:extLst>
      <p:ext uri="{BB962C8B-B14F-4D97-AF65-F5344CB8AC3E}">
        <p14:creationId xmlns:p14="http://schemas.microsoft.com/office/powerpoint/2010/main" val="13252287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634</TotalTime>
  <Words>2963</Words>
  <Application>Microsoft Macintosh PowerPoint</Application>
  <PresentationFormat>Panorámica</PresentationFormat>
  <Paragraphs>142</Paragraphs>
  <Slides>34</Slides>
  <Notes>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Arial</vt:lpstr>
      <vt:lpstr>Calibri</vt:lpstr>
      <vt:lpstr>Calibri Light</vt:lpstr>
      <vt:lpstr>Century Gothic</vt:lpstr>
      <vt:lpstr>Montserrat Light</vt:lpstr>
      <vt:lpstr>Montserrat Medium</vt:lpstr>
      <vt:lpstr>Montserrat SemiBold</vt:lpstr>
      <vt:lpstr>Symbol</vt:lpstr>
      <vt:lpstr>Times New Roman</vt:lpstr>
      <vt:lpstr>TimesNewRomanPSMT</vt:lpstr>
      <vt:lpstr>Tema de Office</vt:lpstr>
      <vt:lpstr>Implicaciones en la salud mental derivadas de la pandemia, efectos futuros a nivel laboral y en la productividad.</vt:lpstr>
      <vt:lpstr>Presentación de PowerPoint</vt:lpstr>
      <vt:lpstr>Investigación </vt:lpstr>
      <vt:lpstr>Presentación de PowerPoint</vt:lpstr>
      <vt:lpstr>Países:</vt:lpstr>
      <vt:lpstr>Factores de riesgo relacionados durante la pandemia </vt:lpstr>
      <vt:lpstr>Presentación de PowerPoint</vt:lpstr>
      <vt:lpstr>Vulnerabilidad y aumento del riesgo: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de Protección Personal EPP</vt:lpstr>
      <vt:lpstr>Edad mayor  y genero femenino (Romero 2021) </vt:lpstr>
      <vt:lpstr>Presentación de PowerPoint</vt:lpstr>
      <vt:lpstr>FR Ergonómicos</vt:lpstr>
      <vt:lpstr>PANDEMIA Y SALUD MENTAL</vt:lpstr>
      <vt:lpstr>Presentación de PowerPoint</vt:lpstr>
      <vt:lpstr>Presentación de PowerPoint</vt:lpstr>
      <vt:lpstr>Presentación de PowerPoint</vt:lpstr>
      <vt:lpstr>Teletrabajadores y trabajo en casa y los trastornos musculo esqueléticos. (Qi J et al 2020)</vt:lpstr>
      <vt:lpstr>Presentación de PowerPoint</vt:lpstr>
      <vt:lpstr>Violencia </vt:lpstr>
      <vt:lpstr>Presentación de PowerPoint</vt:lpstr>
      <vt:lpstr>Presentación de PowerPoint</vt:lpstr>
      <vt:lpstr>Enfermedades crónicas olvidades durante la pandemia</vt:lpstr>
      <vt:lpstr>Síndrome post COVID -19</vt:lpstr>
      <vt:lpstr>En 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Implicaciones en la salud mental derivadas de la pandemia, efectos futuros a nivel laboral y en la productividad.</dc:title>
  <dc:creator>Cristian Alonso Ramirez</dc:creator>
  <cp:lastModifiedBy>Cristian Alonso Ramirez</cp:lastModifiedBy>
  <cp:revision>26</cp:revision>
  <dcterms:created xsi:type="dcterms:W3CDTF">2022-09-13T16:05:00Z</dcterms:created>
  <dcterms:modified xsi:type="dcterms:W3CDTF">2022-09-20T12:06:40Z</dcterms:modified>
</cp:coreProperties>
</file>