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0"/>
  </p:notesMasterIdLst>
  <p:handoutMasterIdLst>
    <p:handoutMasterId r:id="rId51"/>
  </p:handoutMasterIdLst>
  <p:sldIdLst>
    <p:sldId id="741" r:id="rId6"/>
    <p:sldId id="257" r:id="rId7"/>
    <p:sldId id="3948" r:id="rId8"/>
    <p:sldId id="712" r:id="rId9"/>
    <p:sldId id="801" r:id="rId10"/>
    <p:sldId id="713" r:id="rId11"/>
    <p:sldId id="258" r:id="rId12"/>
    <p:sldId id="3972" r:id="rId13"/>
    <p:sldId id="260" r:id="rId14"/>
    <p:sldId id="262" r:id="rId15"/>
    <p:sldId id="419" r:id="rId16"/>
    <p:sldId id="394" r:id="rId17"/>
    <p:sldId id="339" r:id="rId18"/>
    <p:sldId id="341" r:id="rId19"/>
    <p:sldId id="342" r:id="rId20"/>
    <p:sldId id="343" r:id="rId21"/>
    <p:sldId id="350" r:id="rId22"/>
    <p:sldId id="408" r:id="rId23"/>
    <p:sldId id="3905" r:id="rId24"/>
    <p:sldId id="3941" r:id="rId25"/>
    <p:sldId id="3942" r:id="rId26"/>
    <p:sldId id="358" r:id="rId27"/>
    <p:sldId id="360" r:id="rId28"/>
    <p:sldId id="265" r:id="rId29"/>
    <p:sldId id="266" r:id="rId30"/>
    <p:sldId id="267" r:id="rId31"/>
    <p:sldId id="268" r:id="rId32"/>
    <p:sldId id="269" r:id="rId33"/>
    <p:sldId id="3973" r:id="rId34"/>
    <p:sldId id="270" r:id="rId35"/>
    <p:sldId id="271" r:id="rId36"/>
    <p:sldId id="714" r:id="rId37"/>
    <p:sldId id="272" r:id="rId38"/>
    <p:sldId id="687" r:id="rId39"/>
    <p:sldId id="3974" r:id="rId40"/>
    <p:sldId id="274" r:id="rId41"/>
    <p:sldId id="275" r:id="rId42"/>
    <p:sldId id="276" r:id="rId43"/>
    <p:sldId id="3954" r:id="rId44"/>
    <p:sldId id="278" r:id="rId45"/>
    <p:sldId id="256" r:id="rId46"/>
    <p:sldId id="3929" r:id="rId47"/>
    <p:sldId id="3936" r:id="rId48"/>
    <p:sldId id="798" r:id="rId4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ry, Michael" initials="BM" lastIdx="1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E70"/>
    <a:srgbClr val="396198"/>
    <a:srgbClr val="4D7AAF"/>
    <a:srgbClr val="7A9BC4"/>
    <a:srgbClr val="A5BCD7"/>
    <a:srgbClr val="D2DDEB"/>
    <a:srgbClr val="1D5879"/>
    <a:srgbClr val="2A7EAE"/>
    <a:srgbClr val="8A3636"/>
    <a:srgbClr val="5775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snapToGrid="0">
      <p:cViewPr varScale="1">
        <p:scale>
          <a:sx n="55" d="100"/>
          <a:sy n="55" d="100"/>
        </p:scale>
        <p:origin x="986" y="3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vier Echeverri Hincapié" userId="3d5dce89-b7ce-4ccd-88a3-a9055d2453ce" providerId="ADAL" clId="{4A2A03F5-FE89-407F-9A07-8E5101EFEC1E}"/>
    <pc:docChg chg="delSld modSld sldOrd">
      <pc:chgData name="Javier Echeverri Hincapié" userId="3d5dce89-b7ce-4ccd-88a3-a9055d2453ce" providerId="ADAL" clId="{4A2A03F5-FE89-407F-9A07-8E5101EFEC1E}" dt="2022-09-20T00:27:50.395" v="23" actId="47"/>
      <pc:docMkLst>
        <pc:docMk/>
      </pc:docMkLst>
      <pc:sldChg chg="ord">
        <pc:chgData name="Javier Echeverri Hincapié" userId="3d5dce89-b7ce-4ccd-88a3-a9055d2453ce" providerId="ADAL" clId="{4A2A03F5-FE89-407F-9A07-8E5101EFEC1E}" dt="2022-09-19T14:43:24.783" v="5"/>
        <pc:sldMkLst>
          <pc:docMk/>
          <pc:sldMk cId="3957462964" sldId="260"/>
        </pc:sldMkLst>
      </pc:sldChg>
      <pc:sldChg chg="del">
        <pc:chgData name="Javier Echeverri Hincapié" userId="3d5dce89-b7ce-4ccd-88a3-a9055d2453ce" providerId="ADAL" clId="{4A2A03F5-FE89-407F-9A07-8E5101EFEC1E}" dt="2022-09-20T00:27:50.395" v="23" actId="47"/>
        <pc:sldMkLst>
          <pc:docMk/>
          <pc:sldMk cId="3732277811" sldId="279"/>
        </pc:sldMkLst>
      </pc:sldChg>
      <pc:sldChg chg="del">
        <pc:chgData name="Javier Echeverri Hincapié" userId="3d5dce89-b7ce-4ccd-88a3-a9055d2453ce" providerId="ADAL" clId="{4A2A03F5-FE89-407F-9A07-8E5101EFEC1E}" dt="2022-09-19T14:44:54.496" v="9" actId="47"/>
        <pc:sldMkLst>
          <pc:docMk/>
          <pc:sldMk cId="185100457" sldId="348"/>
        </pc:sldMkLst>
      </pc:sldChg>
      <pc:sldChg chg="del">
        <pc:chgData name="Javier Echeverri Hincapié" userId="3d5dce89-b7ce-4ccd-88a3-a9055d2453ce" providerId="ADAL" clId="{4A2A03F5-FE89-407F-9A07-8E5101EFEC1E}" dt="2022-09-19T14:45:02.680" v="10" actId="47"/>
        <pc:sldMkLst>
          <pc:docMk/>
          <pc:sldMk cId="1320956945" sldId="349"/>
        </pc:sldMkLst>
      </pc:sldChg>
      <pc:sldChg chg="del">
        <pc:chgData name="Javier Echeverri Hincapié" userId="3d5dce89-b7ce-4ccd-88a3-a9055d2453ce" providerId="ADAL" clId="{4A2A03F5-FE89-407F-9A07-8E5101EFEC1E}" dt="2022-09-19T15:04:37.515" v="20" actId="47"/>
        <pc:sldMkLst>
          <pc:docMk/>
          <pc:sldMk cId="2147641092" sldId="366"/>
        </pc:sldMkLst>
      </pc:sldChg>
      <pc:sldChg chg="del">
        <pc:chgData name="Javier Echeverri Hincapié" userId="3d5dce89-b7ce-4ccd-88a3-a9055d2453ce" providerId="ADAL" clId="{4A2A03F5-FE89-407F-9A07-8E5101EFEC1E}" dt="2022-09-19T14:45:25.126" v="11" actId="47"/>
        <pc:sldMkLst>
          <pc:docMk/>
          <pc:sldMk cId="3308228041" sldId="392"/>
        </pc:sldMkLst>
      </pc:sldChg>
      <pc:sldChg chg="del">
        <pc:chgData name="Javier Echeverri Hincapié" userId="3d5dce89-b7ce-4ccd-88a3-a9055d2453ce" providerId="ADAL" clId="{4A2A03F5-FE89-407F-9A07-8E5101EFEC1E}" dt="2022-09-19T14:44:28.390" v="8" actId="47"/>
        <pc:sldMkLst>
          <pc:docMk/>
          <pc:sldMk cId="793054161" sldId="393"/>
        </pc:sldMkLst>
      </pc:sldChg>
      <pc:sldChg chg="del">
        <pc:chgData name="Javier Echeverri Hincapié" userId="3d5dce89-b7ce-4ccd-88a3-a9055d2453ce" providerId="ADAL" clId="{4A2A03F5-FE89-407F-9A07-8E5101EFEC1E}" dt="2022-09-19T15:03:45.070" v="13" actId="47"/>
        <pc:sldMkLst>
          <pc:docMk/>
          <pc:sldMk cId="3073474949" sldId="396"/>
        </pc:sldMkLst>
      </pc:sldChg>
      <pc:sldChg chg="del">
        <pc:chgData name="Javier Echeverri Hincapié" userId="3d5dce89-b7ce-4ccd-88a3-a9055d2453ce" providerId="ADAL" clId="{4A2A03F5-FE89-407F-9A07-8E5101EFEC1E}" dt="2022-09-19T14:45:30.478" v="12" actId="47"/>
        <pc:sldMkLst>
          <pc:docMk/>
          <pc:sldMk cId="4182383427" sldId="403"/>
        </pc:sldMkLst>
      </pc:sldChg>
      <pc:sldChg chg="del">
        <pc:chgData name="Javier Echeverri Hincapié" userId="3d5dce89-b7ce-4ccd-88a3-a9055d2453ce" providerId="ADAL" clId="{4A2A03F5-FE89-407F-9A07-8E5101EFEC1E}" dt="2022-09-19T15:03:47.746" v="14" actId="47"/>
        <pc:sldMkLst>
          <pc:docMk/>
          <pc:sldMk cId="3875616530" sldId="406"/>
        </pc:sldMkLst>
      </pc:sldChg>
      <pc:sldChg chg="del">
        <pc:chgData name="Javier Echeverri Hincapié" userId="3d5dce89-b7ce-4ccd-88a3-a9055d2453ce" providerId="ADAL" clId="{4A2A03F5-FE89-407F-9A07-8E5101EFEC1E}" dt="2022-09-19T15:03:55.738" v="15" actId="47"/>
        <pc:sldMkLst>
          <pc:docMk/>
          <pc:sldMk cId="3384660493" sldId="407"/>
        </pc:sldMkLst>
      </pc:sldChg>
      <pc:sldChg chg="del">
        <pc:chgData name="Javier Echeverri Hincapié" userId="3d5dce89-b7ce-4ccd-88a3-a9055d2453ce" providerId="ADAL" clId="{4A2A03F5-FE89-407F-9A07-8E5101EFEC1E}" dt="2022-09-19T15:04:07.860" v="16" actId="47"/>
        <pc:sldMkLst>
          <pc:docMk/>
          <pc:sldMk cId="1461324289" sldId="412"/>
        </pc:sldMkLst>
      </pc:sldChg>
      <pc:sldChg chg="del">
        <pc:chgData name="Javier Echeverri Hincapié" userId="3d5dce89-b7ce-4ccd-88a3-a9055d2453ce" providerId="ADAL" clId="{4A2A03F5-FE89-407F-9A07-8E5101EFEC1E}" dt="2022-09-19T15:04:24.624" v="17" actId="47"/>
        <pc:sldMkLst>
          <pc:docMk/>
          <pc:sldMk cId="225889470" sldId="413"/>
        </pc:sldMkLst>
      </pc:sldChg>
      <pc:sldChg chg="del">
        <pc:chgData name="Javier Echeverri Hincapié" userId="3d5dce89-b7ce-4ccd-88a3-a9055d2453ce" providerId="ADAL" clId="{4A2A03F5-FE89-407F-9A07-8E5101EFEC1E}" dt="2022-09-19T15:04:31.513" v="18" actId="47"/>
        <pc:sldMkLst>
          <pc:docMk/>
          <pc:sldMk cId="72144456" sldId="415"/>
        </pc:sldMkLst>
      </pc:sldChg>
      <pc:sldChg chg="del">
        <pc:chgData name="Javier Echeverri Hincapié" userId="3d5dce89-b7ce-4ccd-88a3-a9055d2453ce" providerId="ADAL" clId="{4A2A03F5-FE89-407F-9A07-8E5101EFEC1E}" dt="2022-09-19T15:04:34.505" v="19" actId="47"/>
        <pc:sldMkLst>
          <pc:docMk/>
          <pc:sldMk cId="1230459604" sldId="416"/>
        </pc:sldMkLst>
      </pc:sldChg>
      <pc:sldChg chg="ord">
        <pc:chgData name="Javier Echeverri Hincapié" userId="3d5dce89-b7ce-4ccd-88a3-a9055d2453ce" providerId="ADAL" clId="{4A2A03F5-FE89-407F-9A07-8E5101EFEC1E}" dt="2022-09-19T15:33:41.389" v="22"/>
        <pc:sldMkLst>
          <pc:docMk/>
          <pc:sldMk cId="812109760" sldId="7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ary%20Carmen\Dropbox\Mi%20PC%20(DESKTOP-8ESNKRN)\Documents\2022\Escasez%20de%20Oportunidades%20en%20J&#243;venes\Gr&#225;ficas%20Escasez%20de%20Oportunidades%20J&#243;venes%20LATA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y%20Carmen\Dropbox\Mi%20PC%20(DESKTOP-8ESNKRN)\Documents\2022\Escasez%20de%20Oportunidades%20en%20J&#243;venes\Gr&#225;ficas%20Escasez%20de%20Oportunidades%20J&#243;venes%20LATAM%202022%20con%20comentarios%20de%20H&#233;cto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y%20Carmen\Dropbox\Mi%20PC%20(DESKTOP-8ESNKRN)\Documents\2022\Escasez%20de%20Oportunidades%20en%20J&#243;venes\Gr&#225;ficas%20Escasez%20de%20Oportunidades%20J&#243;venes%20LATA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y%20Carmen\Dropbox\Mi%20PC%20(DESKTOP-8ESNKRN)\Documents\2022\Escasez%20de%20Oportunidades%20en%20J&#243;venes\Gr&#225;ficas%20Escasez%20de%20Oportunidades%20J&#243;venes%20LATAM.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ary%20Carmen\Dropbox\Mi%20PC%20(DESKTOP-8ESNKRN)\Documents\2022\Escasez%20de%20Oportunidades%20en%20J&#243;venes\Gr&#225;ficas%20Escasez%20de%20Oportunidades%20J&#243;venes%20(Empresas%20LATAM)%20con%20t&#237;tulos%20HMP.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08058608058608E-2"/>
          <c:y val="0.11500999584666821"/>
          <c:w val="0.56528378380967514"/>
          <c:h val="0.85741624013280959"/>
        </c:manualLayout>
      </c:layout>
      <c:doughnutChart>
        <c:varyColors val="1"/>
        <c:ser>
          <c:idx val="0"/>
          <c:order val="0"/>
          <c:dPt>
            <c:idx val="0"/>
            <c:bubble3D val="0"/>
            <c:spPr>
              <a:solidFill>
                <a:srgbClr val="5C7D7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D191-45B6-B268-6C3FB49F4B8C}"/>
              </c:ext>
            </c:extLst>
          </c:dPt>
          <c:dPt>
            <c:idx val="1"/>
            <c:bubble3D val="0"/>
            <c:spPr>
              <a:solidFill>
                <a:srgbClr val="C257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D191-45B6-B268-6C3FB49F4B8C}"/>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'IV Puestos y Sueldos'!$A$4:$A$5</c:f>
              <c:strCache>
                <c:ptCount val="2"/>
                <c:pt idx="0">
                  <c:v>No</c:v>
                </c:pt>
                <c:pt idx="1">
                  <c:v>Sí</c:v>
                </c:pt>
              </c:strCache>
            </c:strRef>
          </c:cat>
          <c:val>
            <c:numRef>
              <c:f>'IV Puestos y Sueldos'!$C$4:$C$5</c:f>
              <c:numCache>
                <c:formatCode>0%</c:formatCode>
                <c:ptCount val="2"/>
                <c:pt idx="0">
                  <c:v>2.844551282051282E-2</c:v>
                </c:pt>
                <c:pt idx="1">
                  <c:v>0.97155448717948723</c:v>
                </c:pt>
              </c:numCache>
            </c:numRef>
          </c:val>
          <c:extLst>
            <c:ext xmlns:c16="http://schemas.microsoft.com/office/drawing/2014/chart" uri="{C3380CC4-5D6E-409C-BE32-E72D297353CC}">
              <c16:uniqueId val="{00000004-D191-45B6-B268-6C3FB49F4B8C}"/>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63108821063065312"/>
          <c:y val="0.14484581180879388"/>
          <c:w val="0.10018097897556713"/>
          <c:h val="0.1690691024626200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a:sp3d/>
          </c:spPr>
          <c:invertIfNegative val="0"/>
          <c:dPt>
            <c:idx val="0"/>
            <c:invertIfNegative val="0"/>
            <c:bubble3D val="0"/>
            <c:spPr>
              <a:solidFill>
                <a:srgbClr val="C25700"/>
              </a:solidFill>
              <a:ln>
                <a:noFill/>
              </a:ln>
              <a:effectLst/>
              <a:sp3d/>
            </c:spPr>
            <c:extLst>
              <c:ext xmlns:c16="http://schemas.microsoft.com/office/drawing/2014/chart" uri="{C3380CC4-5D6E-409C-BE32-E72D297353CC}">
                <c16:uniqueId val="{0000001A-D57D-0945-8704-053B2AC72711}"/>
              </c:ext>
            </c:extLst>
          </c:dPt>
          <c:dPt>
            <c:idx val="1"/>
            <c:invertIfNegative val="0"/>
            <c:bubble3D val="0"/>
            <c:spPr>
              <a:solidFill>
                <a:schemeClr val="bg2">
                  <a:lumMod val="75000"/>
                </a:schemeClr>
              </a:solidFill>
              <a:ln>
                <a:noFill/>
              </a:ln>
              <a:effectLst/>
              <a:sp3d/>
            </c:spPr>
            <c:extLst>
              <c:ext xmlns:c16="http://schemas.microsoft.com/office/drawing/2014/chart" uri="{C3380CC4-5D6E-409C-BE32-E72D297353CC}">
                <c16:uniqueId val="{0000000E-BE4C-45E3-BDB8-57A03A3C0A61}"/>
              </c:ext>
            </c:extLst>
          </c:dPt>
          <c:dPt>
            <c:idx val="2"/>
            <c:invertIfNegative val="0"/>
            <c:bubble3D val="0"/>
            <c:spPr>
              <a:solidFill>
                <a:srgbClr val="8AA49A"/>
              </a:solidFill>
              <a:ln>
                <a:noFill/>
              </a:ln>
              <a:effectLst/>
              <a:sp3d/>
            </c:spPr>
            <c:extLst>
              <c:ext xmlns:c16="http://schemas.microsoft.com/office/drawing/2014/chart" uri="{C3380CC4-5D6E-409C-BE32-E72D297353CC}">
                <c16:uniqueId val="{00000001-BE4C-45E3-BDB8-57A03A3C0A61}"/>
              </c:ext>
            </c:extLst>
          </c:dPt>
          <c:dPt>
            <c:idx val="3"/>
            <c:invertIfNegative val="0"/>
            <c:bubble3D val="0"/>
            <c:spPr>
              <a:solidFill>
                <a:srgbClr val="4C79AF"/>
              </a:solidFill>
              <a:ln>
                <a:noFill/>
              </a:ln>
              <a:effectLst/>
              <a:sp3d/>
            </c:spPr>
            <c:extLst>
              <c:ext xmlns:c16="http://schemas.microsoft.com/office/drawing/2014/chart" uri="{C3380CC4-5D6E-409C-BE32-E72D297353CC}">
                <c16:uniqueId val="{0000001C-F553-4C14-B19C-FEF0701B48F0}"/>
              </c:ext>
            </c:extLst>
          </c:dPt>
          <c:dPt>
            <c:idx val="4"/>
            <c:invertIfNegative val="0"/>
            <c:bubble3D val="0"/>
            <c:spPr>
              <a:solidFill>
                <a:schemeClr val="bg2">
                  <a:lumMod val="90000"/>
                </a:schemeClr>
              </a:solidFill>
              <a:ln>
                <a:noFill/>
              </a:ln>
              <a:effectLst/>
              <a:sp3d/>
            </c:spPr>
            <c:extLst>
              <c:ext xmlns:c16="http://schemas.microsoft.com/office/drawing/2014/chart" uri="{C3380CC4-5D6E-409C-BE32-E72D297353CC}">
                <c16:uniqueId val="{0000000D-BE4C-45E3-BDB8-57A03A3C0A61}"/>
              </c:ext>
            </c:extLst>
          </c:dPt>
          <c:dPt>
            <c:idx val="5"/>
            <c:invertIfNegative val="0"/>
            <c:bubble3D val="0"/>
            <c:spPr>
              <a:solidFill>
                <a:srgbClr val="ED9D59"/>
              </a:solidFill>
              <a:ln>
                <a:noFill/>
              </a:ln>
              <a:effectLst/>
              <a:sp3d/>
            </c:spPr>
            <c:extLst>
              <c:ext xmlns:c16="http://schemas.microsoft.com/office/drawing/2014/chart" uri="{C3380CC4-5D6E-409C-BE32-E72D297353CC}">
                <c16:uniqueId val="{0000000C-BE4C-45E3-BDB8-57A03A3C0A61}"/>
              </c:ext>
            </c:extLst>
          </c:dPt>
          <c:dPt>
            <c:idx val="6"/>
            <c:invertIfNegative val="0"/>
            <c:bubble3D val="0"/>
            <c:spPr>
              <a:noFill/>
              <a:ln>
                <a:solidFill>
                  <a:srgbClr val="466EA5"/>
                </a:solidFill>
              </a:ln>
              <a:effectLst/>
            </c:spPr>
            <c:extLst>
              <c:ext xmlns:c16="http://schemas.microsoft.com/office/drawing/2014/chart" uri="{C3380CC4-5D6E-409C-BE32-E72D297353CC}">
                <c16:uniqueId val="{0000000B-BE4C-45E3-BDB8-57A03A3C0A61}"/>
              </c:ext>
            </c:extLst>
          </c:dPt>
          <c:dPt>
            <c:idx val="7"/>
            <c:invertIfNegative val="0"/>
            <c:bubble3D val="0"/>
            <c:spPr>
              <a:solidFill>
                <a:srgbClr val="9D323D"/>
              </a:solidFill>
              <a:ln>
                <a:noFill/>
              </a:ln>
              <a:effectLst/>
              <a:sp3d/>
            </c:spPr>
            <c:extLst>
              <c:ext xmlns:c16="http://schemas.microsoft.com/office/drawing/2014/chart" uri="{C3380CC4-5D6E-409C-BE32-E72D297353CC}">
                <c16:uniqueId val="{0000001B-D57D-0945-8704-053B2AC72711}"/>
              </c:ext>
            </c:extLst>
          </c:dPt>
          <c:dPt>
            <c:idx val="8"/>
            <c:invertIfNegative val="0"/>
            <c:bubble3D val="0"/>
            <c:spPr>
              <a:solidFill>
                <a:schemeClr val="accent5">
                  <a:lumMod val="75000"/>
                </a:schemeClr>
              </a:solidFill>
              <a:ln>
                <a:noFill/>
              </a:ln>
              <a:effectLst/>
              <a:sp3d/>
            </c:spPr>
            <c:extLst>
              <c:ext xmlns:c16="http://schemas.microsoft.com/office/drawing/2014/chart" uri="{C3380CC4-5D6E-409C-BE32-E72D297353CC}">
                <c16:uniqueId val="{0000000A-BE4C-45E3-BDB8-57A03A3C0A61}"/>
              </c:ext>
            </c:extLst>
          </c:dPt>
          <c:dPt>
            <c:idx val="9"/>
            <c:invertIfNegative val="0"/>
            <c:bubble3D val="0"/>
            <c:spPr>
              <a:solidFill>
                <a:srgbClr val="CCD8EB"/>
              </a:solidFill>
              <a:ln>
                <a:noFill/>
              </a:ln>
              <a:effectLst/>
              <a:sp3d/>
            </c:spPr>
            <c:extLst>
              <c:ext xmlns:c16="http://schemas.microsoft.com/office/drawing/2014/chart" uri="{C3380CC4-5D6E-409C-BE32-E72D297353CC}">
                <c16:uniqueId val="{00000009-BE4C-45E3-BDB8-57A03A3C0A61}"/>
              </c:ext>
            </c:extLst>
          </c:dPt>
          <c:dPt>
            <c:idx val="10"/>
            <c:invertIfNegative val="0"/>
            <c:bubble3D val="0"/>
            <c:spPr>
              <a:solidFill>
                <a:srgbClr val="8EA3C8"/>
              </a:solidFill>
              <a:ln>
                <a:noFill/>
              </a:ln>
              <a:effectLst/>
              <a:sp3d/>
            </c:spPr>
            <c:extLst>
              <c:ext xmlns:c16="http://schemas.microsoft.com/office/drawing/2014/chart" uri="{C3380CC4-5D6E-409C-BE32-E72D297353CC}">
                <c16:uniqueId val="{00000008-BE4C-45E3-BDB8-57A03A3C0A61}"/>
              </c:ext>
            </c:extLst>
          </c:dPt>
          <c:dPt>
            <c:idx val="11"/>
            <c:invertIfNegative val="0"/>
            <c:bubble3D val="0"/>
            <c:spPr>
              <a:solidFill>
                <a:schemeClr val="accent5">
                  <a:lumMod val="60000"/>
                  <a:lumOff val="40000"/>
                </a:schemeClr>
              </a:solidFill>
              <a:ln>
                <a:noFill/>
              </a:ln>
              <a:effectLst/>
              <a:sp3d/>
            </c:spPr>
            <c:extLst>
              <c:ext xmlns:c16="http://schemas.microsoft.com/office/drawing/2014/chart" uri="{C3380CC4-5D6E-409C-BE32-E72D297353CC}">
                <c16:uniqueId val="{00000007-BE4C-45E3-BDB8-57A03A3C0A61}"/>
              </c:ext>
            </c:extLst>
          </c:dPt>
          <c:dPt>
            <c:idx val="12"/>
            <c:invertIfNegative val="0"/>
            <c:bubble3D val="0"/>
            <c:spPr>
              <a:solidFill>
                <a:schemeClr val="tx1"/>
              </a:solidFill>
              <a:ln>
                <a:noFill/>
              </a:ln>
              <a:effectLst/>
              <a:sp3d/>
            </c:spPr>
            <c:extLst>
              <c:ext xmlns:c16="http://schemas.microsoft.com/office/drawing/2014/chart" uri="{C3380CC4-5D6E-409C-BE32-E72D297353CC}">
                <c16:uniqueId val="{00000006-BE4C-45E3-BDB8-57A03A3C0A61}"/>
              </c:ext>
            </c:extLst>
          </c:dPt>
          <c:dPt>
            <c:idx val="13"/>
            <c:invertIfNegative val="0"/>
            <c:bubble3D val="0"/>
            <c:spPr>
              <a:solidFill>
                <a:srgbClr val="466EA5"/>
              </a:solidFill>
              <a:ln>
                <a:noFill/>
              </a:ln>
              <a:effectLst/>
              <a:sp3d/>
            </c:spPr>
            <c:extLst>
              <c:ext xmlns:c16="http://schemas.microsoft.com/office/drawing/2014/chart" uri="{C3380CC4-5D6E-409C-BE32-E72D297353CC}">
                <c16:uniqueId val="{00000005-BE4C-45E3-BDB8-57A03A3C0A61}"/>
              </c:ext>
            </c:extLst>
          </c:dPt>
          <c:dPt>
            <c:idx val="14"/>
            <c:invertIfNegative val="0"/>
            <c:bubble3D val="0"/>
            <c:spPr>
              <a:solidFill>
                <a:schemeClr val="bg2">
                  <a:lumMod val="50000"/>
                </a:schemeClr>
              </a:solidFill>
              <a:ln>
                <a:noFill/>
              </a:ln>
              <a:effectLst/>
              <a:sp3d/>
            </c:spPr>
            <c:extLst>
              <c:ext xmlns:c16="http://schemas.microsoft.com/office/drawing/2014/chart" uri="{C3380CC4-5D6E-409C-BE32-E72D297353CC}">
                <c16:uniqueId val="{00000004-BE4C-45E3-BDB8-57A03A3C0A61}"/>
              </c:ext>
            </c:extLst>
          </c:dPt>
          <c:dLbls>
            <c:dLbl>
              <c:idx val="6"/>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6="http://schemas.microsoft.com/office/drawing/2014/chart" uri="{C3380CC4-5D6E-409C-BE32-E72D297353CC}">
                  <c16:uniqueId val="{0000000B-BE4C-45E3-BDB8-57A03A3C0A61}"/>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'II Escasez de Oportunidades'!$G$98:$G$112</c:f>
              <c:strCache>
                <c:ptCount val="15"/>
                <c:pt idx="0">
                  <c:v>Chile</c:v>
                </c:pt>
                <c:pt idx="1">
                  <c:v>Honduras</c:v>
                </c:pt>
                <c:pt idx="2">
                  <c:v>México</c:v>
                </c:pt>
                <c:pt idx="3">
                  <c:v>Puerto Rico</c:v>
                </c:pt>
                <c:pt idx="4">
                  <c:v>Nicaragua</c:v>
                </c:pt>
                <c:pt idx="5">
                  <c:v>Uruguay</c:v>
                </c:pt>
                <c:pt idx="6">
                  <c:v>LATAM</c:v>
                </c:pt>
                <c:pt idx="7">
                  <c:v>Brasil</c:v>
                </c:pt>
                <c:pt idx="8">
                  <c:v>Perú</c:v>
                </c:pt>
                <c:pt idx="9">
                  <c:v>Ecuador</c:v>
                </c:pt>
                <c:pt idx="10">
                  <c:v>Colombia</c:v>
                </c:pt>
                <c:pt idx="11">
                  <c:v>Argentina</c:v>
                </c:pt>
                <c:pt idx="12">
                  <c:v>Paraguay</c:v>
                </c:pt>
                <c:pt idx="13">
                  <c:v>Costa Rica</c:v>
                </c:pt>
                <c:pt idx="14">
                  <c:v>El Salvador</c:v>
                </c:pt>
              </c:strCache>
            </c:strRef>
          </c:cat>
          <c:val>
            <c:numRef>
              <c:f>'II Escasez de Oportunidades'!$H$98:$H$112</c:f>
              <c:numCache>
                <c:formatCode>0%</c:formatCode>
                <c:ptCount val="15"/>
                <c:pt idx="0">
                  <c:v>0.43568464730290457</c:v>
                </c:pt>
                <c:pt idx="1">
                  <c:v>0.5617977528089888</c:v>
                </c:pt>
                <c:pt idx="2">
                  <c:v>0.62411347517730498</c:v>
                </c:pt>
                <c:pt idx="3">
                  <c:v>0.625</c:v>
                </c:pt>
                <c:pt idx="4">
                  <c:v>0.73913043478260865</c:v>
                </c:pt>
                <c:pt idx="5">
                  <c:v>0.73949579831932777</c:v>
                </c:pt>
                <c:pt idx="6">
                  <c:v>0.75</c:v>
                </c:pt>
                <c:pt idx="7">
                  <c:v>0.81</c:v>
                </c:pt>
                <c:pt idx="8">
                  <c:v>0.8125</c:v>
                </c:pt>
                <c:pt idx="9">
                  <c:v>0.84615384615384615</c:v>
                </c:pt>
                <c:pt idx="10">
                  <c:v>0.85448916408668729</c:v>
                </c:pt>
                <c:pt idx="11">
                  <c:v>0.85570469798657722</c:v>
                </c:pt>
                <c:pt idx="12">
                  <c:v>0.8717201166180758</c:v>
                </c:pt>
                <c:pt idx="13">
                  <c:v>0.875</c:v>
                </c:pt>
                <c:pt idx="14">
                  <c:v>0.9181034482758621</c:v>
                </c:pt>
              </c:numCache>
            </c:numRef>
          </c:val>
          <c:extLst>
            <c:ext xmlns:c16="http://schemas.microsoft.com/office/drawing/2014/chart" uri="{C3380CC4-5D6E-409C-BE32-E72D297353CC}">
              <c16:uniqueId val="{00000002-BE4C-45E3-BDB8-57A03A3C0A61}"/>
            </c:ext>
          </c:extLst>
        </c:ser>
        <c:dLbls>
          <c:showLegendKey val="0"/>
          <c:showVal val="0"/>
          <c:showCatName val="0"/>
          <c:showSerName val="0"/>
          <c:showPercent val="0"/>
          <c:showBubbleSize val="0"/>
        </c:dLbls>
        <c:gapWidth val="50"/>
        <c:axId val="2121732783"/>
        <c:axId val="2121733199"/>
      </c:barChart>
      <c:catAx>
        <c:axId val="212173278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21733199"/>
        <c:crosses val="autoZero"/>
        <c:auto val="1"/>
        <c:lblAlgn val="ctr"/>
        <c:lblOffset val="100"/>
        <c:noMultiLvlLbl val="0"/>
      </c:catAx>
      <c:valAx>
        <c:axId val="2121733199"/>
        <c:scaling>
          <c:orientation val="minMax"/>
        </c:scaling>
        <c:delete val="0"/>
        <c:axPos val="b"/>
        <c:majorGridlines>
          <c:spPr>
            <a:ln w="9525" cap="flat" cmpd="sng" algn="ctr">
              <a:no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121732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B96767"/>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A42D-48A4-957A-10DCF939B8F0}"/>
              </c:ext>
            </c:extLst>
          </c:dPt>
          <c:dPt>
            <c:idx val="1"/>
            <c:invertIfNegative val="0"/>
            <c:bubble3D val="0"/>
            <c:spPr>
              <a:solidFill>
                <a:srgbClr val="6E8F82"/>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A42D-48A4-957A-10DCF939B8F0}"/>
              </c:ext>
            </c:extLst>
          </c:dPt>
          <c:dPt>
            <c:idx val="2"/>
            <c:invertIfNegative val="0"/>
            <c:bubble3D val="0"/>
            <c:spPr>
              <a:solidFill>
                <a:srgbClr val="E77C22"/>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A42D-48A4-957A-10DCF939B8F0}"/>
              </c:ext>
            </c:extLst>
          </c:dPt>
          <c:dPt>
            <c:idx val="3"/>
            <c:invertIfNegative val="0"/>
            <c:bubble3D val="0"/>
            <c:spPr>
              <a:solidFill>
                <a:srgbClr val="466EA5"/>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7-A42D-48A4-957A-10DCF939B8F0}"/>
              </c:ext>
            </c:extLst>
          </c:dPt>
          <c:dPt>
            <c:idx val="4"/>
            <c:invertIfNegative val="0"/>
            <c:bubble3D val="0"/>
            <c:spPr>
              <a:solidFill>
                <a:srgbClr val="6390C6"/>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9-A42D-48A4-957A-10DCF939B8F0}"/>
              </c:ext>
            </c:extLst>
          </c:dPt>
          <c:dPt>
            <c:idx val="5"/>
            <c:invertIfNegative val="0"/>
            <c:bubble3D val="0"/>
            <c:spPr>
              <a:solidFill>
                <a:srgbClr val="ED9D59"/>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B-A42D-48A4-957A-10DCF939B8F0}"/>
              </c:ext>
            </c:extLst>
          </c:dPt>
          <c:dLbls>
            <c:spPr>
              <a:noFill/>
              <a:ln>
                <a:noFill/>
              </a:ln>
              <a:effectLst/>
            </c:spPr>
            <c:txPr>
              <a:bodyPr rot="0" spcFirstLastPara="1" vertOverflow="ellipsis" vert="horz" wrap="square" anchor="ctr" anchorCtr="1"/>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'II Escasez de Oportunidades'!$E$121:$E$126</c:f>
              <c:strCache>
                <c:ptCount val="6"/>
                <c:pt idx="0">
                  <c:v>Primaria</c:v>
                </c:pt>
                <c:pt idx="1">
                  <c:v>Secundaria</c:v>
                </c:pt>
                <c:pt idx="2">
                  <c:v>Bachillerato o Preparatoria</c:v>
                </c:pt>
                <c:pt idx="3">
                  <c:v>Licenciatura o Carreta Técnica no terminada</c:v>
                </c:pt>
                <c:pt idx="4">
                  <c:v>Licenciatura o Carrera Técnica terminada</c:v>
                </c:pt>
                <c:pt idx="5">
                  <c:v>Posgrado</c:v>
                </c:pt>
              </c:strCache>
            </c:strRef>
          </c:cat>
          <c:val>
            <c:numRef>
              <c:f>'II Escasez de Oportunidades'!$F$121:$F$126</c:f>
              <c:numCache>
                <c:formatCode>0%</c:formatCode>
                <c:ptCount val="6"/>
                <c:pt idx="0">
                  <c:v>0.625</c:v>
                </c:pt>
                <c:pt idx="1">
                  <c:v>0.6347305389221557</c:v>
                </c:pt>
                <c:pt idx="2">
                  <c:v>0.72846441947565543</c:v>
                </c:pt>
                <c:pt idx="3">
                  <c:v>0.75</c:v>
                </c:pt>
                <c:pt idx="4">
                  <c:v>0.76</c:v>
                </c:pt>
                <c:pt idx="5">
                  <c:v>0.63</c:v>
                </c:pt>
              </c:numCache>
            </c:numRef>
          </c:val>
          <c:extLst>
            <c:ext xmlns:c16="http://schemas.microsoft.com/office/drawing/2014/chart" uri="{C3380CC4-5D6E-409C-BE32-E72D297353CC}">
              <c16:uniqueId val="{0000000C-A42D-48A4-957A-10DCF939B8F0}"/>
            </c:ext>
          </c:extLst>
        </c:ser>
        <c:dLbls>
          <c:dLblPos val="inEnd"/>
          <c:showLegendKey val="0"/>
          <c:showVal val="1"/>
          <c:showCatName val="0"/>
          <c:showSerName val="0"/>
          <c:showPercent val="0"/>
          <c:showBubbleSize val="0"/>
        </c:dLbls>
        <c:gapWidth val="41"/>
        <c:axId val="1675129375"/>
        <c:axId val="1675128127"/>
      </c:barChart>
      <c:catAx>
        <c:axId val="167512937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effectLst/>
                <a:latin typeface="Arial" panose="020B0604020202020204" pitchFamily="34" charset="0"/>
                <a:ea typeface="+mn-ea"/>
                <a:cs typeface="Arial" panose="020B0604020202020204" pitchFamily="34" charset="0"/>
              </a:defRPr>
            </a:pPr>
            <a:endParaRPr lang="es-CO"/>
          </a:p>
        </c:txPr>
        <c:crossAx val="1675128127"/>
        <c:crosses val="autoZero"/>
        <c:auto val="1"/>
        <c:lblAlgn val="ctr"/>
        <c:lblOffset val="100"/>
        <c:noMultiLvlLbl val="0"/>
      </c:catAx>
      <c:valAx>
        <c:axId val="1675128127"/>
        <c:scaling>
          <c:orientation val="minMax"/>
        </c:scaling>
        <c:delete val="1"/>
        <c:axPos val="l"/>
        <c:numFmt formatCode="0%" sourceLinked="1"/>
        <c:majorTickMark val="none"/>
        <c:minorTickMark val="none"/>
        <c:tickLblPos val="nextTo"/>
        <c:crossAx val="1675129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60784164373648"/>
          <c:y val="4.0093129053199922E-2"/>
          <c:w val="0.83373906254463048"/>
          <c:h val="0.95990687094680005"/>
        </c:manualLayout>
      </c:layout>
      <c:barChart>
        <c:barDir val="bar"/>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Pt>
            <c:idx val="0"/>
            <c:invertIfNegative val="0"/>
            <c:bubble3D val="0"/>
            <c:spPr>
              <a:solidFill>
                <a:srgbClr val="C25700"/>
              </a:solidFill>
              <a:ln>
                <a:noFill/>
              </a:ln>
              <a:effectLst/>
              <a:sp3d/>
            </c:spPr>
            <c:extLst>
              <c:ext xmlns:c16="http://schemas.microsoft.com/office/drawing/2014/chart" uri="{C3380CC4-5D6E-409C-BE32-E72D297353CC}">
                <c16:uniqueId val="{00000001-4840-4D4E-8EB2-6FED87290A14}"/>
              </c:ext>
            </c:extLst>
          </c:dPt>
          <c:dPt>
            <c:idx val="1"/>
            <c:invertIfNegative val="0"/>
            <c:bubble3D val="0"/>
            <c:spPr>
              <a:solidFill>
                <a:srgbClr val="9D323D"/>
              </a:solidFill>
              <a:ln>
                <a:noFill/>
              </a:ln>
              <a:effectLst/>
              <a:sp3d/>
            </c:spPr>
            <c:extLst>
              <c:ext xmlns:c16="http://schemas.microsoft.com/office/drawing/2014/chart" uri="{C3380CC4-5D6E-409C-BE32-E72D297353CC}">
                <c16:uniqueId val="{00000003-4840-4D4E-8EB2-6FED87290A14}"/>
              </c:ext>
            </c:extLst>
          </c:dPt>
          <c:dPt>
            <c:idx val="2"/>
            <c:invertIfNegative val="0"/>
            <c:bubble3D val="0"/>
            <c:spPr>
              <a:solidFill>
                <a:srgbClr val="5C7D70"/>
              </a:solidFill>
              <a:ln>
                <a:noFill/>
              </a:ln>
              <a:effectLst/>
              <a:sp3d/>
            </c:spPr>
            <c:extLst>
              <c:ext xmlns:c16="http://schemas.microsoft.com/office/drawing/2014/chart" uri="{C3380CC4-5D6E-409C-BE32-E72D297353CC}">
                <c16:uniqueId val="{00000005-4840-4D4E-8EB2-6FED87290A14}"/>
              </c:ext>
            </c:extLst>
          </c:dPt>
          <c:dPt>
            <c:idx val="3"/>
            <c:invertIfNegative val="0"/>
            <c:bubble3D val="0"/>
            <c:spPr>
              <a:solidFill>
                <a:srgbClr val="386097"/>
              </a:solidFill>
              <a:ln>
                <a:noFill/>
              </a:ln>
              <a:effectLst/>
              <a:sp3d/>
            </c:spPr>
            <c:extLst>
              <c:ext xmlns:c16="http://schemas.microsoft.com/office/drawing/2014/chart" uri="{C3380CC4-5D6E-409C-BE32-E72D297353CC}">
                <c16:uniqueId val="{00000007-4840-4D4E-8EB2-6FED87290A14}"/>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'II Escasez de Oportunidades'!$N$61:$N$64</c:f>
              <c:strCache>
                <c:ptCount val="4"/>
                <c:pt idx="0">
                  <c:v>más de 12 meses</c:v>
                </c:pt>
                <c:pt idx="1">
                  <c:v>más de 6 y hasta 12 meses</c:v>
                </c:pt>
                <c:pt idx="2">
                  <c:v>más de 3 y hasta 6 meses</c:v>
                </c:pt>
                <c:pt idx="3">
                  <c:v>Menos de 3 meses</c:v>
                </c:pt>
              </c:strCache>
            </c:strRef>
          </c:cat>
          <c:val>
            <c:numRef>
              <c:f>'II Escasez de Oportunidades'!$O$61:$O$64</c:f>
              <c:numCache>
                <c:formatCode>0%</c:formatCode>
                <c:ptCount val="4"/>
                <c:pt idx="0">
                  <c:v>0.22</c:v>
                </c:pt>
                <c:pt idx="1">
                  <c:v>0.17</c:v>
                </c:pt>
                <c:pt idx="2">
                  <c:v>0.27</c:v>
                </c:pt>
                <c:pt idx="3">
                  <c:v>0.34</c:v>
                </c:pt>
              </c:numCache>
            </c:numRef>
          </c:val>
          <c:extLst>
            <c:ext xmlns:c16="http://schemas.microsoft.com/office/drawing/2014/chart" uri="{C3380CC4-5D6E-409C-BE32-E72D297353CC}">
              <c16:uniqueId val="{00000008-4840-4D4E-8EB2-6FED87290A14}"/>
            </c:ext>
          </c:extLst>
        </c:ser>
        <c:dLbls>
          <c:showLegendKey val="0"/>
          <c:showVal val="0"/>
          <c:showCatName val="0"/>
          <c:showSerName val="0"/>
          <c:showPercent val="0"/>
          <c:showBubbleSize val="0"/>
        </c:dLbls>
        <c:gapWidth val="62"/>
        <c:axId val="1675622383"/>
        <c:axId val="1675617391"/>
      </c:barChart>
      <c:catAx>
        <c:axId val="1675622383"/>
        <c:scaling>
          <c:orientation val="minMax"/>
        </c:scaling>
        <c:delete val="1"/>
        <c:axPos val="l"/>
        <c:numFmt formatCode="General" sourceLinked="1"/>
        <c:majorTickMark val="none"/>
        <c:minorTickMark val="none"/>
        <c:tickLblPos val="nextTo"/>
        <c:crossAx val="1675617391"/>
        <c:crosses val="autoZero"/>
        <c:auto val="1"/>
        <c:lblAlgn val="ctr"/>
        <c:lblOffset val="100"/>
        <c:noMultiLvlLbl val="0"/>
      </c:catAx>
      <c:valAx>
        <c:axId val="1675617391"/>
        <c:scaling>
          <c:orientation val="minMax"/>
        </c:scaling>
        <c:delete val="0"/>
        <c:axPos val="b"/>
        <c:majorGridlines>
          <c:spPr>
            <a:ln w="9525" cap="flat" cmpd="sng" algn="ctr">
              <a:no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Arial" panose="020B0604020202020204" pitchFamily="34" charset="0"/>
                <a:ea typeface="+mn-ea"/>
                <a:cs typeface="Arial" panose="020B0604020202020204" pitchFamily="34" charset="0"/>
              </a:defRPr>
            </a:pPr>
            <a:endParaRPr lang="es-CO"/>
          </a:p>
        </c:txPr>
        <c:crossAx val="1675622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50">
          <a:latin typeface="Arial" panose="020B0604020202020204" pitchFamily="34" charset="0"/>
          <a:cs typeface="Arial" panose="020B0604020202020204" pitchFamily="34"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747715243478881E-2"/>
          <c:y val="4.8034934497816595E-2"/>
          <c:w val="0.94650456951304229"/>
          <c:h val="0.6301065914795585"/>
        </c:manualLayout>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81A4D2"/>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269D-4DE9-96B4-CE94FB943A78}"/>
              </c:ext>
            </c:extLst>
          </c:dPt>
          <c:dPt>
            <c:idx val="1"/>
            <c:invertIfNegative val="0"/>
            <c:bubble3D val="0"/>
            <c:spPr>
              <a:solidFill>
                <a:srgbClr val="ED9D59"/>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269D-4DE9-96B4-CE94FB943A78}"/>
              </c:ext>
            </c:extLst>
          </c:dPt>
          <c:dPt>
            <c:idx val="2"/>
            <c:invertIfNegative val="0"/>
            <c:bubble3D val="0"/>
            <c:spPr>
              <a:solidFill>
                <a:srgbClr val="81A4D2"/>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269D-4DE9-96B4-CE94FB943A78}"/>
              </c:ext>
            </c:extLst>
          </c:dPt>
          <c:dPt>
            <c:idx val="3"/>
            <c:invertIfNegative val="0"/>
            <c:bubble3D val="0"/>
            <c:spPr>
              <a:solidFill>
                <a:srgbClr val="ED9D59"/>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7-269D-4DE9-96B4-CE94FB943A78}"/>
              </c:ext>
            </c:extLst>
          </c:dPt>
          <c:dPt>
            <c:idx val="4"/>
            <c:invertIfNegative val="0"/>
            <c:bubble3D val="0"/>
            <c:spPr>
              <a:solidFill>
                <a:srgbClr val="81A4D2"/>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9-269D-4DE9-96B4-CE94FB943A78}"/>
              </c:ext>
            </c:extLst>
          </c:dPt>
          <c:dPt>
            <c:idx val="5"/>
            <c:invertIfNegative val="0"/>
            <c:bubble3D val="0"/>
            <c:spPr>
              <a:solidFill>
                <a:srgbClr val="ED9D59"/>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B-269D-4DE9-96B4-CE94FB943A78}"/>
              </c:ext>
            </c:extLst>
          </c:dPt>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Arial" panose="020B0604020202020204" pitchFamily="34" charset="0"/>
                    <a:ea typeface="+mn-ea"/>
                    <a:cs typeface="Arial" panose="020B0604020202020204" pitchFamily="34" charset="0"/>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'III Puestos y sueldos'!$A$37:$A$42</c:f>
              <c:strCache>
                <c:ptCount val="6"/>
                <c:pt idx="0">
                  <c:v>Ayuda para seguir estudiando</c:v>
                </c:pt>
                <c:pt idx="1">
                  <c:v>Seguridad Social y prestaciones de ley</c:v>
                </c:pt>
                <c:pt idx="2">
                  <c:v>Otro tipo de prestaciones como transporte y comedor</c:v>
                </c:pt>
                <c:pt idx="3">
                  <c:v>Prestaciones superiores a las de la ley, como fondo de ahorro y vales de despensa. </c:v>
                </c:pt>
                <c:pt idx="4">
                  <c:v>Seguros</c:v>
                </c:pt>
                <c:pt idx="5">
                  <c:v>Otra</c:v>
                </c:pt>
              </c:strCache>
            </c:strRef>
          </c:cat>
          <c:val>
            <c:numRef>
              <c:f>'III Puestos y sueldos'!$E$37:$E$42</c:f>
              <c:numCache>
                <c:formatCode>0%</c:formatCode>
                <c:ptCount val="6"/>
                <c:pt idx="0">
                  <c:v>0.2575187969924812</c:v>
                </c:pt>
                <c:pt idx="1">
                  <c:v>0.2424812030075188</c:v>
                </c:pt>
                <c:pt idx="2">
                  <c:v>0.19360902255639098</c:v>
                </c:pt>
                <c:pt idx="3">
                  <c:v>0.12969924812030076</c:v>
                </c:pt>
                <c:pt idx="4">
                  <c:v>9.9624060150375934E-2</c:v>
                </c:pt>
                <c:pt idx="5">
                  <c:v>7.7067669172932327E-2</c:v>
                </c:pt>
              </c:numCache>
            </c:numRef>
          </c:val>
          <c:extLst>
            <c:ext xmlns:c16="http://schemas.microsoft.com/office/drawing/2014/chart" uri="{C3380CC4-5D6E-409C-BE32-E72D297353CC}">
              <c16:uniqueId val="{0000000C-269D-4DE9-96B4-CE94FB943A78}"/>
            </c:ext>
          </c:extLst>
        </c:ser>
        <c:dLbls>
          <c:dLblPos val="inEnd"/>
          <c:showLegendKey val="0"/>
          <c:showVal val="1"/>
          <c:showCatName val="0"/>
          <c:showSerName val="0"/>
          <c:showPercent val="0"/>
          <c:showBubbleSize val="0"/>
        </c:dLbls>
        <c:gapWidth val="41"/>
        <c:axId val="109288160"/>
        <c:axId val="109284416"/>
      </c:barChart>
      <c:catAx>
        <c:axId val="1092881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effectLst/>
                <a:latin typeface="Arial" panose="020B0604020202020204" pitchFamily="34" charset="0"/>
                <a:ea typeface="+mn-ea"/>
                <a:cs typeface="Arial" panose="020B0604020202020204" pitchFamily="34" charset="0"/>
              </a:defRPr>
            </a:pPr>
            <a:endParaRPr lang="es-CO"/>
          </a:p>
        </c:txPr>
        <c:crossAx val="109284416"/>
        <c:crosses val="autoZero"/>
        <c:auto val="1"/>
        <c:lblAlgn val="ctr"/>
        <c:lblOffset val="100"/>
        <c:noMultiLvlLbl val="0"/>
      </c:catAx>
      <c:valAx>
        <c:axId val="109284416"/>
        <c:scaling>
          <c:orientation val="minMax"/>
        </c:scaling>
        <c:delete val="1"/>
        <c:axPos val="l"/>
        <c:numFmt formatCode="0%" sourceLinked="1"/>
        <c:majorTickMark val="none"/>
        <c:minorTickMark val="none"/>
        <c:tickLblPos val="nextTo"/>
        <c:crossAx val="109288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latin typeface="Arial" panose="020B0604020202020204" pitchFamily="34" charset="0"/>
          <a:cs typeface="Arial" panose="020B0604020202020204" pitchFamily="34" charset="0"/>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ES" sz="1600" b="1">
                <a:solidFill>
                  <a:schemeClr val="accent4"/>
                </a:solidFill>
                <a:effectLst/>
              </a:rPr>
              <a:t>Dificultad para desempeñar funciones por tamaño de empresa</a:t>
            </a:r>
            <a:endParaRPr lang="en-US" sz="1600" b="1">
              <a:solidFill>
                <a:schemeClr val="accent4"/>
              </a:solidFill>
              <a:effectLst/>
            </a:endParaRPr>
          </a:p>
        </c:rich>
      </c:tx>
      <c:layout>
        <c:manualLayout>
          <c:xMode val="edge"/>
          <c:yMode val="edge"/>
          <c:x val="0.13165591507246646"/>
          <c:y val="3.784780551500524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5.9543323804448003E-3"/>
          <c:y val="0"/>
          <c:w val="0.96725117190755361"/>
          <c:h val="1"/>
        </c:manualLayout>
      </c:layout>
      <c:barChart>
        <c:barDir val="col"/>
        <c:grouping val="clustered"/>
        <c:varyColors val="0"/>
        <c:ser>
          <c:idx val="0"/>
          <c:order val="0"/>
          <c:tx>
            <c:strRef>
              <c:f>Sheet1!$B$1</c:f>
              <c:strCache>
                <c:ptCount val="1"/>
                <c:pt idx="0">
                  <c:v>Micro</c:v>
                </c:pt>
              </c:strCache>
            </c:strRef>
          </c:tx>
          <c:spPr>
            <a:solidFill>
              <a:schemeClr val="tx2">
                <a:lumMod val="20000"/>
                <a:lumOff val="80000"/>
              </a:schemeClr>
            </a:solidFill>
            <a:ln>
              <a:noFill/>
            </a:ln>
            <a:effectLst/>
          </c:spPr>
          <c:invertIfNegative val="0"/>
          <c:cat>
            <c:strRef>
              <c:f>Sheet1!$A$2</c:f>
              <c:strCache>
                <c:ptCount val="1"/>
                <c:pt idx="0">
                  <c:v>Finding Jobs</c:v>
                </c:pt>
              </c:strCache>
            </c:strRef>
          </c:cat>
          <c:val>
            <c:numRef>
              <c:f>Sheet1!$B$2</c:f>
              <c:numCache>
                <c:formatCode>General</c:formatCode>
                <c:ptCount val="1"/>
                <c:pt idx="0">
                  <c:v>73</c:v>
                </c:pt>
              </c:numCache>
            </c:numRef>
          </c:val>
          <c:extLst>
            <c:ext xmlns:c16="http://schemas.microsoft.com/office/drawing/2014/chart" uri="{C3380CC4-5D6E-409C-BE32-E72D297353CC}">
              <c16:uniqueId val="{00000000-76A3-9342-AC37-3CE938BE9C51}"/>
            </c:ext>
          </c:extLst>
        </c:ser>
        <c:ser>
          <c:idx val="1"/>
          <c:order val="1"/>
          <c:tx>
            <c:strRef>
              <c:f>Sheet1!$C$1</c:f>
              <c:strCache>
                <c:ptCount val="1"/>
                <c:pt idx="0">
                  <c:v>Small</c:v>
                </c:pt>
              </c:strCache>
            </c:strRef>
          </c:tx>
          <c:spPr>
            <a:solidFill>
              <a:schemeClr val="tx2">
                <a:lumMod val="20000"/>
                <a:lumOff val="80000"/>
              </a:schemeClr>
            </a:solidFill>
            <a:ln>
              <a:noFill/>
            </a:ln>
            <a:effectLst/>
          </c:spPr>
          <c:invertIfNegative val="0"/>
          <c:cat>
            <c:strRef>
              <c:f>Sheet1!$A$2</c:f>
              <c:strCache>
                <c:ptCount val="1"/>
                <c:pt idx="0">
                  <c:v>Finding Jobs</c:v>
                </c:pt>
              </c:strCache>
            </c:strRef>
          </c:cat>
          <c:val>
            <c:numRef>
              <c:f>Sheet1!$C$2</c:f>
              <c:numCache>
                <c:formatCode>General</c:formatCode>
                <c:ptCount val="1"/>
                <c:pt idx="0">
                  <c:v>62</c:v>
                </c:pt>
              </c:numCache>
            </c:numRef>
          </c:val>
          <c:extLst>
            <c:ext xmlns:c16="http://schemas.microsoft.com/office/drawing/2014/chart" uri="{C3380CC4-5D6E-409C-BE32-E72D297353CC}">
              <c16:uniqueId val="{00000001-76A3-9342-AC37-3CE938BE9C51}"/>
            </c:ext>
          </c:extLst>
        </c:ser>
        <c:ser>
          <c:idx val="2"/>
          <c:order val="2"/>
          <c:tx>
            <c:strRef>
              <c:f>Sheet1!$D$1</c:f>
              <c:strCache>
                <c:ptCount val="1"/>
                <c:pt idx="0">
                  <c:v>Medium</c:v>
                </c:pt>
              </c:strCache>
            </c:strRef>
          </c:tx>
          <c:spPr>
            <a:solidFill>
              <a:schemeClr val="tx2">
                <a:lumMod val="20000"/>
                <a:lumOff val="80000"/>
              </a:schemeClr>
            </a:solidFill>
            <a:ln>
              <a:noFill/>
            </a:ln>
            <a:effectLst/>
          </c:spPr>
          <c:invertIfNegative val="0"/>
          <c:cat>
            <c:strRef>
              <c:f>Sheet1!$A$2</c:f>
              <c:strCache>
                <c:ptCount val="1"/>
                <c:pt idx="0">
                  <c:v>Finding Jobs</c:v>
                </c:pt>
              </c:strCache>
            </c:strRef>
          </c:cat>
          <c:val>
            <c:numRef>
              <c:f>Sheet1!$D$2</c:f>
              <c:numCache>
                <c:formatCode>General</c:formatCode>
                <c:ptCount val="1"/>
                <c:pt idx="0">
                  <c:v>77</c:v>
                </c:pt>
              </c:numCache>
            </c:numRef>
          </c:val>
          <c:extLst>
            <c:ext xmlns:c16="http://schemas.microsoft.com/office/drawing/2014/chart" uri="{C3380CC4-5D6E-409C-BE32-E72D297353CC}">
              <c16:uniqueId val="{00000002-76A3-9342-AC37-3CE938BE9C51}"/>
            </c:ext>
          </c:extLst>
        </c:ser>
        <c:ser>
          <c:idx val="3"/>
          <c:order val="3"/>
          <c:tx>
            <c:strRef>
              <c:f>Sheet1!$E$1</c:f>
              <c:strCache>
                <c:ptCount val="1"/>
                <c:pt idx="0">
                  <c:v>Large</c:v>
                </c:pt>
              </c:strCache>
            </c:strRef>
          </c:tx>
          <c:spPr>
            <a:gradFill>
              <a:gsLst>
                <a:gs pos="0">
                  <a:schemeClr val="tx1"/>
                </a:gs>
                <a:gs pos="25000">
                  <a:schemeClr val="tx2"/>
                </a:gs>
                <a:gs pos="75000">
                  <a:schemeClr val="accent3"/>
                </a:gs>
                <a:gs pos="50000">
                  <a:schemeClr val="accent1"/>
                </a:gs>
                <a:gs pos="100000">
                  <a:schemeClr val="accent2"/>
                </a:gs>
              </a:gsLst>
              <a:lin ang="5400000" scaled="0"/>
            </a:gradFill>
            <a:ln>
              <a:noFill/>
            </a:ln>
            <a:effectLst/>
          </c:spPr>
          <c:invertIfNegative val="0"/>
          <c:cat>
            <c:strRef>
              <c:f>Sheet1!$A$2</c:f>
              <c:strCache>
                <c:ptCount val="1"/>
                <c:pt idx="0">
                  <c:v>Finding Jobs</c:v>
                </c:pt>
              </c:strCache>
            </c:strRef>
          </c:cat>
          <c:val>
            <c:numRef>
              <c:f>Sheet1!$E$2</c:f>
              <c:numCache>
                <c:formatCode>General</c:formatCode>
                <c:ptCount val="1"/>
                <c:pt idx="0">
                  <c:v>73</c:v>
                </c:pt>
              </c:numCache>
            </c:numRef>
          </c:val>
          <c:extLst>
            <c:ext xmlns:c16="http://schemas.microsoft.com/office/drawing/2014/chart" uri="{C3380CC4-5D6E-409C-BE32-E72D297353CC}">
              <c16:uniqueId val="{00000003-76A3-9342-AC37-3CE938BE9C51}"/>
            </c:ext>
          </c:extLst>
        </c:ser>
        <c:dLbls>
          <c:showLegendKey val="0"/>
          <c:showVal val="0"/>
          <c:showCatName val="0"/>
          <c:showSerName val="0"/>
          <c:showPercent val="0"/>
          <c:showBubbleSize val="0"/>
        </c:dLbls>
        <c:gapWidth val="219"/>
        <c:overlap val="-27"/>
        <c:axId val="493731456"/>
        <c:axId val="225837344"/>
      </c:barChart>
      <c:catAx>
        <c:axId val="493731456"/>
        <c:scaling>
          <c:orientation val="minMax"/>
        </c:scaling>
        <c:delete val="1"/>
        <c:axPos val="b"/>
        <c:numFmt formatCode="General" sourceLinked="1"/>
        <c:majorTickMark val="none"/>
        <c:minorTickMark val="none"/>
        <c:tickLblPos val="nextTo"/>
        <c:crossAx val="225837344"/>
        <c:crosses val="autoZero"/>
        <c:auto val="1"/>
        <c:lblAlgn val="ctr"/>
        <c:lblOffset val="100"/>
        <c:noMultiLvlLbl val="0"/>
      </c:catAx>
      <c:valAx>
        <c:axId val="225837344"/>
        <c:scaling>
          <c:orientation val="minMax"/>
        </c:scaling>
        <c:delete val="1"/>
        <c:axPos val="l"/>
        <c:numFmt formatCode="General" sourceLinked="1"/>
        <c:majorTickMark val="none"/>
        <c:minorTickMark val="none"/>
        <c:tickLblPos val="nextTo"/>
        <c:crossAx val="493731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E1AE917-E42B-4C57-B34F-4DE7871961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DC7A0ED6-7205-493E-89BC-A3FBCBED09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55804C-0073-41E0-AE6C-D731A6194D8D}" type="datetimeFigureOut">
              <a:rPr lang="es-CO" smtClean="0"/>
              <a:t>19/09/2022</a:t>
            </a:fld>
            <a:endParaRPr lang="es-CO"/>
          </a:p>
        </p:txBody>
      </p:sp>
      <p:sp>
        <p:nvSpPr>
          <p:cNvPr id="4" name="Marcador de pie de página 3">
            <a:extLst>
              <a:ext uri="{FF2B5EF4-FFF2-40B4-BE49-F238E27FC236}">
                <a16:creationId xmlns:a16="http://schemas.microsoft.com/office/drawing/2014/main" id="{8455DB69-4186-47ED-B948-A14881963D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85EFA651-787C-40C2-A4A3-A61869BEDD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DF87CC-D73A-4D6C-9B1E-DF37BFE60593}" type="slidenum">
              <a:rPr lang="es-CO" smtClean="0"/>
              <a:t>‹Nº›</a:t>
            </a:fld>
            <a:endParaRPr lang="es-CO"/>
          </a:p>
        </p:txBody>
      </p:sp>
    </p:spTree>
    <p:extLst>
      <p:ext uri="{BB962C8B-B14F-4D97-AF65-F5344CB8AC3E}">
        <p14:creationId xmlns:p14="http://schemas.microsoft.com/office/powerpoint/2010/main" val="2775509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90DE8-84D4-4D31-ACC1-0F61CCE8AF2B}" type="datetimeFigureOut">
              <a:rPr lang="es-CO" smtClean="0"/>
              <a:t>19/09/2022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BAC0D-08B8-4B61-B9F9-C7E4626649BC}" type="slidenum">
              <a:rPr lang="es-CO" smtClean="0"/>
              <a:t>‹Nº›</a:t>
            </a:fld>
            <a:endParaRPr lang="es-CO"/>
          </a:p>
        </p:txBody>
      </p:sp>
    </p:spTree>
    <p:extLst>
      <p:ext uri="{BB962C8B-B14F-4D97-AF65-F5344CB8AC3E}">
        <p14:creationId xmlns:p14="http://schemas.microsoft.com/office/powerpoint/2010/main" val="488159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a:solidFill>
                  <a:schemeClr val="tx1"/>
                </a:solidFill>
                <a:effectLst/>
                <a:latin typeface="+mn-lt"/>
                <a:ea typeface="+mn-ea"/>
                <a:cs typeface="+mn-cs"/>
              </a:rPr>
              <a:t>While a post-pandemic hiring boom is on the horizon, the world is facing a growing talent shortage---Talent Shortages are at a 15-year-high with hard &amp; soft skills more difficult to find than ever before.</a:t>
            </a:r>
          </a:p>
          <a:p>
            <a:endParaRPr lang="en-US"/>
          </a:p>
          <a:p>
            <a:r>
              <a:rPr lang="en-US"/>
              <a:t>Let’s take a closer look at what’s driving this.</a:t>
            </a:r>
          </a:p>
        </p:txBody>
      </p:sp>
      <p:sp>
        <p:nvSpPr>
          <p:cNvPr id="4" name="Slide Number Placeholder 3"/>
          <p:cNvSpPr>
            <a:spLocks noGrp="1"/>
          </p:cNvSpPr>
          <p:nvPr>
            <p:ph type="sldNum" sz="quarter" idx="5"/>
          </p:nvPr>
        </p:nvSpPr>
        <p:spPr/>
        <p:txBody>
          <a:bodyPr/>
          <a:lstStyle/>
          <a:p>
            <a:fld id="{C7D60FAE-D218-E54F-9B7E-7301676A3AA9}" type="slidenum">
              <a:rPr lang="en-US" smtClean="0"/>
              <a:t>3</a:t>
            </a:fld>
            <a:endParaRPr lang="en-US"/>
          </a:p>
        </p:txBody>
      </p:sp>
    </p:spTree>
    <p:extLst>
      <p:ext uri="{BB962C8B-B14F-4D97-AF65-F5344CB8AC3E}">
        <p14:creationId xmlns:p14="http://schemas.microsoft.com/office/powerpoint/2010/main" val="779571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As tech disruption accelerates employers are looking for the right blend of technical skills and human strengths.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US" sz="1100" b="0" u="none"/>
          </a:p>
          <a:p>
            <a:pPr marL="161766" defTabSz="931774">
              <a:buSzPts val="1100"/>
              <a:defRPr/>
            </a:pPr>
            <a:r>
              <a:rPr lang="en-US" sz="1100" b="1" u="sng"/>
              <a:t>Top 5 Most In-Demand Roles Globally</a:t>
            </a:r>
            <a:endParaRPr lang="en-US" sz="1100" b="1"/>
          </a:p>
          <a:p>
            <a:pPr marL="228600" lvl="0" indent="-228600">
              <a:buFont typeface="+mj-lt"/>
              <a:buAutoNum type="arabicPeriod"/>
            </a:pPr>
            <a:r>
              <a:rPr lang="en-US" sz="1200" kern="1200">
                <a:solidFill>
                  <a:schemeClr val="tx1"/>
                </a:solidFill>
                <a:effectLst/>
                <a:latin typeface="+mn-lt"/>
                <a:ea typeface="+mn-ea"/>
                <a:cs typeface="+mn-cs"/>
              </a:rPr>
              <a:t>Operations / Logistics (29%)</a:t>
            </a:r>
          </a:p>
          <a:p>
            <a:pPr marL="228600" lvl="0" indent="-228600">
              <a:buFont typeface="+mj-lt"/>
              <a:buAutoNum type="arabicPeriod"/>
            </a:pPr>
            <a:r>
              <a:rPr lang="en-US" sz="1200" kern="1200">
                <a:solidFill>
                  <a:schemeClr val="tx1"/>
                </a:solidFill>
                <a:effectLst/>
                <a:latin typeface="+mn-lt"/>
                <a:ea typeface="+mn-ea"/>
                <a:cs typeface="+mn-cs"/>
              </a:rPr>
              <a:t>Manufacturing / Production (22%)</a:t>
            </a:r>
          </a:p>
          <a:p>
            <a:pPr marL="228600" lvl="0" indent="-228600">
              <a:buFont typeface="+mj-lt"/>
              <a:buAutoNum type="arabicPeriod"/>
            </a:pPr>
            <a:r>
              <a:rPr lang="en-US" sz="1200" kern="1200">
                <a:solidFill>
                  <a:schemeClr val="tx1"/>
                </a:solidFill>
                <a:effectLst/>
                <a:latin typeface="+mn-lt"/>
                <a:ea typeface="+mn-ea"/>
                <a:cs typeface="+mn-cs"/>
              </a:rPr>
              <a:t>IT / Data (14%)</a:t>
            </a:r>
          </a:p>
          <a:p>
            <a:pPr marL="228600" lvl="0" indent="-228600">
              <a:buFont typeface="+mj-lt"/>
              <a:buAutoNum type="arabicPeriod"/>
            </a:pPr>
            <a:r>
              <a:rPr lang="en-US" sz="1200" kern="1200">
                <a:solidFill>
                  <a:schemeClr val="tx1"/>
                </a:solidFill>
                <a:effectLst/>
                <a:latin typeface="+mn-lt"/>
                <a:ea typeface="+mn-ea"/>
                <a:cs typeface="+mn-cs"/>
              </a:rPr>
              <a:t>Sales / Marketing (13%)</a:t>
            </a:r>
          </a:p>
          <a:p>
            <a:pPr marL="228600" lvl="0" indent="-228600">
              <a:buFont typeface="+mj-lt"/>
              <a:buAutoNum type="arabicPeriod"/>
            </a:pPr>
            <a:r>
              <a:rPr lang="en-US" sz="1200" kern="1200">
                <a:solidFill>
                  <a:schemeClr val="tx1"/>
                </a:solidFill>
                <a:effectLst/>
                <a:latin typeface="+mn-lt"/>
                <a:ea typeface="+mn-ea"/>
                <a:cs typeface="+mn-cs"/>
              </a:rPr>
              <a:t>Administration / Office Support (10%)</a:t>
            </a:r>
          </a:p>
          <a:p>
            <a:pPr marL="0" lvl="0" indent="0">
              <a:buFont typeface="+mj-lt"/>
              <a:buNone/>
            </a:pPr>
            <a:endParaRPr lang="en-US" sz="1200" b="1" kern="1200">
              <a:solidFill>
                <a:schemeClr val="tx1"/>
              </a:solidFill>
              <a:effectLst/>
              <a:latin typeface="+mn-lt"/>
              <a:ea typeface="+mn-ea"/>
              <a:cs typeface="+mn-cs"/>
            </a:endParaRPr>
          </a:p>
          <a:p>
            <a:pPr marL="0" lvl="0" indent="0">
              <a:buFont typeface="+mj-lt"/>
              <a:buNone/>
            </a:pPr>
            <a:r>
              <a:rPr lang="en-US" sz="1800">
                <a:effectLst/>
                <a:latin typeface="Calibri" panose="020F0502020204030204" pitchFamily="34" charset="0"/>
                <a:ea typeface="Calibri" panose="020F0502020204030204" pitchFamily="34" charset="0"/>
                <a:cs typeface="Times New Roman" panose="02020603050405020304" pitchFamily="18" charset="0"/>
              </a:rPr>
              <a:t>Following the pandemic skills like resilience and collaboration are more important than ever</a:t>
            </a:r>
            <a:r>
              <a:rPr lang="en-US" sz="1100" b="1">
                <a:effectLst/>
                <a:latin typeface="Calibri" panose="020F0502020204030204" pitchFamily="34" charset="0"/>
                <a:ea typeface="Calibri" panose="020F0502020204030204" pitchFamily="34" charset="0"/>
                <a:cs typeface="Times New Roman" panose="02020603050405020304" pitchFamily="18" charset="0"/>
              </a:rPr>
              <a:t>. </a:t>
            </a:r>
          </a:p>
          <a:p>
            <a:pPr marL="0" lvl="0" indent="0">
              <a:buFont typeface="+mj-lt"/>
              <a:buNone/>
            </a:pPr>
            <a:r>
              <a:rPr lang="en-US" sz="1100" b="1" u="sng">
                <a:effectLst/>
                <a:latin typeface="Calibri" panose="020F0502020204030204" pitchFamily="34" charset="0"/>
                <a:cs typeface="Times New Roman" panose="02020603050405020304" pitchFamily="18" charset="0"/>
              </a:rPr>
              <a:t>Top 5 Soft Skills Globally</a:t>
            </a:r>
            <a:endParaRPr lang="en-US" sz="1100" b="1" u="sng"/>
          </a:p>
          <a:p>
            <a:pPr marL="228600" lvl="0" indent="-228600">
              <a:buFont typeface="+mj-lt"/>
              <a:buAutoNum type="arabicPeriod"/>
            </a:pPr>
            <a:r>
              <a:rPr lang="en-US" sz="1200" kern="1200">
                <a:solidFill>
                  <a:schemeClr val="tx1"/>
                </a:solidFill>
                <a:effectLst/>
                <a:latin typeface="+mn-lt"/>
                <a:ea typeface="+mn-ea"/>
                <a:cs typeface="+mn-cs"/>
              </a:rPr>
              <a:t>Accountability, reliability and discipline (33%)</a:t>
            </a:r>
          </a:p>
          <a:p>
            <a:pPr marL="228600" lvl="0" indent="-228600">
              <a:buFont typeface="+mj-lt"/>
              <a:buAutoNum type="arabicPeriod"/>
            </a:pPr>
            <a:r>
              <a:rPr lang="en-US" sz="1200" kern="1200">
                <a:solidFill>
                  <a:schemeClr val="tx1"/>
                </a:solidFill>
                <a:effectLst/>
                <a:latin typeface="+mn-lt"/>
                <a:ea typeface="+mn-ea"/>
                <a:cs typeface="+mn-cs"/>
              </a:rPr>
              <a:t>Resilience, stress tolerance and adaptability (30%)</a:t>
            </a:r>
          </a:p>
          <a:p>
            <a:pPr marL="228600" lvl="0" indent="-228600">
              <a:buFont typeface="+mj-lt"/>
              <a:buAutoNum type="arabicPeriod"/>
            </a:pPr>
            <a:r>
              <a:rPr lang="en-US" sz="1200" kern="1200">
                <a:solidFill>
                  <a:schemeClr val="tx1"/>
                </a:solidFill>
                <a:effectLst/>
                <a:latin typeface="+mn-lt"/>
                <a:ea typeface="+mn-ea"/>
                <a:cs typeface="+mn-cs"/>
              </a:rPr>
              <a:t>Initiative taking (26%)</a:t>
            </a:r>
          </a:p>
          <a:p>
            <a:pPr marL="228600" lvl="0" indent="-228600">
              <a:buFont typeface="+mj-lt"/>
              <a:buAutoNum type="arabicPeriod"/>
            </a:pPr>
            <a:r>
              <a:rPr lang="en-US" sz="1200" kern="1200">
                <a:solidFill>
                  <a:schemeClr val="tx1"/>
                </a:solidFill>
                <a:effectLst/>
                <a:latin typeface="+mn-lt"/>
                <a:ea typeface="+mn-ea"/>
                <a:cs typeface="+mn-cs"/>
              </a:rPr>
              <a:t>Reasoning, problem-solving (25%)</a:t>
            </a:r>
          </a:p>
          <a:p>
            <a:pPr marL="228600" lvl="0" indent="-228600">
              <a:buFont typeface="+mj-lt"/>
              <a:buAutoNum type="arabicPeriod"/>
            </a:pPr>
            <a:r>
              <a:rPr lang="en-US" sz="1200" kern="1200">
                <a:solidFill>
                  <a:schemeClr val="tx1"/>
                </a:solidFill>
                <a:effectLst/>
                <a:latin typeface="+mn-lt"/>
                <a:ea typeface="+mn-ea"/>
                <a:cs typeface="+mn-cs"/>
              </a:rPr>
              <a:t>Leadership and social influence (25%)</a:t>
            </a:r>
          </a:p>
          <a:p>
            <a:pPr marL="161766" defTabSz="931774">
              <a:buSzPts val="1100"/>
              <a:defRPr/>
            </a:pPr>
            <a:endParaRPr lang="en-US" sz="1100"/>
          </a:p>
          <a:p>
            <a:pPr marL="161766"/>
            <a:endParaRPr lang="en-US"/>
          </a:p>
        </p:txBody>
      </p:sp>
    </p:spTree>
    <p:extLst>
      <p:ext uri="{BB962C8B-B14F-4D97-AF65-F5344CB8AC3E}">
        <p14:creationId xmlns:p14="http://schemas.microsoft.com/office/powerpoint/2010/main" val="154748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a:solidFill>
                  <a:schemeClr val="tx1"/>
                </a:solidFill>
                <a:effectLst/>
                <a:latin typeface="+mn-lt"/>
                <a:ea typeface="+mn-ea"/>
                <a:cs typeface="+mn-cs"/>
              </a:rPr>
              <a:t>While a post-pandemic hiring boom is on the horizon, the world is facing a growing talent shortage---Talent Shortages are at a 15-year-high with hard &amp; soft skills more difficult to find than ever before.</a:t>
            </a:r>
          </a:p>
          <a:p>
            <a:endParaRPr lang="en-US"/>
          </a:p>
          <a:p>
            <a:r>
              <a:rPr lang="en-US"/>
              <a:t>Let’s take a closer look at what’s driving this.</a:t>
            </a:r>
          </a:p>
        </p:txBody>
      </p:sp>
      <p:sp>
        <p:nvSpPr>
          <p:cNvPr id="4" name="Slide Number Placeholder 3"/>
          <p:cNvSpPr>
            <a:spLocks noGrp="1"/>
          </p:cNvSpPr>
          <p:nvPr>
            <p:ph type="sldNum" sz="quarter" idx="5"/>
          </p:nvPr>
        </p:nvSpPr>
        <p:spPr/>
        <p:txBody>
          <a:bodyPr/>
          <a:lstStyle/>
          <a:p>
            <a:fld id="{C7D60FAE-D218-E54F-9B7E-7301676A3AA9}" type="slidenum">
              <a:rPr lang="en-US" smtClean="0"/>
              <a:t>29</a:t>
            </a:fld>
            <a:endParaRPr lang="en-US"/>
          </a:p>
        </p:txBody>
      </p:sp>
    </p:spTree>
    <p:extLst>
      <p:ext uri="{BB962C8B-B14F-4D97-AF65-F5344CB8AC3E}">
        <p14:creationId xmlns:p14="http://schemas.microsoft.com/office/powerpoint/2010/main" val="936962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s-CO" sz="1200" b="0" i="0" u="none" strike="noStrike" cap="none" smtClean="0">
                <a:solidFill>
                  <a:srgbClr val="000000"/>
                </a:solidFill>
                <a:latin typeface="Calibri"/>
                <a:ea typeface="Calibri"/>
                <a:cs typeface="Calibri"/>
                <a:sym typeface="Calibri"/>
              </a:rPr>
              <a:t>34</a:t>
            </a:fld>
            <a:endParaRPr lang="es-CO"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47538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a:solidFill>
                  <a:schemeClr val="tx1"/>
                </a:solidFill>
                <a:effectLst/>
                <a:latin typeface="+mn-lt"/>
                <a:ea typeface="+mn-ea"/>
                <a:cs typeface="+mn-cs"/>
              </a:rPr>
              <a:t>While a post-pandemic hiring boom is on the horizon, the world is facing a growing talent shortage---Talent Shortages are at a 15-year-high with hard &amp; soft skills more difficult to find than ever before.</a:t>
            </a:r>
          </a:p>
          <a:p>
            <a:endParaRPr lang="en-US"/>
          </a:p>
          <a:p>
            <a:r>
              <a:rPr lang="en-US"/>
              <a:t>Let’s take a closer look at what’s driving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60FAE-D218-E54F-9B7E-7301676A3A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339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4C30AE-71D5-487B-AE18-BA7476946723}"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42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F4C30AE-71D5-487B-AE18-BA7476946723}" type="slidenum">
              <a:rPr lang="es-MX" smtClean="0"/>
              <a:t>13</a:t>
            </a:fld>
            <a:endParaRPr lang="es-MX" dirty="0"/>
          </a:p>
        </p:txBody>
      </p:sp>
    </p:spTree>
    <p:extLst>
      <p:ext uri="{BB962C8B-B14F-4D97-AF65-F5344CB8AC3E}">
        <p14:creationId xmlns:p14="http://schemas.microsoft.com/office/powerpoint/2010/main" val="1921189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5"/>
          </p:nvPr>
        </p:nvSpPr>
        <p:spPr/>
        <p:txBody>
          <a:bodyPr/>
          <a:lstStyle/>
          <a:p>
            <a:fld id="{9F4C30AE-71D5-487B-AE18-BA7476946723}" type="slidenum">
              <a:rPr lang="es-MX" smtClean="0"/>
              <a:t>14</a:t>
            </a:fld>
            <a:endParaRPr lang="es-MX" dirty="0"/>
          </a:p>
        </p:txBody>
      </p:sp>
    </p:spTree>
    <p:extLst>
      <p:ext uri="{BB962C8B-B14F-4D97-AF65-F5344CB8AC3E}">
        <p14:creationId xmlns:p14="http://schemas.microsoft.com/office/powerpoint/2010/main" val="334820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F4C30AE-71D5-487B-AE18-BA7476946723}" type="slidenum">
              <a:rPr lang="es-MX" smtClean="0"/>
              <a:t>15</a:t>
            </a:fld>
            <a:endParaRPr lang="es-MX" dirty="0"/>
          </a:p>
        </p:txBody>
      </p:sp>
    </p:spTree>
    <p:extLst>
      <p:ext uri="{BB962C8B-B14F-4D97-AF65-F5344CB8AC3E}">
        <p14:creationId xmlns:p14="http://schemas.microsoft.com/office/powerpoint/2010/main" val="25728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F4C30AE-71D5-487B-AE18-BA7476946723}" type="slidenum">
              <a:rPr lang="es-MX" smtClean="0"/>
              <a:t>16</a:t>
            </a:fld>
            <a:endParaRPr lang="es-MX" dirty="0"/>
          </a:p>
        </p:txBody>
      </p:sp>
    </p:spTree>
    <p:extLst>
      <p:ext uri="{BB962C8B-B14F-4D97-AF65-F5344CB8AC3E}">
        <p14:creationId xmlns:p14="http://schemas.microsoft.com/office/powerpoint/2010/main" val="2513551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F4C30AE-71D5-487B-AE18-BA7476946723}" type="slidenum">
              <a:rPr lang="es-MX" smtClean="0"/>
              <a:t>18</a:t>
            </a:fld>
            <a:endParaRPr lang="es-MX"/>
          </a:p>
        </p:txBody>
      </p:sp>
    </p:spTree>
    <p:extLst>
      <p:ext uri="{BB962C8B-B14F-4D97-AF65-F5344CB8AC3E}">
        <p14:creationId xmlns:p14="http://schemas.microsoft.com/office/powerpoint/2010/main" val="2422627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kern="1200">
                <a:solidFill>
                  <a:schemeClr val="tx1"/>
                </a:solidFill>
                <a:effectLst/>
                <a:latin typeface="+mn-lt"/>
                <a:ea typeface="+mn-ea"/>
                <a:cs typeface="+mn-cs"/>
              </a:rPr>
              <a:t>While a post-pandemic hiring boom is on the horizon, the world is facing a growing talent shortage---Talent Shortages are at a 15-year-high with hard &amp; soft skills more difficult to find than ever before.</a:t>
            </a:r>
          </a:p>
          <a:p>
            <a:endParaRPr lang="en-US"/>
          </a:p>
          <a:p>
            <a:r>
              <a:rPr lang="en-US"/>
              <a:t>Let’s take a closer look at what’s driving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60FAE-D218-E54F-9B7E-7301676A3A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8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marR="0" lvl="0" indent="0" algn="l" defTabSz="931774" rtl="0" eaLnBrk="1" fontAlgn="auto" latinLnBrk="0" hangingPunct="1">
              <a:lnSpc>
                <a:spcPct val="100000"/>
              </a:lnSpc>
              <a:spcBef>
                <a:spcPts val="0"/>
              </a:spcBef>
              <a:spcAft>
                <a:spcPts val="611"/>
              </a:spcAft>
              <a:buClrTx/>
              <a:buSzPts val="1100"/>
              <a:buFontTx/>
              <a:buNone/>
              <a:tabLst/>
              <a:defRPr/>
            </a:pPr>
            <a:r>
              <a:rPr lang="en-US" sz="1200" i="0" kern="1200">
                <a:solidFill>
                  <a:schemeClr val="tx1"/>
                </a:solidFill>
                <a:effectLst/>
                <a:latin typeface="+mn-lt"/>
                <a:ea typeface="+mn-ea"/>
                <a:cs typeface="+mn-cs"/>
              </a:rPr>
              <a:t>Globally, talent shortages are felt most keenly in larger firms. 74% percent of employers with a headcount above 250 and seventy-two percent employing 50-249 staff report recruitment difficulties due to lack of qualified talent. In smaller firms, nearly two-thirds (64%) employing 10-49 staff are experiencing talent shortages and remains relatively unchanged (63%) for micro-size firms employing fewer than 10 people.</a:t>
            </a:r>
          </a:p>
          <a:p>
            <a:pPr marL="161766" indent="0" defTabSz="931774">
              <a:spcAft>
                <a:spcPts val="611"/>
              </a:spcAft>
              <a:buSzPts val="1100"/>
              <a:buFontTx/>
              <a:buNone/>
              <a:defRPr/>
            </a:pPr>
            <a:endParaRPr lang="en-US"/>
          </a:p>
        </p:txBody>
      </p:sp>
    </p:spTree>
    <p:extLst>
      <p:ext uri="{BB962C8B-B14F-4D97-AF65-F5344CB8AC3E}">
        <p14:creationId xmlns:p14="http://schemas.microsoft.com/office/powerpoint/2010/main" val="218815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manpowergroup.com/talent-shortage"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63705-F9BF-4AE7-AD1F-D3811590DD3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BFA2F3C-08F9-47E2-AABE-F0E48CA802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Tree>
    <p:extLst>
      <p:ext uri="{BB962C8B-B14F-4D97-AF65-F5344CB8AC3E}">
        <p14:creationId xmlns:p14="http://schemas.microsoft.com/office/powerpoint/2010/main" val="263965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39BBD6-974F-4B08-9789-1CD1BBCCFBC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01FFEED5-6EA7-4EF5-ACE5-6BDCD861E3D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3B0017A-3418-4F01-B9B2-103C5057E9D8}"/>
              </a:ext>
            </a:extLst>
          </p:cNvPr>
          <p:cNvSpPr>
            <a:spLocks noGrp="1"/>
          </p:cNvSpPr>
          <p:nvPr>
            <p:ph type="dt" sz="half" idx="10"/>
          </p:nvPr>
        </p:nvSpPr>
        <p:spPr>
          <a:xfrm>
            <a:off x="838200" y="6356350"/>
            <a:ext cx="2743200" cy="365125"/>
          </a:xfrm>
          <a:prstGeom prst="rect">
            <a:avLst/>
          </a:prstGeom>
        </p:spPr>
        <p:txBody>
          <a:bodyPr/>
          <a:lstStyle/>
          <a:p>
            <a:fld id="{778C7BF5-2E64-4C75-98CC-B0884B6C97DB}" type="datetimeFigureOut">
              <a:rPr lang="es-CO" smtClean="0"/>
              <a:t>19/09/2022</a:t>
            </a:fld>
            <a:endParaRPr lang="es-CO"/>
          </a:p>
        </p:txBody>
      </p:sp>
      <p:sp>
        <p:nvSpPr>
          <p:cNvPr id="5" name="Marcador de pie de página 4">
            <a:extLst>
              <a:ext uri="{FF2B5EF4-FFF2-40B4-BE49-F238E27FC236}">
                <a16:creationId xmlns:a16="http://schemas.microsoft.com/office/drawing/2014/main" id="{D99C0C2E-0A45-4858-9502-09ACEF95A0E2}"/>
              </a:ext>
            </a:extLst>
          </p:cNvPr>
          <p:cNvSpPr>
            <a:spLocks noGrp="1"/>
          </p:cNvSpPr>
          <p:nvPr>
            <p:ph type="ftr" sz="quarter" idx="11"/>
          </p:nvPr>
        </p:nvSpPr>
        <p:spPr>
          <a:xfrm>
            <a:off x="4038599" y="6350924"/>
            <a:ext cx="4116185" cy="370551"/>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3D227E2C-339D-4B18-A8F8-CFDD888CF23D}"/>
              </a:ext>
            </a:extLst>
          </p:cNvPr>
          <p:cNvSpPr>
            <a:spLocks noGrp="1"/>
          </p:cNvSpPr>
          <p:nvPr>
            <p:ph type="sldNum" sz="quarter" idx="12"/>
          </p:nvPr>
        </p:nvSpPr>
        <p:spPr>
          <a:xfrm>
            <a:off x="8610600" y="6356350"/>
            <a:ext cx="2743200" cy="365125"/>
          </a:xfrm>
          <a:prstGeom prst="rect">
            <a:avLst/>
          </a:prstGeom>
        </p:spPr>
        <p:txBody>
          <a:bodyPr/>
          <a:lstStyle/>
          <a:p>
            <a:fld id="{7A5555C3-C0F0-4C47-8B0A-5AF090C27A25}" type="slidenum">
              <a:rPr lang="es-CO" smtClean="0"/>
              <a:t>‹Nº›</a:t>
            </a:fld>
            <a:endParaRPr lang="es-CO"/>
          </a:p>
        </p:txBody>
      </p:sp>
    </p:spTree>
    <p:extLst>
      <p:ext uri="{BB962C8B-B14F-4D97-AF65-F5344CB8AC3E}">
        <p14:creationId xmlns:p14="http://schemas.microsoft.com/office/powerpoint/2010/main" val="2111733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342A308-8F46-45DE-AC00-B0E02DB1674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3183DD8-20CF-40FD-BAAD-9DA0168A6E2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EF6611E-1C93-4CB6-9CE7-2DFA418FA48E}"/>
              </a:ext>
            </a:extLst>
          </p:cNvPr>
          <p:cNvSpPr>
            <a:spLocks noGrp="1"/>
          </p:cNvSpPr>
          <p:nvPr>
            <p:ph type="dt" sz="half" idx="10"/>
          </p:nvPr>
        </p:nvSpPr>
        <p:spPr>
          <a:xfrm>
            <a:off x="838200" y="6356350"/>
            <a:ext cx="2743200" cy="365125"/>
          </a:xfrm>
          <a:prstGeom prst="rect">
            <a:avLst/>
          </a:prstGeom>
        </p:spPr>
        <p:txBody>
          <a:bodyPr/>
          <a:lstStyle/>
          <a:p>
            <a:fld id="{778C7BF5-2E64-4C75-98CC-B0884B6C97DB}" type="datetimeFigureOut">
              <a:rPr lang="es-CO" smtClean="0"/>
              <a:t>19/09/2022</a:t>
            </a:fld>
            <a:endParaRPr lang="es-CO"/>
          </a:p>
        </p:txBody>
      </p:sp>
      <p:sp>
        <p:nvSpPr>
          <p:cNvPr id="5" name="Marcador de pie de página 4">
            <a:extLst>
              <a:ext uri="{FF2B5EF4-FFF2-40B4-BE49-F238E27FC236}">
                <a16:creationId xmlns:a16="http://schemas.microsoft.com/office/drawing/2014/main" id="{75DF50E1-78F1-4B13-9E19-056380F4794C}"/>
              </a:ext>
            </a:extLst>
          </p:cNvPr>
          <p:cNvSpPr>
            <a:spLocks noGrp="1"/>
          </p:cNvSpPr>
          <p:nvPr>
            <p:ph type="ftr" sz="quarter" idx="11"/>
          </p:nvPr>
        </p:nvSpPr>
        <p:spPr>
          <a:xfrm>
            <a:off x="4038599" y="6350924"/>
            <a:ext cx="4116185" cy="370551"/>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CB3A069A-A3A8-4850-AC4F-9B01DD3BF6F7}"/>
              </a:ext>
            </a:extLst>
          </p:cNvPr>
          <p:cNvSpPr>
            <a:spLocks noGrp="1"/>
          </p:cNvSpPr>
          <p:nvPr>
            <p:ph type="sldNum" sz="quarter" idx="12"/>
          </p:nvPr>
        </p:nvSpPr>
        <p:spPr>
          <a:xfrm>
            <a:off x="8610600" y="6356350"/>
            <a:ext cx="2743200" cy="365125"/>
          </a:xfrm>
          <a:prstGeom prst="rect">
            <a:avLst/>
          </a:prstGeom>
        </p:spPr>
        <p:txBody>
          <a:bodyPr/>
          <a:lstStyle/>
          <a:p>
            <a:fld id="{7A5555C3-C0F0-4C47-8B0A-5AF090C27A25}" type="slidenum">
              <a:rPr lang="es-CO" smtClean="0"/>
              <a:t>‹Nº›</a:t>
            </a:fld>
            <a:endParaRPr lang="es-CO"/>
          </a:p>
        </p:txBody>
      </p:sp>
    </p:spTree>
    <p:extLst>
      <p:ext uri="{BB962C8B-B14F-4D97-AF65-F5344CB8AC3E}">
        <p14:creationId xmlns:p14="http://schemas.microsoft.com/office/powerpoint/2010/main" val="714318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aris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Shape 23"/>
          <p:cNvSpPr txBox="1">
            <a:spLocks noGrp="1"/>
          </p:cNvSpPr>
          <p:nvPr>
            <p:ph type="body" idx="1"/>
          </p:nvPr>
        </p:nvSpPr>
        <p:spPr>
          <a:xfrm>
            <a:off x="609601" y="1905000"/>
            <a:ext cx="5386916" cy="63976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609601" y="2544760"/>
            <a:ext cx="5386916" cy="3627438"/>
          </a:xfrm>
          <a:prstGeom prst="rect">
            <a:avLst/>
          </a:prstGeom>
          <a:noFill/>
          <a:ln>
            <a:noFill/>
          </a:ln>
        </p:spPr>
        <p:txBody>
          <a:bodyPr lIns="91425" tIns="91425" rIns="91425" bIns="91425" anchor="t" anchorCtr="0"/>
          <a:lstStyle>
            <a:lvl1pPr marL="228600" marR="0" lvl="0" indent="0" algn="l" rtl="0">
              <a:lnSpc>
                <a:spcPct val="90000"/>
              </a:lnSpc>
              <a:spcBef>
                <a:spcPts val="10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1pPr>
            <a:lvl2pPr marL="685800" marR="0" lvl="1"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1143000" marR="0" lvl="2"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body" idx="3"/>
          </p:nvPr>
        </p:nvSpPr>
        <p:spPr>
          <a:xfrm>
            <a:off x="6193367" y="1905000"/>
            <a:ext cx="5389031" cy="63976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body" idx="4"/>
          </p:nvPr>
        </p:nvSpPr>
        <p:spPr>
          <a:xfrm>
            <a:off x="6193367" y="2544760"/>
            <a:ext cx="5389031" cy="3627438"/>
          </a:xfrm>
          <a:prstGeom prst="rect">
            <a:avLst/>
          </a:prstGeom>
          <a:noFill/>
          <a:ln>
            <a:noFill/>
          </a:ln>
        </p:spPr>
        <p:txBody>
          <a:bodyPr lIns="91425" tIns="91425" rIns="91425" bIns="91425" anchor="t" anchorCtr="0"/>
          <a:lstStyle>
            <a:lvl1pPr marL="228600" marR="0" lvl="0" indent="0" algn="l" rtl="0">
              <a:lnSpc>
                <a:spcPct val="90000"/>
              </a:lnSpc>
              <a:spcBef>
                <a:spcPts val="10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1pPr>
            <a:lvl2pPr marL="685800" marR="0" lvl="1"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1143000" marR="0" lvl="2"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46238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386DF4-B742-5741-A4FA-89A9DAC71A58}"/>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Graphic 11">
            <a:extLst>
              <a:ext uri="{FF2B5EF4-FFF2-40B4-BE49-F238E27FC236}">
                <a16:creationId xmlns:a16="http://schemas.microsoft.com/office/drawing/2014/main" id="{09C82856-E3DF-AA47-8C53-C24F4A3F526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547" t="10524" r="-2546" b="-1434"/>
          <a:stretch/>
        </p:blipFill>
        <p:spPr>
          <a:xfrm>
            <a:off x="0" y="13784"/>
            <a:ext cx="4635600" cy="3863000"/>
          </a:xfrm>
          <a:prstGeom prst="rect">
            <a:avLst/>
          </a:prstGeom>
        </p:spPr>
      </p:pic>
      <p:sp>
        <p:nvSpPr>
          <p:cNvPr id="4" name="Rectangle 1040"/>
          <p:cNvSpPr>
            <a:spLocks noGrp="1" noChangeArrowheads="1"/>
          </p:cNvSpPr>
          <p:nvPr>
            <p:ph type="ctrTitle" hasCustomPrompt="1"/>
          </p:nvPr>
        </p:nvSpPr>
        <p:spPr>
          <a:xfrm>
            <a:off x="1216428" y="2850077"/>
            <a:ext cx="9759141" cy="1340923"/>
          </a:xfrm>
        </p:spPr>
        <p:txBody>
          <a:bodyPr anchor="ctr" anchorCtr="0">
            <a:noAutofit/>
          </a:bodyPr>
          <a:lstStyle>
            <a:lvl1pPr algn="l">
              <a:lnSpc>
                <a:spcPts val="5867"/>
              </a:lnSpc>
              <a:defRPr sz="4000" cap="all" spc="0" baseline="0">
                <a:solidFill>
                  <a:schemeClr val="bg1"/>
                </a:solidFill>
              </a:defRPr>
            </a:lvl1pPr>
          </a:lstStyle>
          <a:p>
            <a:r>
              <a:rPr lang="en-US"/>
              <a:t>Enter Section Divider Title HERE</a:t>
            </a:r>
          </a:p>
        </p:txBody>
      </p:sp>
      <p:sp>
        <p:nvSpPr>
          <p:cNvPr id="8" name="TextBox 7">
            <a:extLst>
              <a:ext uri="{FF2B5EF4-FFF2-40B4-BE49-F238E27FC236}">
                <a16:creationId xmlns:a16="http://schemas.microsoft.com/office/drawing/2014/main" id="{ED577034-81AE-D942-8205-738EEC7D03AA}"/>
              </a:ext>
            </a:extLst>
          </p:cNvPr>
          <p:cNvSpPr txBox="1"/>
          <p:nvPr userDrawn="1"/>
        </p:nvSpPr>
        <p:spPr>
          <a:xfrm>
            <a:off x="10001953" y="87490"/>
            <a:ext cx="2032000" cy="16421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a:solidFill>
                  <a:schemeClr val="bg1"/>
                </a:solidFill>
                <a:latin typeface="+mj-lt"/>
              </a:rPr>
              <a:t>Public Use</a:t>
            </a:r>
            <a:endParaRPr lang="en-US" sz="1067">
              <a:solidFill>
                <a:schemeClr val="bg1"/>
              </a:solidFill>
              <a:latin typeface="+mj-lt"/>
              <a:cs typeface="Arial (body)"/>
            </a:endParaRPr>
          </a:p>
        </p:txBody>
      </p:sp>
      <p:sp>
        <p:nvSpPr>
          <p:cNvPr id="6" name="Rectangle 5">
            <a:extLst>
              <a:ext uri="{FF2B5EF4-FFF2-40B4-BE49-F238E27FC236}">
                <a16:creationId xmlns:a16="http://schemas.microsoft.com/office/drawing/2014/main" id="{E98D3AB2-D89C-5045-B3D8-4CE0C68B7406}"/>
              </a:ext>
            </a:extLst>
          </p:cNvPr>
          <p:cNvSpPr/>
          <p:nvPr userDrawn="1"/>
        </p:nvSpPr>
        <p:spPr>
          <a:xfrm>
            <a:off x="1216430" y="2354757"/>
            <a:ext cx="9759141" cy="182880"/>
          </a:xfrm>
          <a:prstGeom prst="rect">
            <a:avLst/>
          </a:prstGeom>
          <a:gradFill flip="none" rotWithShape="1">
            <a:gsLst>
              <a:gs pos="0">
                <a:schemeClr val="tx1"/>
              </a:gs>
              <a:gs pos="25000">
                <a:schemeClr val="tx2"/>
              </a:gs>
              <a:gs pos="75000">
                <a:schemeClr val="accent3"/>
              </a:gs>
              <a:gs pos="5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sp>
        <p:nvSpPr>
          <p:cNvPr id="13" name="Rectangle 12">
            <a:extLst>
              <a:ext uri="{FF2B5EF4-FFF2-40B4-BE49-F238E27FC236}">
                <a16:creationId xmlns:a16="http://schemas.microsoft.com/office/drawing/2014/main" id="{EB4C1A97-B6E1-8B41-83BD-7FC66E634CDC}"/>
              </a:ext>
            </a:extLst>
          </p:cNvPr>
          <p:cNvSpPr/>
          <p:nvPr userDrawn="1"/>
        </p:nvSpPr>
        <p:spPr>
          <a:xfrm>
            <a:off x="1216430" y="4503440"/>
            <a:ext cx="9759141" cy="182880"/>
          </a:xfrm>
          <a:prstGeom prst="rect">
            <a:avLst/>
          </a:prstGeom>
          <a:gradFill flip="none" rotWithShape="1">
            <a:gsLst>
              <a:gs pos="0">
                <a:schemeClr val="tx1"/>
              </a:gs>
              <a:gs pos="25000">
                <a:schemeClr val="tx2"/>
              </a:gs>
              <a:gs pos="75000">
                <a:schemeClr val="accent3"/>
              </a:gs>
              <a:gs pos="5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spTree>
    <p:extLst>
      <p:ext uri="{BB962C8B-B14F-4D97-AF65-F5344CB8AC3E}">
        <p14:creationId xmlns:p14="http://schemas.microsoft.com/office/powerpoint/2010/main" val="1053420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2E28F-F470-DF4E-AF31-E4C46D56158E}"/>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5C832B6-6C1E-7A4B-B6B6-93A061D8577B}"/>
              </a:ext>
            </a:extLst>
          </p:cNvPr>
          <p:cNvSpPr txBox="1"/>
          <p:nvPr userDrawn="1"/>
        </p:nvSpPr>
        <p:spPr>
          <a:xfrm>
            <a:off x="10001953" y="87490"/>
            <a:ext cx="2032000" cy="16421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a:solidFill>
                  <a:schemeClr val="accent6"/>
                </a:solidFill>
                <a:latin typeface="+mj-lt"/>
              </a:rPr>
              <a:t>Public Use</a:t>
            </a:r>
            <a:endParaRPr lang="en-US" sz="1067">
              <a:solidFill>
                <a:schemeClr val="accent6"/>
              </a:solidFill>
              <a:latin typeface="+mj-lt"/>
              <a:cs typeface="Arial (body)"/>
            </a:endParaRPr>
          </a:p>
        </p:txBody>
      </p:sp>
      <p:pic>
        <p:nvPicPr>
          <p:cNvPr id="9" name="Picture 8">
            <a:extLst>
              <a:ext uri="{FF2B5EF4-FFF2-40B4-BE49-F238E27FC236}">
                <a16:creationId xmlns:a16="http://schemas.microsoft.com/office/drawing/2014/main" id="{32F84102-E8DE-B84C-939E-CB9C57BB61C7}"/>
              </a:ext>
            </a:extLst>
          </p:cNvPr>
          <p:cNvPicPr>
            <a:picLocks noChangeAspect="1"/>
          </p:cNvPicPr>
          <p:nvPr userDrawn="1"/>
        </p:nvPicPr>
        <p:blipFill>
          <a:blip r:embed="rId3"/>
          <a:srcRect/>
          <a:stretch/>
        </p:blipFill>
        <p:spPr>
          <a:xfrm>
            <a:off x="307277" y="6207481"/>
            <a:ext cx="2137520" cy="380993"/>
          </a:xfrm>
          <a:prstGeom prst="rect">
            <a:avLst/>
          </a:prstGeom>
        </p:spPr>
      </p:pic>
    </p:spTree>
    <p:extLst>
      <p:ext uri="{BB962C8B-B14F-4D97-AF65-F5344CB8AC3E}">
        <p14:creationId xmlns:p14="http://schemas.microsoft.com/office/powerpoint/2010/main" val="347359220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E3C375-7999-4B41-B569-88BBB33855F9}"/>
              </a:ext>
            </a:extLst>
          </p:cNvPr>
          <p:cNvSpPr/>
          <p:nvPr userDrawn="1"/>
        </p:nvSpPr>
        <p:spPr>
          <a:xfrm>
            <a:off x="-3"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3868DC6C-28C5-CF45-BEA3-C70EA59DD8DD}"/>
              </a:ext>
            </a:extLst>
          </p:cNvPr>
          <p:cNvSpPr/>
          <p:nvPr userDrawn="1"/>
        </p:nvSpPr>
        <p:spPr>
          <a:xfrm>
            <a:off x="-1" y="1588911"/>
            <a:ext cx="12191999" cy="917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1040"/>
          <p:cNvSpPr>
            <a:spLocks noGrp="1" noChangeArrowheads="1"/>
          </p:cNvSpPr>
          <p:nvPr>
            <p:ph type="ctrTitle" hasCustomPrompt="1"/>
          </p:nvPr>
        </p:nvSpPr>
        <p:spPr>
          <a:xfrm>
            <a:off x="2226711" y="1588911"/>
            <a:ext cx="7738572" cy="917221"/>
          </a:xfrm>
        </p:spPr>
        <p:txBody>
          <a:bodyPr anchor="ctr" anchorCtr="0">
            <a:noAutofit/>
          </a:bodyPr>
          <a:lstStyle>
            <a:lvl1pPr algn="ctr">
              <a:lnSpc>
                <a:spcPts val="5867"/>
              </a:lnSpc>
              <a:defRPr sz="4533" b="0" cap="all" spc="0" baseline="0">
                <a:solidFill>
                  <a:schemeClr val="tx1"/>
                </a:solidFill>
              </a:defRPr>
            </a:lvl1pPr>
          </a:lstStyle>
          <a:p>
            <a:r>
              <a:rPr lang="en-US"/>
              <a:t>TITLE HERE</a:t>
            </a:r>
          </a:p>
        </p:txBody>
      </p:sp>
      <p:pic>
        <p:nvPicPr>
          <p:cNvPr id="5" name="Picture 4">
            <a:extLst>
              <a:ext uri="{FF2B5EF4-FFF2-40B4-BE49-F238E27FC236}">
                <a16:creationId xmlns:a16="http://schemas.microsoft.com/office/drawing/2014/main" id="{AAB39F98-0CD7-354E-BF12-88946FF1BA65}"/>
              </a:ext>
            </a:extLst>
          </p:cNvPr>
          <p:cNvPicPr>
            <a:picLocks noChangeAspect="1"/>
          </p:cNvPicPr>
          <p:nvPr userDrawn="1"/>
        </p:nvPicPr>
        <p:blipFill>
          <a:blip r:embed="rId2"/>
          <a:srcRect/>
          <a:stretch/>
        </p:blipFill>
        <p:spPr>
          <a:xfrm>
            <a:off x="146754" y="3366302"/>
            <a:ext cx="3233588" cy="3849509"/>
          </a:xfrm>
          <a:prstGeom prst="rect">
            <a:avLst/>
          </a:prstGeom>
        </p:spPr>
      </p:pic>
      <p:sp>
        <p:nvSpPr>
          <p:cNvPr id="11" name="TextBox 10">
            <a:extLst>
              <a:ext uri="{FF2B5EF4-FFF2-40B4-BE49-F238E27FC236}">
                <a16:creationId xmlns:a16="http://schemas.microsoft.com/office/drawing/2014/main" id="{58D751CC-3958-464B-A6BA-F94178931E2D}"/>
              </a:ext>
            </a:extLst>
          </p:cNvPr>
          <p:cNvSpPr txBox="1"/>
          <p:nvPr userDrawn="1"/>
        </p:nvSpPr>
        <p:spPr>
          <a:xfrm>
            <a:off x="10001953" y="87490"/>
            <a:ext cx="2032000" cy="16421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a:solidFill>
                  <a:schemeClr val="bg1"/>
                </a:solidFill>
                <a:latin typeface="+mj-lt"/>
              </a:rPr>
              <a:t>Public Use</a:t>
            </a:r>
            <a:endParaRPr lang="en-US" sz="1067">
              <a:solidFill>
                <a:schemeClr val="bg1"/>
              </a:solidFill>
              <a:latin typeface="+mj-lt"/>
              <a:cs typeface="Arial (body)"/>
            </a:endParaRPr>
          </a:p>
        </p:txBody>
      </p:sp>
      <p:sp>
        <p:nvSpPr>
          <p:cNvPr id="12" name="Content Placeholder 11">
            <a:extLst>
              <a:ext uri="{FF2B5EF4-FFF2-40B4-BE49-F238E27FC236}">
                <a16:creationId xmlns:a16="http://schemas.microsoft.com/office/drawing/2014/main" id="{C74D7F13-DA74-B142-8EC6-F284EFFC884D}"/>
              </a:ext>
            </a:extLst>
          </p:cNvPr>
          <p:cNvSpPr>
            <a:spLocks noGrp="1"/>
          </p:cNvSpPr>
          <p:nvPr>
            <p:ph sz="quarter" idx="10"/>
          </p:nvPr>
        </p:nvSpPr>
        <p:spPr>
          <a:xfrm>
            <a:off x="2226712" y="2718141"/>
            <a:ext cx="7738571" cy="2550948"/>
          </a:xfrm>
        </p:spPr>
        <p:txBody>
          <a:bodyPr/>
          <a:lstStyle>
            <a:lvl1pPr marL="0" indent="0" algn="ctr">
              <a:buClr>
                <a:schemeClr val="bg1"/>
              </a:buClr>
              <a:buNone/>
              <a:defRPr>
                <a:solidFill>
                  <a:schemeClr val="bg1"/>
                </a:solidFill>
              </a:defRPr>
            </a:lvl1pPr>
            <a:lvl2pPr algn="ctr">
              <a:buClr>
                <a:schemeClr val="bg1"/>
              </a:buClr>
              <a:defRPr>
                <a:solidFill>
                  <a:schemeClr val="bg1"/>
                </a:solidFill>
              </a:defRPr>
            </a:lvl2pPr>
            <a:lvl3pPr algn="ctr">
              <a:buClr>
                <a:schemeClr val="bg1"/>
              </a:buClr>
              <a:defRPr>
                <a:solidFill>
                  <a:schemeClr val="bg1"/>
                </a:solidFill>
              </a:defRPr>
            </a:lvl3pPr>
            <a:lvl4pPr algn="ctr">
              <a:buClr>
                <a:schemeClr val="bg1"/>
              </a:buClr>
              <a:defRPr>
                <a:solidFill>
                  <a:schemeClr val="bg1"/>
                </a:solidFill>
              </a:defRPr>
            </a:lvl4pPr>
            <a:lvl5pPr algn="ct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36685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xplo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E3C375-7999-4B41-B569-88BBB33855F9}"/>
              </a:ext>
            </a:extLst>
          </p:cNvPr>
          <p:cNvSpPr/>
          <p:nvPr userDrawn="1"/>
        </p:nvSpPr>
        <p:spPr>
          <a:xfrm>
            <a:off x="-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3868DC6C-28C5-CF45-BEA3-C70EA59DD8DD}"/>
              </a:ext>
            </a:extLst>
          </p:cNvPr>
          <p:cNvSpPr/>
          <p:nvPr userDrawn="1"/>
        </p:nvSpPr>
        <p:spPr>
          <a:xfrm>
            <a:off x="-1" y="1971976"/>
            <a:ext cx="12191999" cy="1394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1040"/>
          <p:cNvSpPr>
            <a:spLocks noGrp="1" noChangeArrowheads="1"/>
          </p:cNvSpPr>
          <p:nvPr>
            <p:ph type="ctrTitle" hasCustomPrompt="1"/>
          </p:nvPr>
        </p:nvSpPr>
        <p:spPr>
          <a:xfrm>
            <a:off x="1192376" y="2232724"/>
            <a:ext cx="9807243" cy="515019"/>
          </a:xfrm>
        </p:spPr>
        <p:txBody>
          <a:bodyPr anchor="ctr" anchorCtr="0">
            <a:noAutofit/>
          </a:bodyPr>
          <a:lstStyle>
            <a:lvl1pPr algn="ctr">
              <a:lnSpc>
                <a:spcPct val="100000"/>
              </a:lnSpc>
              <a:defRPr sz="2933" b="0" cap="none" spc="0" baseline="0">
                <a:solidFill>
                  <a:schemeClr val="accent3"/>
                </a:solidFill>
              </a:defRPr>
            </a:lvl1pPr>
          </a:lstStyle>
          <a:p>
            <a:r>
              <a:rPr lang="en-US"/>
              <a:t>Explore talent shortage data at</a:t>
            </a:r>
          </a:p>
        </p:txBody>
      </p:sp>
      <p:sp>
        <p:nvSpPr>
          <p:cNvPr id="11" name="TextBox 10">
            <a:extLst>
              <a:ext uri="{FF2B5EF4-FFF2-40B4-BE49-F238E27FC236}">
                <a16:creationId xmlns:a16="http://schemas.microsoft.com/office/drawing/2014/main" id="{58D751CC-3958-464B-A6BA-F94178931E2D}"/>
              </a:ext>
            </a:extLst>
          </p:cNvPr>
          <p:cNvSpPr txBox="1"/>
          <p:nvPr userDrawn="1"/>
        </p:nvSpPr>
        <p:spPr>
          <a:xfrm>
            <a:off x="10001953" y="87490"/>
            <a:ext cx="2032000" cy="16421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a:solidFill>
                  <a:schemeClr val="bg1"/>
                </a:solidFill>
                <a:latin typeface="+mj-lt"/>
              </a:rPr>
              <a:t>Public Use</a:t>
            </a:r>
            <a:endParaRPr lang="en-US" sz="1067">
              <a:solidFill>
                <a:schemeClr val="bg1"/>
              </a:solidFill>
              <a:latin typeface="+mj-lt"/>
              <a:cs typeface="Arial (body)"/>
            </a:endParaRPr>
          </a:p>
        </p:txBody>
      </p:sp>
      <p:pic>
        <p:nvPicPr>
          <p:cNvPr id="6" name="Picture 5" descr="Logo&#10;&#10;Description automatically generated with low confidence">
            <a:extLst>
              <a:ext uri="{FF2B5EF4-FFF2-40B4-BE49-F238E27FC236}">
                <a16:creationId xmlns:a16="http://schemas.microsoft.com/office/drawing/2014/main" id="{96E5C3BE-F5B6-4F4A-9FEB-13FADA8AF5DF}"/>
              </a:ext>
            </a:extLst>
          </p:cNvPr>
          <p:cNvPicPr>
            <a:picLocks noChangeAspect="1"/>
          </p:cNvPicPr>
          <p:nvPr userDrawn="1"/>
        </p:nvPicPr>
        <p:blipFill>
          <a:blip r:embed="rId2"/>
          <a:stretch>
            <a:fillRect/>
          </a:stretch>
        </p:blipFill>
        <p:spPr>
          <a:xfrm>
            <a:off x="5033243" y="796563"/>
            <a:ext cx="2125508" cy="378852"/>
          </a:xfrm>
          <a:prstGeom prst="rect">
            <a:avLst/>
          </a:prstGeom>
        </p:spPr>
      </p:pic>
      <p:pic>
        <p:nvPicPr>
          <p:cNvPr id="13" name="Picture 12">
            <a:extLst>
              <a:ext uri="{FF2B5EF4-FFF2-40B4-BE49-F238E27FC236}">
                <a16:creationId xmlns:a16="http://schemas.microsoft.com/office/drawing/2014/main" id="{F2D1ED3A-4027-9245-B16A-17900024C4F8}"/>
              </a:ext>
            </a:extLst>
          </p:cNvPr>
          <p:cNvPicPr>
            <a:picLocks noChangeAspect="1"/>
          </p:cNvPicPr>
          <p:nvPr userDrawn="1"/>
        </p:nvPicPr>
        <p:blipFill>
          <a:blip r:embed="rId3"/>
          <a:srcRect/>
          <a:stretch/>
        </p:blipFill>
        <p:spPr>
          <a:xfrm>
            <a:off x="107893" y="3117863"/>
            <a:ext cx="4925347" cy="3794084"/>
          </a:xfrm>
          <a:prstGeom prst="rect">
            <a:avLst/>
          </a:prstGeom>
        </p:spPr>
      </p:pic>
      <p:sp>
        <p:nvSpPr>
          <p:cNvPr id="5" name="Text Placeholder 4">
            <a:extLst>
              <a:ext uri="{FF2B5EF4-FFF2-40B4-BE49-F238E27FC236}">
                <a16:creationId xmlns:a16="http://schemas.microsoft.com/office/drawing/2014/main" id="{9916C43D-0522-B74C-B110-797BED1CFB06}"/>
              </a:ext>
            </a:extLst>
          </p:cNvPr>
          <p:cNvSpPr>
            <a:spLocks noGrp="1"/>
          </p:cNvSpPr>
          <p:nvPr>
            <p:ph type="body" sz="quarter" idx="10" hasCustomPrompt="1"/>
          </p:nvPr>
        </p:nvSpPr>
        <p:spPr>
          <a:xfrm>
            <a:off x="1191685" y="2747433"/>
            <a:ext cx="9825567" cy="476251"/>
          </a:xfrm>
        </p:spPr>
        <p:txBody>
          <a:bodyPr>
            <a:normAutofit/>
          </a:bodyPr>
          <a:lstStyle>
            <a:lvl1pPr marL="0" marR="0" indent="0" algn="ctr" defTabSz="1219170" rtl="0" eaLnBrk="1" fontAlgn="auto" latinLnBrk="0" hangingPunct="1">
              <a:lnSpc>
                <a:spcPct val="100000"/>
              </a:lnSpc>
              <a:spcBef>
                <a:spcPct val="20000"/>
              </a:spcBef>
              <a:spcAft>
                <a:spcPts val="0"/>
              </a:spcAft>
              <a:buClr>
                <a:schemeClr val="tx1"/>
              </a:buClr>
              <a:buSzTx/>
              <a:buFont typeface="Arial" pitchFamily="34" charset="0"/>
              <a:buNone/>
              <a:tabLst/>
              <a:defRPr sz="1867"/>
            </a:lvl1pPr>
          </a:lstStyle>
          <a:p>
            <a:pPr marL="0" marR="0" lvl="0" indent="0" algn="l" defTabSz="1219170" rtl="0" eaLnBrk="1" fontAlgn="auto" latinLnBrk="0" hangingPunct="1">
              <a:lnSpc>
                <a:spcPct val="100000"/>
              </a:lnSpc>
              <a:spcBef>
                <a:spcPct val="20000"/>
              </a:spcBef>
              <a:spcAft>
                <a:spcPts val="0"/>
              </a:spcAft>
              <a:buClr>
                <a:schemeClr val="tx1"/>
              </a:buClr>
              <a:buSzTx/>
              <a:buFont typeface="Arial" pitchFamily="34" charset="0"/>
              <a:buNone/>
              <a:tabLst/>
              <a:defRPr/>
            </a:pPr>
            <a:r>
              <a:rPr lang="en-US" sz="2400" b="1">
                <a:solidFill>
                  <a:schemeClr val="accent3"/>
                </a:solidFill>
                <a:hlinkClick r:id="rId4">
                  <a:extLst>
                    <a:ext uri="{A12FA001-AC4F-418D-AE19-62706E023703}">
                      <ahyp:hlinkClr xmlns:ahyp="http://schemas.microsoft.com/office/drawing/2018/hyperlinkcolor" val="tx"/>
                    </a:ext>
                  </a:extLst>
                </a:hlinkClick>
              </a:rPr>
              <a:t>manpowergroup.com/talent-shortage</a:t>
            </a:r>
            <a:endParaRPr lang="en-US" sz="2400" b="1">
              <a:solidFill>
                <a:schemeClr val="accent3"/>
              </a:solidFill>
            </a:endParaRPr>
          </a:p>
        </p:txBody>
      </p:sp>
    </p:spTree>
    <p:extLst>
      <p:ext uri="{BB962C8B-B14F-4D97-AF65-F5344CB8AC3E}">
        <p14:creationId xmlns:p14="http://schemas.microsoft.com/office/powerpoint/2010/main" val="1504939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386DF4-B742-5741-A4FA-89A9DAC71A58}"/>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Graphic 11">
            <a:extLst>
              <a:ext uri="{FF2B5EF4-FFF2-40B4-BE49-F238E27FC236}">
                <a16:creationId xmlns:a16="http://schemas.microsoft.com/office/drawing/2014/main" id="{09C82856-E3DF-AA47-8C53-C24F4A3F526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547" t="10524" r="-2546" b="-1434"/>
          <a:stretch/>
        </p:blipFill>
        <p:spPr>
          <a:xfrm>
            <a:off x="0" y="13784"/>
            <a:ext cx="4635600" cy="3863000"/>
          </a:xfrm>
          <a:prstGeom prst="rect">
            <a:avLst/>
          </a:prstGeom>
        </p:spPr>
      </p:pic>
      <p:sp>
        <p:nvSpPr>
          <p:cNvPr id="4" name="Rectangle 1040"/>
          <p:cNvSpPr>
            <a:spLocks noGrp="1" noChangeArrowheads="1"/>
          </p:cNvSpPr>
          <p:nvPr>
            <p:ph type="ctrTitle" hasCustomPrompt="1"/>
          </p:nvPr>
        </p:nvSpPr>
        <p:spPr>
          <a:xfrm>
            <a:off x="1216428" y="2850077"/>
            <a:ext cx="9759141" cy="1340923"/>
          </a:xfrm>
        </p:spPr>
        <p:txBody>
          <a:bodyPr anchor="ctr" anchorCtr="0">
            <a:noAutofit/>
          </a:bodyPr>
          <a:lstStyle>
            <a:lvl1pPr algn="l">
              <a:lnSpc>
                <a:spcPts val="5867"/>
              </a:lnSpc>
              <a:defRPr sz="4000" cap="all" spc="0" baseline="0">
                <a:solidFill>
                  <a:schemeClr val="bg1"/>
                </a:solidFill>
              </a:defRPr>
            </a:lvl1pPr>
          </a:lstStyle>
          <a:p>
            <a:r>
              <a:rPr lang="en-US"/>
              <a:t>Enter Section Divider Title HERE</a:t>
            </a:r>
          </a:p>
        </p:txBody>
      </p:sp>
      <p:sp>
        <p:nvSpPr>
          <p:cNvPr id="8" name="TextBox 7">
            <a:extLst>
              <a:ext uri="{FF2B5EF4-FFF2-40B4-BE49-F238E27FC236}">
                <a16:creationId xmlns:a16="http://schemas.microsoft.com/office/drawing/2014/main" id="{ED577034-81AE-D942-8205-738EEC7D03AA}"/>
              </a:ext>
            </a:extLst>
          </p:cNvPr>
          <p:cNvSpPr txBox="1"/>
          <p:nvPr userDrawn="1"/>
        </p:nvSpPr>
        <p:spPr>
          <a:xfrm>
            <a:off x="10001953" y="87490"/>
            <a:ext cx="2032000" cy="164212"/>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067">
                <a:solidFill>
                  <a:schemeClr val="bg1"/>
                </a:solidFill>
                <a:latin typeface="+mj-lt"/>
              </a:rPr>
              <a:t>Public Use</a:t>
            </a:r>
            <a:endParaRPr lang="en-US" sz="1067">
              <a:solidFill>
                <a:schemeClr val="bg1"/>
              </a:solidFill>
              <a:latin typeface="+mj-lt"/>
              <a:cs typeface="Arial (body)"/>
            </a:endParaRPr>
          </a:p>
        </p:txBody>
      </p:sp>
      <p:sp>
        <p:nvSpPr>
          <p:cNvPr id="6" name="Rectangle 5">
            <a:extLst>
              <a:ext uri="{FF2B5EF4-FFF2-40B4-BE49-F238E27FC236}">
                <a16:creationId xmlns:a16="http://schemas.microsoft.com/office/drawing/2014/main" id="{E98D3AB2-D89C-5045-B3D8-4CE0C68B7406}"/>
              </a:ext>
            </a:extLst>
          </p:cNvPr>
          <p:cNvSpPr/>
          <p:nvPr userDrawn="1"/>
        </p:nvSpPr>
        <p:spPr>
          <a:xfrm>
            <a:off x="1216430" y="2354757"/>
            <a:ext cx="9759141" cy="182880"/>
          </a:xfrm>
          <a:prstGeom prst="rect">
            <a:avLst/>
          </a:prstGeom>
          <a:gradFill flip="none" rotWithShape="1">
            <a:gsLst>
              <a:gs pos="0">
                <a:schemeClr val="tx1"/>
              </a:gs>
              <a:gs pos="25000">
                <a:schemeClr val="tx2"/>
              </a:gs>
              <a:gs pos="75000">
                <a:schemeClr val="accent3"/>
              </a:gs>
              <a:gs pos="5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sp>
        <p:nvSpPr>
          <p:cNvPr id="13" name="Rectangle 12">
            <a:extLst>
              <a:ext uri="{FF2B5EF4-FFF2-40B4-BE49-F238E27FC236}">
                <a16:creationId xmlns:a16="http://schemas.microsoft.com/office/drawing/2014/main" id="{EB4C1A97-B6E1-8B41-83BD-7FC66E634CDC}"/>
              </a:ext>
            </a:extLst>
          </p:cNvPr>
          <p:cNvSpPr/>
          <p:nvPr userDrawn="1"/>
        </p:nvSpPr>
        <p:spPr>
          <a:xfrm>
            <a:off x="1216430" y="4503440"/>
            <a:ext cx="9759141" cy="182880"/>
          </a:xfrm>
          <a:prstGeom prst="rect">
            <a:avLst/>
          </a:prstGeom>
          <a:gradFill flip="none" rotWithShape="1">
            <a:gsLst>
              <a:gs pos="0">
                <a:schemeClr val="tx1"/>
              </a:gs>
              <a:gs pos="25000">
                <a:schemeClr val="tx2"/>
              </a:gs>
              <a:gs pos="75000">
                <a:schemeClr val="accent3"/>
              </a:gs>
              <a:gs pos="5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spTree>
    <p:extLst>
      <p:ext uri="{BB962C8B-B14F-4D97-AF65-F5344CB8AC3E}">
        <p14:creationId xmlns:p14="http://schemas.microsoft.com/office/powerpoint/2010/main" val="1562148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08720"/>
            <a:ext cx="10972799" cy="457200"/>
          </a:xfrm>
        </p:spPr>
        <p:txBody>
          <a:bodyPr lIns="0" rIns="0" bIns="0" anchor="ctr" anchorCtr="0"/>
          <a:lstStyle>
            <a:lvl1pPr>
              <a:defRPr sz="2933">
                <a:solidFill>
                  <a:schemeClr val="tx1"/>
                </a:solidFill>
              </a:defRPr>
            </a:lvl1pPr>
          </a:lstStyle>
          <a:p>
            <a:r>
              <a:rPr lang="en-US"/>
              <a:t>Click To Edit Master Title Style</a:t>
            </a:r>
          </a:p>
        </p:txBody>
      </p:sp>
      <p:sp>
        <p:nvSpPr>
          <p:cNvPr id="3" name="Content Placeholder 2"/>
          <p:cNvSpPr>
            <a:spLocks noGrp="1"/>
          </p:cNvSpPr>
          <p:nvPr>
            <p:ph idx="1"/>
          </p:nvPr>
        </p:nvSpPr>
        <p:spPr>
          <a:xfrm>
            <a:off x="410095" y="1161815"/>
            <a:ext cx="10972800" cy="5135405"/>
          </a:xfrm>
        </p:spPr>
        <p:txBody>
          <a:bodyPr lIns="0" bIns="0">
            <a:noAutofit/>
          </a:bodyPr>
          <a:lstStyle>
            <a:lvl1pPr>
              <a:defRPr sz="2133">
                <a:solidFill>
                  <a:schemeClr val="accent4"/>
                </a:solidFill>
              </a:defRPr>
            </a:lvl1pPr>
            <a:lvl2pPr>
              <a:defRPr sz="1867">
                <a:solidFill>
                  <a:schemeClr val="accent4"/>
                </a:solidFill>
              </a:defRPr>
            </a:lvl2pPr>
            <a:lvl3pPr>
              <a:defRPr sz="1867">
                <a:solidFill>
                  <a:schemeClr val="accent4"/>
                </a:solidFill>
              </a:defRPr>
            </a:lvl3pPr>
            <a:lvl4pPr>
              <a:defRPr sz="1867">
                <a:solidFill>
                  <a:schemeClr val="accent4"/>
                </a:solidFill>
              </a:defRPr>
            </a:lvl4pPr>
            <a:lvl5pPr>
              <a:defRPr sz="1867">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896B4C0-A80E-964F-8355-D3E0C1304E2F}"/>
              </a:ext>
            </a:extLst>
          </p:cNvPr>
          <p:cNvSpPr/>
          <p:nvPr userDrawn="1"/>
        </p:nvSpPr>
        <p:spPr>
          <a:xfrm>
            <a:off x="0" y="1"/>
            <a:ext cx="12192000" cy="88809"/>
          </a:xfrm>
          <a:prstGeom prst="rect">
            <a:avLst/>
          </a:prstGeom>
          <a:gradFill flip="none" rotWithShape="1">
            <a:gsLst>
              <a:gs pos="0">
                <a:schemeClr val="tx1"/>
              </a:gs>
              <a:gs pos="25000">
                <a:schemeClr val="tx2"/>
              </a:gs>
              <a:gs pos="75000">
                <a:schemeClr val="accent3"/>
              </a:gs>
              <a:gs pos="5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a:p>
        </p:txBody>
      </p:sp>
    </p:spTree>
    <p:extLst>
      <p:ext uri="{BB962C8B-B14F-4D97-AF65-F5344CB8AC3E}">
        <p14:creationId xmlns:p14="http://schemas.microsoft.com/office/powerpoint/2010/main" val="2649049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0771E8B-6CA5-40B2-8038-0E112F3DAC1C}" type="datetimeFigureOut">
              <a:rPr lang="es-ES" smtClean="0"/>
              <a:t>19/09/2022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F1556C4-DFC3-4611-A7CC-780699185E26}" type="slidenum">
              <a:rPr lang="es-ES" smtClean="0"/>
              <a:t>‹Nº›</a:t>
            </a:fld>
            <a:endParaRPr lang="es-ES"/>
          </a:p>
        </p:txBody>
      </p:sp>
    </p:spTree>
    <p:extLst>
      <p:ext uri="{BB962C8B-B14F-4D97-AF65-F5344CB8AC3E}">
        <p14:creationId xmlns:p14="http://schemas.microsoft.com/office/powerpoint/2010/main" val="1382981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71DD94-4EEC-400F-A3A8-A2AF06718C8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3BC8D0A-A942-443E-80BE-D9CD52DCB31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91CE745-5895-48C6-9A4C-4E3164DA2782}"/>
              </a:ext>
            </a:extLst>
          </p:cNvPr>
          <p:cNvSpPr>
            <a:spLocks noGrp="1"/>
          </p:cNvSpPr>
          <p:nvPr>
            <p:ph type="dt" sz="half" idx="10"/>
          </p:nvPr>
        </p:nvSpPr>
        <p:spPr>
          <a:xfrm>
            <a:off x="838200" y="6356350"/>
            <a:ext cx="2743200" cy="365125"/>
          </a:xfrm>
          <a:prstGeom prst="rect">
            <a:avLst/>
          </a:prstGeom>
        </p:spPr>
        <p:txBody>
          <a:bodyPr/>
          <a:lstStyle/>
          <a:p>
            <a:fld id="{778C7BF5-2E64-4C75-98CC-B0884B6C97DB}" type="datetimeFigureOut">
              <a:rPr lang="es-CO" smtClean="0"/>
              <a:t>19/09/2022</a:t>
            </a:fld>
            <a:endParaRPr lang="es-CO"/>
          </a:p>
        </p:txBody>
      </p:sp>
      <p:sp>
        <p:nvSpPr>
          <p:cNvPr id="5" name="Marcador de pie de página 4">
            <a:extLst>
              <a:ext uri="{FF2B5EF4-FFF2-40B4-BE49-F238E27FC236}">
                <a16:creationId xmlns:a16="http://schemas.microsoft.com/office/drawing/2014/main" id="{3E14070F-DDD6-4B5A-B765-16ED24844706}"/>
              </a:ext>
            </a:extLst>
          </p:cNvPr>
          <p:cNvSpPr>
            <a:spLocks noGrp="1"/>
          </p:cNvSpPr>
          <p:nvPr>
            <p:ph type="ftr" sz="quarter" idx="11"/>
          </p:nvPr>
        </p:nvSpPr>
        <p:spPr>
          <a:xfrm>
            <a:off x="4038599" y="6350924"/>
            <a:ext cx="4116185" cy="370551"/>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8FAF60C3-B3C3-4256-A663-EDAE94446E15}"/>
              </a:ext>
            </a:extLst>
          </p:cNvPr>
          <p:cNvSpPr>
            <a:spLocks noGrp="1"/>
          </p:cNvSpPr>
          <p:nvPr>
            <p:ph type="sldNum" sz="quarter" idx="12"/>
          </p:nvPr>
        </p:nvSpPr>
        <p:spPr>
          <a:xfrm>
            <a:off x="8610600" y="6356350"/>
            <a:ext cx="2743200" cy="365125"/>
          </a:xfrm>
          <a:prstGeom prst="rect">
            <a:avLst/>
          </a:prstGeom>
        </p:spPr>
        <p:txBody>
          <a:bodyPr/>
          <a:lstStyle/>
          <a:p>
            <a:fld id="{7A5555C3-C0F0-4C47-8B0A-5AF090C27A25}" type="slidenum">
              <a:rPr lang="es-CO" smtClean="0"/>
              <a:t>‹Nº›</a:t>
            </a:fld>
            <a:endParaRPr lang="es-CO"/>
          </a:p>
        </p:txBody>
      </p:sp>
    </p:spTree>
    <p:extLst>
      <p:ext uri="{BB962C8B-B14F-4D97-AF65-F5344CB8AC3E}">
        <p14:creationId xmlns:p14="http://schemas.microsoft.com/office/powerpoint/2010/main" val="494263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3" name="Shape 23"/>
          <p:cNvSpPr txBox="1">
            <a:spLocks noGrp="1"/>
          </p:cNvSpPr>
          <p:nvPr>
            <p:ph type="body" idx="1"/>
          </p:nvPr>
        </p:nvSpPr>
        <p:spPr>
          <a:xfrm>
            <a:off x="609601" y="1905000"/>
            <a:ext cx="5386916" cy="63976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body" idx="2"/>
          </p:nvPr>
        </p:nvSpPr>
        <p:spPr>
          <a:xfrm>
            <a:off x="609601" y="2544760"/>
            <a:ext cx="5386916" cy="3627438"/>
          </a:xfrm>
          <a:prstGeom prst="rect">
            <a:avLst/>
          </a:prstGeom>
          <a:noFill/>
          <a:ln>
            <a:noFill/>
          </a:ln>
        </p:spPr>
        <p:txBody>
          <a:bodyPr lIns="91425" tIns="91425" rIns="91425" bIns="91425" anchor="t" anchorCtr="0"/>
          <a:lstStyle>
            <a:lvl1pPr marL="228600" marR="0" lvl="0" indent="0" algn="l" rtl="0">
              <a:lnSpc>
                <a:spcPct val="90000"/>
              </a:lnSpc>
              <a:spcBef>
                <a:spcPts val="10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1pPr>
            <a:lvl2pPr marL="685800" marR="0" lvl="1"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1143000" marR="0" lvl="2"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body" idx="3"/>
          </p:nvPr>
        </p:nvSpPr>
        <p:spPr>
          <a:xfrm>
            <a:off x="6193367" y="1905000"/>
            <a:ext cx="5389031" cy="63976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body" idx="4"/>
          </p:nvPr>
        </p:nvSpPr>
        <p:spPr>
          <a:xfrm>
            <a:off x="6193367" y="2544760"/>
            <a:ext cx="5389031" cy="3627438"/>
          </a:xfrm>
          <a:prstGeom prst="rect">
            <a:avLst/>
          </a:prstGeom>
          <a:noFill/>
          <a:ln>
            <a:noFill/>
          </a:ln>
        </p:spPr>
        <p:txBody>
          <a:bodyPr lIns="91425" tIns="91425" rIns="91425" bIns="91425" anchor="t" anchorCtr="0"/>
          <a:lstStyle>
            <a:lvl1pPr marL="228600" marR="0" lvl="0" indent="0" algn="l" rtl="0">
              <a:lnSpc>
                <a:spcPct val="90000"/>
              </a:lnSpc>
              <a:spcBef>
                <a:spcPts val="10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1pPr>
            <a:lvl2pPr marL="685800" marR="0" lvl="1"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1143000" marR="0" lvl="2"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90000"/>
              </a:lnSpc>
              <a:spcBef>
                <a:spcPts val="5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30754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949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FDC381-9474-46CF-8E1E-98C1503DF72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9677D847-D80E-4EB5-8917-0F3D6A6205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728639F-8F2B-481E-A5F1-1B9F6985ABFA}"/>
              </a:ext>
            </a:extLst>
          </p:cNvPr>
          <p:cNvSpPr>
            <a:spLocks noGrp="1"/>
          </p:cNvSpPr>
          <p:nvPr>
            <p:ph type="dt" sz="half" idx="10"/>
          </p:nvPr>
        </p:nvSpPr>
        <p:spPr/>
        <p:txBody>
          <a:bodyPr/>
          <a:lstStyle/>
          <a:p>
            <a:fld id="{FCF9A1C2-A944-4A8F-B7EA-5F96681D601B}" type="datetimeFigureOut">
              <a:rPr lang="es-CO" smtClean="0"/>
              <a:t>19/09/2022</a:t>
            </a:fld>
            <a:endParaRPr lang="es-CO"/>
          </a:p>
        </p:txBody>
      </p:sp>
      <p:sp>
        <p:nvSpPr>
          <p:cNvPr id="5" name="Marcador de pie de página 4">
            <a:extLst>
              <a:ext uri="{FF2B5EF4-FFF2-40B4-BE49-F238E27FC236}">
                <a16:creationId xmlns:a16="http://schemas.microsoft.com/office/drawing/2014/main" id="{674F8281-342A-4566-8FDE-2153B8A4FC1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1188658-58ED-48E5-8EFD-4D9EEA70ED90}"/>
              </a:ext>
            </a:extLst>
          </p:cNvPr>
          <p:cNvSpPr>
            <a:spLocks noGrp="1"/>
          </p:cNvSpPr>
          <p:nvPr>
            <p:ph type="sldNum" sz="quarter" idx="12"/>
          </p:nvPr>
        </p:nvSpPr>
        <p:spPr/>
        <p:txBody>
          <a:bodyPr/>
          <a:lstStyle/>
          <a:p>
            <a:fld id="{CC06E28C-F637-46D7-A93D-79401A79E67B}" type="slidenum">
              <a:rPr lang="es-CO" smtClean="0"/>
              <a:t>‹Nº›</a:t>
            </a:fld>
            <a:endParaRPr lang="es-CO"/>
          </a:p>
        </p:txBody>
      </p:sp>
    </p:spTree>
    <p:extLst>
      <p:ext uri="{BB962C8B-B14F-4D97-AF65-F5344CB8AC3E}">
        <p14:creationId xmlns:p14="http://schemas.microsoft.com/office/powerpoint/2010/main" val="3427426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and Content">
    <p:bg>
      <p:bgPr>
        <a:blipFill dpi="0" rotWithShape="1">
          <a:blip r:embed="rId2">
            <a:lum/>
          </a:blip>
          <a:srcRect/>
          <a:stretch>
            <a:fillRect/>
          </a:stretch>
        </a:blipFill>
        <a:effectLst/>
      </p:bgPr>
    </p:bg>
    <p:spTree>
      <p:nvGrpSpPr>
        <p:cNvPr id="1" name="Shape 139"/>
        <p:cNvGrpSpPr/>
        <p:nvPr/>
      </p:nvGrpSpPr>
      <p:grpSpPr>
        <a:xfrm>
          <a:off x="0" y="0"/>
          <a:ext cx="0" cy="0"/>
          <a:chOff x="0" y="0"/>
          <a:chExt cx="0" cy="0"/>
        </a:xfrm>
      </p:grpSpPr>
      <p:pic>
        <p:nvPicPr>
          <p:cNvPr id="8" name="Imagen 7">
            <a:extLst>
              <a:ext uri="{FF2B5EF4-FFF2-40B4-BE49-F238E27FC236}">
                <a16:creationId xmlns:a16="http://schemas.microsoft.com/office/drawing/2014/main" id="{2E024A97-6B95-0211-53A6-F9EC64BDD3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2330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Closing">
    <p:bg>
      <p:bgPr>
        <a:blipFill dpi="0" rotWithShape="1">
          <a:blip r:embed="rId2">
            <a:lum/>
          </a:blip>
          <a:srcRect/>
          <a:stretch>
            <a:fillRect/>
          </a:stretch>
        </a:blipFill>
        <a:effectLst/>
      </p:bgPr>
    </p:bg>
    <p:spTree>
      <p:nvGrpSpPr>
        <p:cNvPr id="1" name="Shape 154"/>
        <p:cNvGrpSpPr/>
        <p:nvPr/>
      </p:nvGrpSpPr>
      <p:grpSpPr>
        <a:xfrm>
          <a:off x="0" y="0"/>
          <a:ext cx="0" cy="0"/>
          <a:chOff x="0" y="0"/>
          <a:chExt cx="0" cy="0"/>
        </a:xfrm>
      </p:grpSpPr>
      <p:sp>
        <p:nvSpPr>
          <p:cNvPr id="2" name="Rectángulo 1">
            <a:extLst>
              <a:ext uri="{FF2B5EF4-FFF2-40B4-BE49-F238E27FC236}">
                <a16:creationId xmlns:a16="http://schemas.microsoft.com/office/drawing/2014/main" id="{4B351984-DB21-42E6-8270-B3C803F1D1C8}"/>
              </a:ext>
            </a:extLst>
          </p:cNvPr>
          <p:cNvSpPr/>
          <p:nvPr userDrawn="1"/>
        </p:nvSpPr>
        <p:spPr>
          <a:xfrm>
            <a:off x="10202091" y="209006"/>
            <a:ext cx="1750423" cy="339634"/>
          </a:xfrm>
          <a:prstGeom prst="rect">
            <a:avLst/>
          </a:prstGeom>
          <a:solidFill>
            <a:srgbClr val="3B3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Rectángulo 2">
            <a:extLst>
              <a:ext uri="{FF2B5EF4-FFF2-40B4-BE49-F238E27FC236}">
                <a16:creationId xmlns:a16="http://schemas.microsoft.com/office/drawing/2014/main" id="{A660BD47-C24C-43A3-360A-3808144AE0AA}"/>
              </a:ext>
            </a:extLst>
          </p:cNvPr>
          <p:cNvSpPr/>
          <p:nvPr userDrawn="1"/>
        </p:nvSpPr>
        <p:spPr>
          <a:xfrm>
            <a:off x="0" y="1"/>
            <a:ext cx="12191999" cy="657224"/>
          </a:xfrm>
          <a:prstGeom prst="rect">
            <a:avLst/>
          </a:prstGeom>
          <a:solidFill>
            <a:srgbClr val="282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7" name="Imagen 6">
            <a:extLst>
              <a:ext uri="{FF2B5EF4-FFF2-40B4-BE49-F238E27FC236}">
                <a16:creationId xmlns:a16="http://schemas.microsoft.com/office/drawing/2014/main" id="{5AE58A32-811B-D64D-D9C5-ED3B598420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6863" y="45938"/>
            <a:ext cx="646113" cy="565349"/>
          </a:xfrm>
          <a:prstGeom prst="rect">
            <a:avLst/>
          </a:prstGeom>
        </p:spPr>
      </p:pic>
      <p:sp>
        <p:nvSpPr>
          <p:cNvPr id="8" name="CuadroTexto 7">
            <a:extLst>
              <a:ext uri="{FF2B5EF4-FFF2-40B4-BE49-F238E27FC236}">
                <a16:creationId xmlns:a16="http://schemas.microsoft.com/office/drawing/2014/main" id="{36D3DAD2-EECA-1702-D0C2-AAFA0D1B7774}"/>
              </a:ext>
            </a:extLst>
          </p:cNvPr>
          <p:cNvSpPr txBox="1"/>
          <p:nvPr userDrawn="1"/>
        </p:nvSpPr>
        <p:spPr>
          <a:xfrm>
            <a:off x="515711" y="43755"/>
            <a:ext cx="1129266" cy="584775"/>
          </a:xfrm>
          <a:prstGeom prst="rect">
            <a:avLst/>
          </a:prstGeom>
          <a:noFill/>
        </p:spPr>
        <p:txBody>
          <a:bodyPr wrap="square" rtlCol="0">
            <a:spAutoFit/>
          </a:bodyPr>
          <a:lstStyle/>
          <a:p>
            <a:r>
              <a:rPr lang="es-MX" sz="3200" b="1" dirty="0">
                <a:gradFill>
                  <a:gsLst>
                    <a:gs pos="0">
                      <a:srgbClr val="386097"/>
                    </a:gs>
                    <a:gs pos="25000">
                      <a:srgbClr val="4C79AF"/>
                    </a:gs>
                    <a:gs pos="52000">
                      <a:srgbClr val="5C7D70"/>
                    </a:gs>
                    <a:gs pos="100000">
                      <a:srgbClr val="9D323D"/>
                    </a:gs>
                    <a:gs pos="79000">
                      <a:srgbClr val="C25700"/>
                    </a:gs>
                  </a:gsLst>
                  <a:lin ang="600000" scaled="0"/>
                </a:gradFill>
                <a:latin typeface="Arial" panose="020B0604020202020204" pitchFamily="34" charset="0"/>
                <a:cs typeface="Arial" panose="020B0604020202020204" pitchFamily="34" charset="0"/>
              </a:rPr>
              <a:t>2022</a:t>
            </a:r>
          </a:p>
        </p:txBody>
      </p:sp>
      <p:sp>
        <p:nvSpPr>
          <p:cNvPr id="9" name="CuadroTexto 8">
            <a:extLst>
              <a:ext uri="{FF2B5EF4-FFF2-40B4-BE49-F238E27FC236}">
                <a16:creationId xmlns:a16="http://schemas.microsoft.com/office/drawing/2014/main" id="{837BA457-9EA3-A397-B778-6AEAA3AACD55}"/>
              </a:ext>
            </a:extLst>
          </p:cNvPr>
          <p:cNvSpPr txBox="1"/>
          <p:nvPr userDrawn="1"/>
        </p:nvSpPr>
        <p:spPr>
          <a:xfrm>
            <a:off x="2463981" y="157520"/>
            <a:ext cx="7805057" cy="369332"/>
          </a:xfrm>
          <a:prstGeom prst="rect">
            <a:avLst/>
          </a:prstGeom>
          <a:noFill/>
        </p:spPr>
        <p:txBody>
          <a:bodyPr wrap="square" rtlCol="0">
            <a:spAutoFit/>
          </a:bodyPr>
          <a:lstStyle/>
          <a:p>
            <a:pPr algn="ctr"/>
            <a:r>
              <a:rPr lang="es-MX" b="0" i="0" dirty="0">
                <a:solidFill>
                  <a:schemeClr val="bg1"/>
                </a:solidFill>
                <a:latin typeface="Arial Narrow" panose="020B0604020202020204" pitchFamily="34" charset="0"/>
                <a:cs typeface="Arial Narrow" panose="020B0604020202020204" pitchFamily="34" charset="0"/>
              </a:rPr>
              <a:t>Escasez de Oportunidades Laborales para los Jóvenes </a:t>
            </a:r>
          </a:p>
        </p:txBody>
      </p:sp>
      <p:pic>
        <p:nvPicPr>
          <p:cNvPr id="10" name="Gráfico 9">
            <a:extLst>
              <a:ext uri="{FF2B5EF4-FFF2-40B4-BE49-F238E27FC236}">
                <a16:creationId xmlns:a16="http://schemas.microsoft.com/office/drawing/2014/main" id="{B6AFC2B3-3C47-4F46-A6E3-F5A3F75819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41657" y="157520"/>
            <a:ext cx="2053054" cy="369332"/>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9F2F07A8-7EF9-43E6-A16E-57A2E517CC1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0931" t="30051" r="30216" b="32532"/>
          <a:stretch/>
        </p:blipFill>
        <p:spPr>
          <a:xfrm>
            <a:off x="10698479" y="6127052"/>
            <a:ext cx="1136468" cy="615326"/>
          </a:xfrm>
          <a:prstGeom prst="rect">
            <a:avLst/>
          </a:prstGeom>
        </p:spPr>
      </p:pic>
    </p:spTree>
    <p:extLst>
      <p:ext uri="{BB962C8B-B14F-4D97-AF65-F5344CB8AC3E}">
        <p14:creationId xmlns:p14="http://schemas.microsoft.com/office/powerpoint/2010/main" val="201852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8B460-4A51-4841-A411-5816115EC6E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92F3C64-680A-4206-8E67-A0B4DE6695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503D947-296B-41C6-9C68-709D24BB82AA}"/>
              </a:ext>
            </a:extLst>
          </p:cNvPr>
          <p:cNvSpPr>
            <a:spLocks noGrp="1"/>
          </p:cNvSpPr>
          <p:nvPr>
            <p:ph type="dt" sz="half" idx="10"/>
          </p:nvPr>
        </p:nvSpPr>
        <p:spPr>
          <a:xfrm>
            <a:off x="838200" y="6356350"/>
            <a:ext cx="2743200" cy="365125"/>
          </a:xfrm>
          <a:prstGeom prst="rect">
            <a:avLst/>
          </a:prstGeom>
        </p:spPr>
        <p:txBody>
          <a:bodyPr/>
          <a:lstStyle/>
          <a:p>
            <a:fld id="{778C7BF5-2E64-4C75-98CC-B0884B6C97DB}" type="datetimeFigureOut">
              <a:rPr lang="es-CO" smtClean="0"/>
              <a:t>19/09/2022</a:t>
            </a:fld>
            <a:endParaRPr lang="es-CO"/>
          </a:p>
        </p:txBody>
      </p:sp>
      <p:sp>
        <p:nvSpPr>
          <p:cNvPr id="5" name="Marcador de pie de página 4">
            <a:extLst>
              <a:ext uri="{FF2B5EF4-FFF2-40B4-BE49-F238E27FC236}">
                <a16:creationId xmlns:a16="http://schemas.microsoft.com/office/drawing/2014/main" id="{3144E3C5-967F-43BC-B165-29CCAA39634E}"/>
              </a:ext>
            </a:extLst>
          </p:cNvPr>
          <p:cNvSpPr>
            <a:spLocks noGrp="1"/>
          </p:cNvSpPr>
          <p:nvPr>
            <p:ph type="ftr" sz="quarter" idx="11"/>
          </p:nvPr>
        </p:nvSpPr>
        <p:spPr>
          <a:xfrm>
            <a:off x="4038599" y="6350924"/>
            <a:ext cx="4116185" cy="370551"/>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36E6CE86-38D6-4665-A208-F90DC0850725}"/>
              </a:ext>
            </a:extLst>
          </p:cNvPr>
          <p:cNvSpPr>
            <a:spLocks noGrp="1"/>
          </p:cNvSpPr>
          <p:nvPr>
            <p:ph type="sldNum" sz="quarter" idx="12"/>
          </p:nvPr>
        </p:nvSpPr>
        <p:spPr>
          <a:xfrm>
            <a:off x="8610600" y="6356350"/>
            <a:ext cx="2743200" cy="365125"/>
          </a:xfrm>
          <a:prstGeom prst="rect">
            <a:avLst/>
          </a:prstGeom>
        </p:spPr>
        <p:txBody>
          <a:bodyPr/>
          <a:lstStyle/>
          <a:p>
            <a:fld id="{7A5555C3-C0F0-4C47-8B0A-5AF090C27A25}" type="slidenum">
              <a:rPr lang="es-CO" smtClean="0"/>
              <a:t>‹Nº›</a:t>
            </a:fld>
            <a:endParaRPr lang="es-CO"/>
          </a:p>
        </p:txBody>
      </p:sp>
    </p:spTree>
    <p:extLst>
      <p:ext uri="{BB962C8B-B14F-4D97-AF65-F5344CB8AC3E}">
        <p14:creationId xmlns:p14="http://schemas.microsoft.com/office/powerpoint/2010/main" val="1828499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6B831C-CE9B-4DA0-9AE2-4A2AE8177DC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3789435-64B3-42CD-B8B5-FCE540D8101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335FF16D-0802-4D0E-B6F0-8D3FA7D32C5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40BC9D-C898-453C-BA5B-6F488808BFD8}"/>
              </a:ext>
            </a:extLst>
          </p:cNvPr>
          <p:cNvSpPr>
            <a:spLocks noGrp="1"/>
          </p:cNvSpPr>
          <p:nvPr>
            <p:ph type="dt" sz="half" idx="10"/>
          </p:nvPr>
        </p:nvSpPr>
        <p:spPr>
          <a:xfrm>
            <a:off x="838200" y="6356350"/>
            <a:ext cx="2743200" cy="365125"/>
          </a:xfrm>
          <a:prstGeom prst="rect">
            <a:avLst/>
          </a:prstGeom>
        </p:spPr>
        <p:txBody>
          <a:bodyPr/>
          <a:lstStyle/>
          <a:p>
            <a:fld id="{778C7BF5-2E64-4C75-98CC-B0884B6C97DB}" type="datetimeFigureOut">
              <a:rPr lang="es-CO" smtClean="0"/>
              <a:t>19/09/2022</a:t>
            </a:fld>
            <a:endParaRPr lang="es-CO"/>
          </a:p>
        </p:txBody>
      </p:sp>
      <p:sp>
        <p:nvSpPr>
          <p:cNvPr id="6" name="Marcador de pie de página 5">
            <a:extLst>
              <a:ext uri="{FF2B5EF4-FFF2-40B4-BE49-F238E27FC236}">
                <a16:creationId xmlns:a16="http://schemas.microsoft.com/office/drawing/2014/main" id="{CDF26F85-3082-4AFD-8D11-F796F44DDABB}"/>
              </a:ext>
            </a:extLst>
          </p:cNvPr>
          <p:cNvSpPr>
            <a:spLocks noGrp="1"/>
          </p:cNvSpPr>
          <p:nvPr>
            <p:ph type="ftr" sz="quarter" idx="11"/>
          </p:nvPr>
        </p:nvSpPr>
        <p:spPr>
          <a:xfrm>
            <a:off x="4038599" y="6350924"/>
            <a:ext cx="4116185" cy="370551"/>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FB07CCB7-93C4-4217-9370-525618B0478D}"/>
              </a:ext>
            </a:extLst>
          </p:cNvPr>
          <p:cNvSpPr>
            <a:spLocks noGrp="1"/>
          </p:cNvSpPr>
          <p:nvPr>
            <p:ph type="sldNum" sz="quarter" idx="12"/>
          </p:nvPr>
        </p:nvSpPr>
        <p:spPr>
          <a:xfrm>
            <a:off x="8610600" y="6356350"/>
            <a:ext cx="2743200" cy="365125"/>
          </a:xfrm>
          <a:prstGeom prst="rect">
            <a:avLst/>
          </a:prstGeom>
        </p:spPr>
        <p:txBody>
          <a:bodyPr/>
          <a:lstStyle/>
          <a:p>
            <a:fld id="{7A5555C3-C0F0-4C47-8B0A-5AF090C27A25}" type="slidenum">
              <a:rPr lang="es-CO" smtClean="0"/>
              <a:t>‹Nº›</a:t>
            </a:fld>
            <a:endParaRPr lang="es-CO"/>
          </a:p>
        </p:txBody>
      </p:sp>
    </p:spTree>
    <p:extLst>
      <p:ext uri="{BB962C8B-B14F-4D97-AF65-F5344CB8AC3E}">
        <p14:creationId xmlns:p14="http://schemas.microsoft.com/office/powerpoint/2010/main" val="651601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57660-3156-48AB-9D49-458BF84D8B9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58324CD-89E8-42D4-91E5-40079C8C5E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64A2FAA-5FC4-4ADC-ACD7-87BE221E4AA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6AC64F8D-4C70-43B8-AF25-63AD2AC690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E36DEF2-90D1-42F7-A1E2-C6EE9C7B45C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C2A892A8-E82E-4E76-8CF1-A7E95C9B2D13}"/>
              </a:ext>
            </a:extLst>
          </p:cNvPr>
          <p:cNvSpPr>
            <a:spLocks noGrp="1"/>
          </p:cNvSpPr>
          <p:nvPr>
            <p:ph type="dt" sz="half" idx="10"/>
          </p:nvPr>
        </p:nvSpPr>
        <p:spPr>
          <a:xfrm>
            <a:off x="838200" y="6356350"/>
            <a:ext cx="2743200" cy="365125"/>
          </a:xfrm>
          <a:prstGeom prst="rect">
            <a:avLst/>
          </a:prstGeom>
        </p:spPr>
        <p:txBody>
          <a:bodyPr/>
          <a:lstStyle/>
          <a:p>
            <a:fld id="{778C7BF5-2E64-4C75-98CC-B0884B6C97DB}" type="datetimeFigureOut">
              <a:rPr lang="es-CO" smtClean="0"/>
              <a:t>19/09/2022</a:t>
            </a:fld>
            <a:endParaRPr lang="es-CO"/>
          </a:p>
        </p:txBody>
      </p:sp>
      <p:sp>
        <p:nvSpPr>
          <p:cNvPr id="8" name="Marcador de pie de página 7">
            <a:extLst>
              <a:ext uri="{FF2B5EF4-FFF2-40B4-BE49-F238E27FC236}">
                <a16:creationId xmlns:a16="http://schemas.microsoft.com/office/drawing/2014/main" id="{C2634366-BE2C-40CC-93EB-F96499FB4033}"/>
              </a:ext>
            </a:extLst>
          </p:cNvPr>
          <p:cNvSpPr>
            <a:spLocks noGrp="1"/>
          </p:cNvSpPr>
          <p:nvPr>
            <p:ph type="ftr" sz="quarter" idx="11"/>
          </p:nvPr>
        </p:nvSpPr>
        <p:spPr>
          <a:xfrm>
            <a:off x="4038599" y="6350924"/>
            <a:ext cx="4116185" cy="370551"/>
          </a:xfrm>
          <a:prstGeom prst="rect">
            <a:avLst/>
          </a:prstGeom>
        </p:spPr>
        <p:txBody>
          <a:bodyPr/>
          <a:lstStyle/>
          <a:p>
            <a:endParaRPr lang="es-CO"/>
          </a:p>
        </p:txBody>
      </p:sp>
      <p:sp>
        <p:nvSpPr>
          <p:cNvPr id="9" name="Marcador de número de diapositiva 8">
            <a:extLst>
              <a:ext uri="{FF2B5EF4-FFF2-40B4-BE49-F238E27FC236}">
                <a16:creationId xmlns:a16="http://schemas.microsoft.com/office/drawing/2014/main" id="{2B69FA39-B311-48E0-AEC7-F71C2ECB629B}"/>
              </a:ext>
            </a:extLst>
          </p:cNvPr>
          <p:cNvSpPr>
            <a:spLocks noGrp="1"/>
          </p:cNvSpPr>
          <p:nvPr>
            <p:ph type="sldNum" sz="quarter" idx="12"/>
          </p:nvPr>
        </p:nvSpPr>
        <p:spPr>
          <a:xfrm>
            <a:off x="8610600" y="6356350"/>
            <a:ext cx="2743200" cy="365125"/>
          </a:xfrm>
          <a:prstGeom prst="rect">
            <a:avLst/>
          </a:prstGeom>
        </p:spPr>
        <p:txBody>
          <a:bodyPr/>
          <a:lstStyle/>
          <a:p>
            <a:fld id="{7A5555C3-C0F0-4C47-8B0A-5AF090C27A25}" type="slidenum">
              <a:rPr lang="es-CO" smtClean="0"/>
              <a:t>‹Nº›</a:t>
            </a:fld>
            <a:endParaRPr lang="es-CO"/>
          </a:p>
        </p:txBody>
      </p:sp>
    </p:spTree>
    <p:extLst>
      <p:ext uri="{BB962C8B-B14F-4D97-AF65-F5344CB8AC3E}">
        <p14:creationId xmlns:p14="http://schemas.microsoft.com/office/powerpoint/2010/main" val="104431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BD60CE-DE18-437B-88E8-E4F28877ABC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E5C4FE63-1E42-4B23-AA03-CE411FA825BF}"/>
              </a:ext>
            </a:extLst>
          </p:cNvPr>
          <p:cNvSpPr>
            <a:spLocks noGrp="1"/>
          </p:cNvSpPr>
          <p:nvPr>
            <p:ph type="dt" sz="half" idx="10"/>
          </p:nvPr>
        </p:nvSpPr>
        <p:spPr>
          <a:xfrm>
            <a:off x="838200" y="6356350"/>
            <a:ext cx="2743200" cy="365125"/>
          </a:xfrm>
          <a:prstGeom prst="rect">
            <a:avLst/>
          </a:prstGeom>
        </p:spPr>
        <p:txBody>
          <a:bodyPr/>
          <a:lstStyle/>
          <a:p>
            <a:fld id="{778C7BF5-2E64-4C75-98CC-B0884B6C97DB}" type="datetimeFigureOut">
              <a:rPr lang="es-CO" smtClean="0"/>
              <a:t>19/09/2022</a:t>
            </a:fld>
            <a:endParaRPr lang="es-CO"/>
          </a:p>
        </p:txBody>
      </p:sp>
      <p:sp>
        <p:nvSpPr>
          <p:cNvPr id="4" name="Marcador de pie de página 3">
            <a:extLst>
              <a:ext uri="{FF2B5EF4-FFF2-40B4-BE49-F238E27FC236}">
                <a16:creationId xmlns:a16="http://schemas.microsoft.com/office/drawing/2014/main" id="{DCDDAB57-BF22-424A-B7A6-5C3C6C017E6B}"/>
              </a:ext>
            </a:extLst>
          </p:cNvPr>
          <p:cNvSpPr>
            <a:spLocks noGrp="1"/>
          </p:cNvSpPr>
          <p:nvPr>
            <p:ph type="ftr" sz="quarter" idx="11"/>
          </p:nvPr>
        </p:nvSpPr>
        <p:spPr>
          <a:xfrm>
            <a:off x="4038599" y="6350924"/>
            <a:ext cx="4116185" cy="370551"/>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1C0E7655-9D3F-4BEF-A5A8-7B0547AFD229}"/>
              </a:ext>
            </a:extLst>
          </p:cNvPr>
          <p:cNvSpPr>
            <a:spLocks noGrp="1"/>
          </p:cNvSpPr>
          <p:nvPr>
            <p:ph type="sldNum" sz="quarter" idx="12"/>
          </p:nvPr>
        </p:nvSpPr>
        <p:spPr>
          <a:xfrm>
            <a:off x="8610600" y="6356350"/>
            <a:ext cx="2743200" cy="365125"/>
          </a:xfrm>
          <a:prstGeom prst="rect">
            <a:avLst/>
          </a:prstGeom>
        </p:spPr>
        <p:txBody>
          <a:bodyPr/>
          <a:lstStyle/>
          <a:p>
            <a:fld id="{7A5555C3-C0F0-4C47-8B0A-5AF090C27A25}" type="slidenum">
              <a:rPr lang="es-CO" smtClean="0"/>
              <a:t>‹Nº›</a:t>
            </a:fld>
            <a:endParaRPr lang="es-CO"/>
          </a:p>
        </p:txBody>
      </p:sp>
    </p:spTree>
    <p:extLst>
      <p:ext uri="{BB962C8B-B14F-4D97-AF65-F5344CB8AC3E}">
        <p14:creationId xmlns:p14="http://schemas.microsoft.com/office/powerpoint/2010/main" val="363582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38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4DA7D-B509-4270-B3DA-C6868B93564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5F8AEB9-28E5-42EE-88A6-3E167AA22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C90EFE5B-54E4-4008-AD6D-2D068D519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7FCA94-B4C5-4E1A-B468-EA91BC8C1D96}"/>
              </a:ext>
            </a:extLst>
          </p:cNvPr>
          <p:cNvSpPr>
            <a:spLocks noGrp="1"/>
          </p:cNvSpPr>
          <p:nvPr>
            <p:ph type="dt" sz="half" idx="10"/>
          </p:nvPr>
        </p:nvSpPr>
        <p:spPr>
          <a:xfrm>
            <a:off x="838200" y="6356350"/>
            <a:ext cx="2743200" cy="365125"/>
          </a:xfrm>
          <a:prstGeom prst="rect">
            <a:avLst/>
          </a:prstGeom>
        </p:spPr>
        <p:txBody>
          <a:bodyPr/>
          <a:lstStyle/>
          <a:p>
            <a:fld id="{778C7BF5-2E64-4C75-98CC-B0884B6C97DB}" type="datetimeFigureOut">
              <a:rPr lang="es-CO" smtClean="0"/>
              <a:t>19/09/2022</a:t>
            </a:fld>
            <a:endParaRPr lang="es-CO"/>
          </a:p>
        </p:txBody>
      </p:sp>
      <p:sp>
        <p:nvSpPr>
          <p:cNvPr id="6" name="Marcador de pie de página 5">
            <a:extLst>
              <a:ext uri="{FF2B5EF4-FFF2-40B4-BE49-F238E27FC236}">
                <a16:creationId xmlns:a16="http://schemas.microsoft.com/office/drawing/2014/main" id="{CC15A60E-27B6-4B02-99CD-65053218B02C}"/>
              </a:ext>
            </a:extLst>
          </p:cNvPr>
          <p:cNvSpPr>
            <a:spLocks noGrp="1"/>
          </p:cNvSpPr>
          <p:nvPr>
            <p:ph type="ftr" sz="quarter" idx="11"/>
          </p:nvPr>
        </p:nvSpPr>
        <p:spPr>
          <a:xfrm>
            <a:off x="4038599" y="6350924"/>
            <a:ext cx="4116185" cy="370551"/>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63E95311-6DDA-42CE-A6F2-25E49ADC9F48}"/>
              </a:ext>
            </a:extLst>
          </p:cNvPr>
          <p:cNvSpPr>
            <a:spLocks noGrp="1"/>
          </p:cNvSpPr>
          <p:nvPr>
            <p:ph type="sldNum" sz="quarter" idx="12"/>
          </p:nvPr>
        </p:nvSpPr>
        <p:spPr>
          <a:xfrm>
            <a:off x="8610600" y="6356350"/>
            <a:ext cx="2743200" cy="365125"/>
          </a:xfrm>
          <a:prstGeom prst="rect">
            <a:avLst/>
          </a:prstGeom>
        </p:spPr>
        <p:txBody>
          <a:bodyPr/>
          <a:lstStyle/>
          <a:p>
            <a:fld id="{7A5555C3-C0F0-4C47-8B0A-5AF090C27A25}" type="slidenum">
              <a:rPr lang="es-CO" smtClean="0"/>
              <a:t>‹Nº›</a:t>
            </a:fld>
            <a:endParaRPr lang="es-CO"/>
          </a:p>
        </p:txBody>
      </p:sp>
    </p:spTree>
    <p:extLst>
      <p:ext uri="{BB962C8B-B14F-4D97-AF65-F5344CB8AC3E}">
        <p14:creationId xmlns:p14="http://schemas.microsoft.com/office/powerpoint/2010/main" val="3555048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2656F-E744-48A4-A37C-240CD0646B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3E49814C-0561-42FD-B906-D6100F3CD6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DAA5FAF5-2090-4D4A-849F-ACCEAD251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E52AC31-CB51-4D8E-BFB6-3B4E2CFE5144}"/>
              </a:ext>
            </a:extLst>
          </p:cNvPr>
          <p:cNvSpPr>
            <a:spLocks noGrp="1"/>
          </p:cNvSpPr>
          <p:nvPr>
            <p:ph type="dt" sz="half" idx="10"/>
          </p:nvPr>
        </p:nvSpPr>
        <p:spPr>
          <a:xfrm>
            <a:off x="838200" y="6356350"/>
            <a:ext cx="2743200" cy="365125"/>
          </a:xfrm>
          <a:prstGeom prst="rect">
            <a:avLst/>
          </a:prstGeom>
        </p:spPr>
        <p:txBody>
          <a:bodyPr/>
          <a:lstStyle/>
          <a:p>
            <a:fld id="{778C7BF5-2E64-4C75-98CC-B0884B6C97DB}" type="datetimeFigureOut">
              <a:rPr lang="es-CO" smtClean="0"/>
              <a:t>19/09/2022</a:t>
            </a:fld>
            <a:endParaRPr lang="es-CO"/>
          </a:p>
        </p:txBody>
      </p:sp>
      <p:sp>
        <p:nvSpPr>
          <p:cNvPr id="6" name="Marcador de pie de página 5">
            <a:extLst>
              <a:ext uri="{FF2B5EF4-FFF2-40B4-BE49-F238E27FC236}">
                <a16:creationId xmlns:a16="http://schemas.microsoft.com/office/drawing/2014/main" id="{89E30EDB-7FAA-41A2-A1F5-A637AD48529C}"/>
              </a:ext>
            </a:extLst>
          </p:cNvPr>
          <p:cNvSpPr>
            <a:spLocks noGrp="1"/>
          </p:cNvSpPr>
          <p:nvPr>
            <p:ph type="ftr" sz="quarter" idx="11"/>
          </p:nvPr>
        </p:nvSpPr>
        <p:spPr>
          <a:xfrm>
            <a:off x="4038599" y="6350924"/>
            <a:ext cx="4116185" cy="370551"/>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61B38CFA-FD65-450A-A8A7-BD22C05E6A8C}"/>
              </a:ext>
            </a:extLst>
          </p:cNvPr>
          <p:cNvSpPr>
            <a:spLocks noGrp="1"/>
          </p:cNvSpPr>
          <p:nvPr>
            <p:ph type="sldNum" sz="quarter" idx="12"/>
          </p:nvPr>
        </p:nvSpPr>
        <p:spPr>
          <a:xfrm>
            <a:off x="8610600" y="6356350"/>
            <a:ext cx="2743200" cy="365125"/>
          </a:xfrm>
          <a:prstGeom prst="rect">
            <a:avLst/>
          </a:prstGeom>
        </p:spPr>
        <p:txBody>
          <a:bodyPr/>
          <a:lstStyle/>
          <a:p>
            <a:fld id="{7A5555C3-C0F0-4C47-8B0A-5AF090C27A25}" type="slidenum">
              <a:rPr lang="es-CO" smtClean="0"/>
              <a:t>‹Nº›</a:t>
            </a:fld>
            <a:endParaRPr lang="es-CO"/>
          </a:p>
        </p:txBody>
      </p:sp>
    </p:spTree>
    <p:extLst>
      <p:ext uri="{BB962C8B-B14F-4D97-AF65-F5344CB8AC3E}">
        <p14:creationId xmlns:p14="http://schemas.microsoft.com/office/powerpoint/2010/main" val="2691609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63B962B-30B4-40E5-9292-253DEF4FFF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4FE7DDB-9D75-43CC-AC22-FE185D136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030080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9"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375139"/>
            <a:ext cx="10972799" cy="457200"/>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31C01FE6-9CD8-3F41-B457-8E54FB81B379}"/>
              </a:ext>
            </a:extLst>
          </p:cNvPr>
          <p:cNvSpPr txBox="1"/>
          <p:nvPr userDrawn="1"/>
        </p:nvSpPr>
        <p:spPr>
          <a:xfrm>
            <a:off x="4368799" y="6456477"/>
            <a:ext cx="3454400" cy="164212"/>
          </a:xfrm>
          <a:prstGeom prst="rect">
            <a:avLst/>
          </a:prstGeom>
          <a:noFill/>
        </p:spPr>
        <p:txBody>
          <a:bodyPr wrap="square" lIns="0" tIns="0" rIns="0" bIns="0" rtlCol="0">
            <a:spAutoFit/>
          </a:bodyPr>
          <a:lstStyle/>
          <a:p>
            <a:pPr algn="ctr"/>
            <a:r>
              <a:rPr lang="en-US" sz="1067">
                <a:solidFill>
                  <a:schemeClr val="accent4"/>
                </a:solidFill>
                <a:latin typeface="+mj-lt"/>
                <a:cs typeface="Arial" pitchFamily="34" charset="0"/>
              </a:rPr>
              <a:t>ManpowerGroup  </a:t>
            </a:r>
            <a:r>
              <a:rPr lang="en-US" sz="1067">
                <a:solidFill>
                  <a:schemeClr val="accent4"/>
                </a:solidFill>
                <a:latin typeface="+mj-lt"/>
                <a:cs typeface="Arial"/>
              </a:rPr>
              <a:t>|  Solving the Talent Shortage</a:t>
            </a:r>
            <a:endParaRPr lang="en-US" sz="1067">
              <a:solidFill>
                <a:schemeClr val="accent4"/>
              </a:solidFill>
              <a:latin typeface="+mj-lt"/>
              <a:cs typeface="Arial" pitchFamily="34" charset="0"/>
            </a:endParaRPr>
          </a:p>
        </p:txBody>
      </p:sp>
      <p:sp>
        <p:nvSpPr>
          <p:cNvPr id="12" name="TextBox 11">
            <a:extLst>
              <a:ext uri="{FF2B5EF4-FFF2-40B4-BE49-F238E27FC236}">
                <a16:creationId xmlns:a16="http://schemas.microsoft.com/office/drawing/2014/main" id="{7E24788F-D789-3741-93AE-B400072BF545}"/>
              </a:ext>
            </a:extLst>
          </p:cNvPr>
          <p:cNvSpPr txBox="1"/>
          <p:nvPr userDrawn="1"/>
        </p:nvSpPr>
        <p:spPr>
          <a:xfrm>
            <a:off x="11183435" y="6456475"/>
            <a:ext cx="406400" cy="164212"/>
          </a:xfrm>
          <a:prstGeom prst="rect">
            <a:avLst/>
          </a:prstGeom>
          <a:noFill/>
        </p:spPr>
        <p:txBody>
          <a:bodyPr wrap="square" lIns="0" tIns="0" rIns="0" bIns="0" rtlCol="0">
            <a:spAutoFit/>
          </a:bodyPr>
          <a:lstStyle/>
          <a:p>
            <a:pPr algn="r"/>
            <a:fld id="{B1565E9B-5186-43E7-9AA3-1CE32C11B000}" type="slidenum">
              <a:rPr lang="en-US" sz="1067" b="0" smtClean="0">
                <a:solidFill>
                  <a:schemeClr val="accent4"/>
                </a:solidFill>
                <a:latin typeface="+mj-lt"/>
                <a:cs typeface="Arial" pitchFamily="34" charset="0"/>
              </a:rPr>
              <a:pPr algn="r"/>
              <a:t>‹Nº›</a:t>
            </a:fld>
            <a:endParaRPr lang="en-US" sz="1067" b="0">
              <a:solidFill>
                <a:schemeClr val="accent4"/>
              </a:solidFill>
              <a:latin typeface="+mj-lt"/>
              <a:cs typeface="Arial" pitchFamily="34" charset="0"/>
            </a:endParaRPr>
          </a:p>
        </p:txBody>
      </p:sp>
      <p:sp>
        <p:nvSpPr>
          <p:cNvPr id="13" name="TextBox 12">
            <a:extLst>
              <a:ext uri="{FF2B5EF4-FFF2-40B4-BE49-F238E27FC236}">
                <a16:creationId xmlns:a16="http://schemas.microsoft.com/office/drawing/2014/main" id="{642E2704-4180-7E41-A334-3C60E02CBF59}"/>
              </a:ext>
            </a:extLst>
          </p:cNvPr>
          <p:cNvSpPr txBox="1"/>
          <p:nvPr userDrawn="1"/>
        </p:nvSpPr>
        <p:spPr>
          <a:xfrm>
            <a:off x="609600" y="6456475"/>
            <a:ext cx="2032000" cy="164212"/>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a:solidFill>
                  <a:schemeClr val="accent4"/>
                </a:solidFill>
                <a:latin typeface="+mj-lt"/>
              </a:rPr>
              <a:t>Public Use</a:t>
            </a:r>
            <a:endParaRPr lang="en-US" sz="1067">
              <a:solidFill>
                <a:schemeClr val="accent4"/>
              </a:solidFill>
              <a:latin typeface="+mj-lt"/>
              <a:cs typeface="Arial (body)"/>
            </a:endParaRPr>
          </a:p>
        </p:txBody>
      </p:sp>
    </p:spTree>
    <p:extLst>
      <p:ext uri="{BB962C8B-B14F-4D97-AF65-F5344CB8AC3E}">
        <p14:creationId xmlns:p14="http://schemas.microsoft.com/office/powerpoint/2010/main" val="611241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06" r:id="rId7"/>
    <p:sldLayoutId id="2147483708" r:id="rId8"/>
    <p:sldLayoutId id="2147483712" r:id="rId9"/>
    <p:sldLayoutId id="2147483713" r:id="rId10"/>
    <p:sldLayoutId id="2147483714" r:id="rId11"/>
  </p:sldLayoutIdLst>
  <p:hf sldNum="0" hdr="0" ftr="0"/>
  <p:txStyles>
    <p:titleStyle>
      <a:lvl1pPr algn="l" defTabSz="1219170" rtl="0" eaLnBrk="1" latinLnBrk="0" hangingPunct="1">
        <a:spcBef>
          <a:spcPct val="0"/>
        </a:spcBef>
        <a:buNone/>
        <a:defRPr sz="3467" kern="1200">
          <a:solidFill>
            <a:schemeClr val="tx1"/>
          </a:solidFill>
          <a:latin typeface="Arial" pitchFamily="34" charset="0"/>
          <a:ea typeface="+mj-ea"/>
          <a:cs typeface="Arial" pitchFamily="34" charset="0"/>
        </a:defRPr>
      </a:lvl1pPr>
    </p:titleStyle>
    <p:bodyStyle>
      <a:lvl1pPr marL="311143" indent="-311143" algn="l" defTabSz="1219170" rtl="0" eaLnBrk="1" latinLnBrk="0" hangingPunct="1">
        <a:spcBef>
          <a:spcPct val="20000"/>
        </a:spcBef>
        <a:buClr>
          <a:schemeClr val="tx1"/>
        </a:buClr>
        <a:buFont typeface="Arial" pitchFamily="34" charset="0"/>
        <a:buChar char="•"/>
        <a:tabLst/>
        <a:defRPr sz="2400" kern="1200">
          <a:solidFill>
            <a:schemeClr val="accent4"/>
          </a:solidFill>
          <a:latin typeface="Arial" pitchFamily="34" charset="0"/>
          <a:ea typeface="+mn-ea"/>
          <a:cs typeface="Arial" pitchFamily="34" charset="0"/>
        </a:defRPr>
      </a:lvl1pPr>
      <a:lvl2pPr marL="685783" indent="-304792" algn="l" defTabSz="1219170" rtl="0" eaLnBrk="1" latinLnBrk="0" hangingPunct="1">
        <a:spcBef>
          <a:spcPct val="20000"/>
        </a:spcBef>
        <a:buClr>
          <a:schemeClr val="tx1"/>
        </a:buClr>
        <a:buFont typeface="Arial" pitchFamily="34" charset="0"/>
        <a:buChar char="–"/>
        <a:tabLst/>
        <a:defRPr sz="2133" kern="1200">
          <a:solidFill>
            <a:schemeClr val="accent4"/>
          </a:solidFill>
          <a:latin typeface="Arial" pitchFamily="34" charset="0"/>
          <a:ea typeface="+mn-ea"/>
          <a:cs typeface="Arial" pitchFamily="34" charset="0"/>
        </a:defRPr>
      </a:lvl2pPr>
      <a:lvl3pPr marL="990575" indent="-304792" algn="l" defTabSz="1219170" rtl="0" eaLnBrk="1" latinLnBrk="0" hangingPunct="1">
        <a:spcBef>
          <a:spcPct val="20000"/>
        </a:spcBef>
        <a:buClr>
          <a:schemeClr val="tx1"/>
        </a:buClr>
        <a:buFont typeface="Arial" pitchFamily="34" charset="0"/>
        <a:buChar char="•"/>
        <a:tabLst/>
        <a:defRPr sz="2133" kern="1200">
          <a:solidFill>
            <a:schemeClr val="accent4"/>
          </a:solidFill>
          <a:latin typeface="Arial" pitchFamily="34" charset="0"/>
          <a:ea typeface="+mn-ea"/>
          <a:cs typeface="Arial" pitchFamily="34" charset="0"/>
        </a:defRPr>
      </a:lvl3pPr>
      <a:lvl4pPr marL="1371566" indent="-302676" algn="l" defTabSz="1219170" rtl="0" eaLnBrk="1" latinLnBrk="0" hangingPunct="1">
        <a:spcBef>
          <a:spcPct val="20000"/>
        </a:spcBef>
        <a:buClr>
          <a:schemeClr val="tx1"/>
        </a:buClr>
        <a:buFont typeface="Arial" pitchFamily="34" charset="0"/>
        <a:buChar char="–"/>
        <a:tabLst/>
        <a:defRPr sz="2133" kern="1200">
          <a:solidFill>
            <a:schemeClr val="accent4"/>
          </a:solidFill>
          <a:latin typeface="Arial" pitchFamily="34" charset="0"/>
          <a:ea typeface="+mn-ea"/>
          <a:cs typeface="Arial" pitchFamily="34" charset="0"/>
        </a:defRPr>
      </a:lvl4pPr>
      <a:lvl5pPr marL="1676358" indent="-304792" algn="l" defTabSz="1219170" rtl="0" eaLnBrk="1" latinLnBrk="0" hangingPunct="1">
        <a:spcBef>
          <a:spcPct val="20000"/>
        </a:spcBef>
        <a:buClr>
          <a:schemeClr val="tx1"/>
        </a:buClr>
        <a:buFont typeface="Arial" pitchFamily="34" charset="0"/>
        <a:buChar char="»"/>
        <a:tabLst/>
        <a:defRPr sz="2133" kern="1200">
          <a:solidFill>
            <a:schemeClr val="accent4"/>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gif"/><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7.svg"/><Relationship Id="rId18" Type="http://schemas.openxmlformats.org/officeDocument/2006/relationships/image" Target="../media/image82.png"/><Relationship Id="rId3" Type="http://schemas.openxmlformats.org/officeDocument/2006/relationships/image" Target="../media/image68.png"/><Relationship Id="rId21" Type="http://schemas.openxmlformats.org/officeDocument/2006/relationships/image" Target="../media/image85.svg"/><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1.svg"/><Relationship Id="rId2" Type="http://schemas.openxmlformats.org/officeDocument/2006/relationships/notesSlide" Target="../notesSlides/notesSlide4.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71.svg"/><Relationship Id="rId11" Type="http://schemas.openxmlformats.org/officeDocument/2006/relationships/image" Target="../media/image75.svg"/><Relationship Id="rId5" Type="http://schemas.openxmlformats.org/officeDocument/2006/relationships/image" Target="../media/image70.png"/><Relationship Id="rId15" Type="http://schemas.openxmlformats.org/officeDocument/2006/relationships/image" Target="../media/image79.svg"/><Relationship Id="rId10" Type="http://schemas.openxmlformats.org/officeDocument/2006/relationships/image" Target="../media/image74.png"/><Relationship Id="rId19" Type="http://schemas.openxmlformats.org/officeDocument/2006/relationships/image" Target="../media/image83.svg"/><Relationship Id="rId4" Type="http://schemas.openxmlformats.org/officeDocument/2006/relationships/image" Target="../media/image69.svg"/><Relationship Id="rId9" Type="http://schemas.openxmlformats.org/officeDocument/2006/relationships/chart" Target="../charts/chart3.xml"/><Relationship Id="rId1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chart" Target="../charts/chart4.xml"/><Relationship Id="rId5" Type="http://schemas.openxmlformats.org/officeDocument/2006/relationships/image" Target="../media/image88.sv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0.png"/><Relationship Id="rId1" Type="http://schemas.openxmlformats.org/officeDocument/2006/relationships/slideLayout" Target="../slideLayouts/slideLayout18.xml"/><Relationship Id="rId5" Type="http://schemas.openxmlformats.org/officeDocument/2006/relationships/image" Target="../media/image120.png"/><Relationship Id="rId4" Type="http://schemas.openxmlformats.org/officeDocument/2006/relationships/image" Target="../media/image119.png"/></Relationships>
</file>

<file path=ppt/slides/_rels/slide3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122.png"/></Relationships>
</file>

<file path=ppt/slides/_rels/slide3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gif"/></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0.png"/><Relationship Id="rId1" Type="http://schemas.openxmlformats.org/officeDocument/2006/relationships/slideLayout" Target="../slideLayouts/slideLayout18.xml"/><Relationship Id="rId5" Type="http://schemas.openxmlformats.org/officeDocument/2006/relationships/image" Target="../media/image130.png"/><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34.sv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19.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1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137.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2.xml"/><Relationship Id="rId4" Type="http://schemas.openxmlformats.org/officeDocument/2006/relationships/image" Target="../media/image138.png"/></Relationships>
</file>

<file path=ppt/slides/_rels/slide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44.pn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4.xml.rels><?xml version="1.0" encoding="UTF-8" standalone="yes"?>
<Relationships xmlns="http://schemas.openxmlformats.org/package/2006/relationships"><Relationship Id="rId8" Type="http://schemas.openxmlformats.org/officeDocument/2006/relationships/image" Target="../media/image148.svg"/><Relationship Id="rId13" Type="http://schemas.openxmlformats.org/officeDocument/2006/relationships/image" Target="../media/image129.gif"/><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151.gif"/><Relationship Id="rId2" Type="http://schemas.openxmlformats.org/officeDocument/2006/relationships/image" Target="../media/image145.png"/><Relationship Id="rId1" Type="http://schemas.openxmlformats.org/officeDocument/2006/relationships/slideLayout" Target="../slideLayouts/slideLayout19.xml"/><Relationship Id="rId6" Type="http://schemas.openxmlformats.org/officeDocument/2006/relationships/image" Target="../media/image147.svg"/><Relationship Id="rId11" Type="http://schemas.openxmlformats.org/officeDocument/2006/relationships/image" Target="../media/image150.png"/><Relationship Id="rId5" Type="http://schemas.openxmlformats.org/officeDocument/2006/relationships/image" Target="../media/image17.png"/><Relationship Id="rId10" Type="http://schemas.openxmlformats.org/officeDocument/2006/relationships/image" Target="../media/image149.svg"/><Relationship Id="rId4" Type="http://schemas.openxmlformats.org/officeDocument/2006/relationships/image" Target="../media/image14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image" Target="../media/image47.svg"/><Relationship Id="rId5" Type="http://schemas.openxmlformats.org/officeDocument/2006/relationships/image" Target="../media/image52.svg"/><Relationship Id="rId10" Type="http://schemas.openxmlformats.org/officeDocument/2006/relationships/image" Target="../media/image46.png"/><Relationship Id="rId4" Type="http://schemas.openxmlformats.org/officeDocument/2006/relationships/image" Target="../media/image51.png"/><Relationship Id="rId9" Type="http://schemas.openxmlformats.org/officeDocument/2006/relationships/image" Target="../media/image56.sv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A3E15DB6-B732-4475-9B1D-D3F5DDCED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06"/>
            <a:ext cx="12306034" cy="6931812"/>
          </a:xfrm>
          <a:prstGeom prst="rect">
            <a:avLst/>
          </a:prstGeom>
        </p:spPr>
      </p:pic>
      <p:pic>
        <p:nvPicPr>
          <p:cNvPr id="8" name="Gráfico 7">
            <a:extLst>
              <a:ext uri="{FF2B5EF4-FFF2-40B4-BE49-F238E27FC236}">
                <a16:creationId xmlns:a16="http://schemas.microsoft.com/office/drawing/2014/main" id="{3E35BA3B-FD94-446A-86E0-C940808C74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9018" y="100945"/>
            <a:ext cx="3653961" cy="653554"/>
          </a:xfrm>
          <a:prstGeom prst="rect">
            <a:avLst/>
          </a:prstGeom>
        </p:spPr>
      </p:pic>
      <p:pic>
        <p:nvPicPr>
          <p:cNvPr id="9" name="Gráfico 8">
            <a:extLst>
              <a:ext uri="{FF2B5EF4-FFF2-40B4-BE49-F238E27FC236}">
                <a16:creationId xmlns:a16="http://schemas.microsoft.com/office/drawing/2014/main" id="{57B900B8-D409-4351-B2F0-453CABA04C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6210" y="915448"/>
            <a:ext cx="1761753" cy="334435"/>
          </a:xfrm>
          <a:prstGeom prst="rect">
            <a:avLst/>
          </a:prstGeom>
        </p:spPr>
      </p:pic>
      <p:pic>
        <p:nvPicPr>
          <p:cNvPr id="10" name="Gráfico 9">
            <a:extLst>
              <a:ext uri="{FF2B5EF4-FFF2-40B4-BE49-F238E27FC236}">
                <a16:creationId xmlns:a16="http://schemas.microsoft.com/office/drawing/2014/main" id="{3887EE54-2DE9-4B37-B04D-8FB8AC8AB2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54462" y="938693"/>
            <a:ext cx="1207972" cy="412851"/>
          </a:xfrm>
          <a:prstGeom prst="rect">
            <a:avLst/>
          </a:prstGeom>
        </p:spPr>
      </p:pic>
      <p:pic>
        <p:nvPicPr>
          <p:cNvPr id="11" name="Gráfico 10">
            <a:extLst>
              <a:ext uri="{FF2B5EF4-FFF2-40B4-BE49-F238E27FC236}">
                <a16:creationId xmlns:a16="http://schemas.microsoft.com/office/drawing/2014/main" id="{36195400-ED2A-48E6-82FF-54DB8177A6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3028" y="933974"/>
            <a:ext cx="1948663" cy="397228"/>
          </a:xfrm>
          <a:prstGeom prst="rect">
            <a:avLst/>
          </a:prstGeom>
        </p:spPr>
      </p:pic>
      <p:pic>
        <p:nvPicPr>
          <p:cNvPr id="14" name="Imagen 13" descr="Imagen que contiene objeto&#10;&#10;Descripción generada con confianza alta">
            <a:extLst>
              <a:ext uri="{FF2B5EF4-FFF2-40B4-BE49-F238E27FC236}">
                <a16:creationId xmlns:a16="http://schemas.microsoft.com/office/drawing/2014/main" id="{6C443C5C-FB9C-4746-9D4E-838C0A8E3CD9}"/>
              </a:ext>
            </a:extLst>
          </p:cNvPr>
          <p:cNvPicPr>
            <a:picLocks noChangeAspect="1"/>
          </p:cNvPicPr>
          <p:nvPr/>
        </p:nvPicPr>
        <p:blipFill>
          <a:blip r:embed="rId11"/>
          <a:stretch>
            <a:fillRect/>
          </a:stretch>
        </p:blipFill>
        <p:spPr>
          <a:xfrm>
            <a:off x="1193468" y="3876089"/>
            <a:ext cx="9805064" cy="3113107"/>
          </a:xfrm>
          <a:prstGeom prst="rect">
            <a:avLst/>
          </a:prstGeom>
        </p:spPr>
      </p:pic>
      <p:pic>
        <p:nvPicPr>
          <p:cNvPr id="15" name="Imagen 14">
            <a:extLst>
              <a:ext uri="{FF2B5EF4-FFF2-40B4-BE49-F238E27FC236}">
                <a16:creationId xmlns:a16="http://schemas.microsoft.com/office/drawing/2014/main" id="{85723AE2-1F3A-4F21-8300-277EC59DAA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43857" y="2642830"/>
            <a:ext cx="3637153" cy="3637153"/>
          </a:xfrm>
          <a:prstGeom prst="rect">
            <a:avLst/>
          </a:prstGeom>
        </p:spPr>
      </p:pic>
      <p:pic>
        <p:nvPicPr>
          <p:cNvPr id="13" name="Imagen 12" descr="Icono&#10;&#10;Descripción generada automáticamente">
            <a:extLst>
              <a:ext uri="{FF2B5EF4-FFF2-40B4-BE49-F238E27FC236}">
                <a16:creationId xmlns:a16="http://schemas.microsoft.com/office/drawing/2014/main" id="{C0820E72-10EA-4022-A9EA-6F12278667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238" y="1482266"/>
            <a:ext cx="10058420" cy="1426467"/>
          </a:xfrm>
          <a:prstGeom prst="rect">
            <a:avLst/>
          </a:prstGeom>
        </p:spPr>
      </p:pic>
      <p:sp>
        <p:nvSpPr>
          <p:cNvPr id="16" name="TextBox 8">
            <a:extLst>
              <a:ext uri="{FF2B5EF4-FFF2-40B4-BE49-F238E27FC236}">
                <a16:creationId xmlns:a16="http://schemas.microsoft.com/office/drawing/2014/main" id="{FA93B927-FDFA-4EAD-A4AA-F302BB26BAEC}"/>
              </a:ext>
            </a:extLst>
          </p:cNvPr>
          <p:cNvSpPr txBox="1"/>
          <p:nvPr/>
        </p:nvSpPr>
        <p:spPr>
          <a:xfrm>
            <a:off x="2481943" y="2805961"/>
            <a:ext cx="6856999" cy="461665"/>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dirty="0">
                <a:solidFill>
                  <a:schemeClr val="bg1"/>
                </a:solidFill>
              </a:rPr>
              <a:t>Una </a:t>
            </a:r>
            <a:r>
              <a:rPr lang="en-US" sz="2400" dirty="0" err="1">
                <a:solidFill>
                  <a:schemeClr val="bg1"/>
                </a:solidFill>
              </a:rPr>
              <a:t>mirada</a:t>
            </a:r>
            <a:r>
              <a:rPr lang="en-US" sz="2400" dirty="0">
                <a:solidFill>
                  <a:schemeClr val="bg1"/>
                </a:solidFill>
              </a:rPr>
              <a:t> al panorama </a:t>
            </a:r>
            <a:r>
              <a:rPr lang="en-US" sz="2400" dirty="0" err="1">
                <a:solidFill>
                  <a:schemeClr val="bg1"/>
                </a:solidFill>
              </a:rPr>
              <a:t>laboral</a:t>
            </a:r>
            <a:r>
              <a:rPr lang="en-US" sz="2400" dirty="0">
                <a:solidFill>
                  <a:schemeClr val="bg1"/>
                </a:solidFill>
              </a:rPr>
              <a:t> 2022</a:t>
            </a:r>
          </a:p>
        </p:txBody>
      </p:sp>
    </p:spTree>
    <p:extLst>
      <p:ext uri="{BB962C8B-B14F-4D97-AF65-F5344CB8AC3E}">
        <p14:creationId xmlns:p14="http://schemas.microsoft.com/office/powerpoint/2010/main" val="102277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6EF7AB39-F17B-4BB4-BF4C-8223A67F8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6311"/>
            <a:ext cx="12192000" cy="6857143"/>
          </a:xfrm>
          <a:prstGeom prst="rect">
            <a:avLst/>
          </a:prstGeom>
        </p:spPr>
      </p:pic>
      <p:pic>
        <p:nvPicPr>
          <p:cNvPr id="5" name="Marcador de contenido 8" descr="Rectángulo&#10;&#10;Descripción generada automáticamente con confianza media">
            <a:extLst>
              <a:ext uri="{FF2B5EF4-FFF2-40B4-BE49-F238E27FC236}">
                <a16:creationId xmlns:a16="http://schemas.microsoft.com/office/drawing/2014/main" id="{8DC9BA1E-5910-4F67-BDA7-FCF4F0E0A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18695" cy="2502413"/>
          </a:xfrm>
          <a:prstGeom prst="rect">
            <a:avLst/>
          </a:prstGeom>
        </p:spPr>
      </p:pic>
      <p:sp>
        <p:nvSpPr>
          <p:cNvPr id="6" name="CuadroTexto 5">
            <a:extLst>
              <a:ext uri="{FF2B5EF4-FFF2-40B4-BE49-F238E27FC236}">
                <a16:creationId xmlns:a16="http://schemas.microsoft.com/office/drawing/2014/main" id="{E568D6FB-9EFC-496B-B00B-FFD779CC189A}"/>
              </a:ext>
            </a:extLst>
          </p:cNvPr>
          <p:cNvSpPr txBox="1"/>
          <p:nvPr/>
        </p:nvSpPr>
        <p:spPr>
          <a:xfrm>
            <a:off x="606490" y="149289"/>
            <a:ext cx="1843197" cy="646331"/>
          </a:xfrm>
          <a:prstGeom prst="rect">
            <a:avLst/>
          </a:prstGeom>
          <a:noFill/>
        </p:spPr>
        <p:txBody>
          <a:bodyPr wrap="none" rtlCol="0">
            <a:spAutoFit/>
          </a:bodyPr>
          <a:lstStyle/>
          <a:p>
            <a:r>
              <a:rPr lang="en-US" sz="1800" b="1" i="0" dirty="0">
                <a:solidFill>
                  <a:schemeClr val="bg1"/>
                </a:solidFill>
                <a:latin typeface="Arial"/>
                <a:cs typeface="Arial"/>
              </a:rPr>
              <a:t>TENDENCIA #3</a:t>
            </a:r>
            <a:endParaRPr lang="en-US" sz="1800" b="1" i="0" dirty="0">
              <a:solidFill>
                <a:schemeClr val="bg1"/>
              </a:solidFill>
            </a:endParaRPr>
          </a:p>
          <a:p>
            <a:endParaRPr lang="es-CO" dirty="0"/>
          </a:p>
        </p:txBody>
      </p:sp>
      <p:sp>
        <p:nvSpPr>
          <p:cNvPr id="8" name="CuadroTexto 7">
            <a:extLst>
              <a:ext uri="{FF2B5EF4-FFF2-40B4-BE49-F238E27FC236}">
                <a16:creationId xmlns:a16="http://schemas.microsoft.com/office/drawing/2014/main" id="{0A9E8C23-A01B-44A1-9B25-EA8875920665}"/>
              </a:ext>
            </a:extLst>
          </p:cNvPr>
          <p:cNvSpPr txBox="1"/>
          <p:nvPr/>
        </p:nvSpPr>
        <p:spPr>
          <a:xfrm>
            <a:off x="882538" y="1593418"/>
            <a:ext cx="10576421" cy="646331"/>
          </a:xfrm>
          <a:prstGeom prst="rect">
            <a:avLst/>
          </a:prstGeom>
          <a:noFill/>
        </p:spPr>
        <p:txBody>
          <a:bodyPr wrap="square">
            <a:spAutoFit/>
          </a:bodyPr>
          <a:lstStyle/>
          <a:p>
            <a:r>
              <a:rPr lang="es-ES" sz="1800" b="1">
                <a:solidFill>
                  <a:srgbClr val="29619C"/>
                </a:solidFill>
                <a:latin typeface="Arial"/>
                <a:cs typeface="Arial"/>
              </a:rPr>
              <a:t>LA CULTURA IMPORTA: LA HERRAMIENTA DE ATRACCIÓN Y</a:t>
            </a:r>
          </a:p>
          <a:p>
            <a:r>
              <a:rPr lang="es-ES" sz="1800" b="1">
                <a:solidFill>
                  <a:srgbClr val="29619C"/>
                </a:solidFill>
                <a:latin typeface="Arial"/>
                <a:cs typeface="Arial"/>
              </a:rPr>
              <a:t>RETENCIÓN </a:t>
            </a:r>
            <a:r>
              <a:rPr lang="es-ES" b="1">
                <a:solidFill>
                  <a:srgbClr val="29619C"/>
                </a:solidFill>
                <a:latin typeface="Arial"/>
                <a:cs typeface="Arial"/>
              </a:rPr>
              <a:t>COMO </a:t>
            </a:r>
            <a:r>
              <a:rPr lang="es-ES" sz="1800" b="1">
                <a:solidFill>
                  <a:srgbClr val="29619C"/>
                </a:solidFill>
                <a:latin typeface="Arial"/>
                <a:cs typeface="Arial"/>
              </a:rPr>
              <a:t>ESTRATEGIA PARA EL DESAYUNO</a:t>
            </a:r>
          </a:p>
        </p:txBody>
      </p:sp>
      <p:sp>
        <p:nvSpPr>
          <p:cNvPr id="9" name="TextBox 15">
            <a:extLst>
              <a:ext uri="{FF2B5EF4-FFF2-40B4-BE49-F238E27FC236}">
                <a16:creationId xmlns:a16="http://schemas.microsoft.com/office/drawing/2014/main" id="{52AD0DB5-3EAB-4B6B-8C90-5059D8E2ACDB}"/>
              </a:ext>
            </a:extLst>
          </p:cNvPr>
          <p:cNvSpPr txBox="1"/>
          <p:nvPr/>
        </p:nvSpPr>
        <p:spPr>
          <a:xfrm>
            <a:off x="2973580" y="384546"/>
            <a:ext cx="4031935" cy="138499"/>
          </a:xfrm>
          <a:prstGeom prst="rect">
            <a:avLst/>
          </a:prstGeom>
          <a:noFill/>
        </p:spPr>
        <p:txBody>
          <a:bodyPr wrap="square" lIns="0" tIns="0" rIns="0" bIns="0" rtlCol="0">
            <a:spAutoFit/>
          </a:bodyPr>
          <a:lstStyle/>
          <a:p>
            <a:pPr fontAlgn="base"/>
            <a:r>
              <a:rPr lang="en-US" sz="900">
                <a:solidFill>
                  <a:srgbClr val="67696F"/>
                </a:solidFill>
                <a:latin typeface="Arial" panose="020B0604020202020204" pitchFamily="34" charset="0"/>
                <a:cs typeface="Arial" panose="020B0604020202020204" pitchFamily="34" charset="0"/>
              </a:rPr>
              <a:t>|  </a:t>
            </a:r>
            <a:r>
              <a:rPr lang="es-ES" sz="900">
                <a:solidFill>
                  <a:srgbClr val="67696F"/>
                </a:solidFill>
                <a:latin typeface="Arial" panose="020B0604020202020204" pitchFamily="34" charset="0"/>
                <a:cs typeface="Arial" panose="020B0604020202020204" pitchFamily="34" charset="0"/>
              </a:rPr>
              <a:t>Escasez de Talento | Aceleración Tecnológica | Reinicio de las Compañías</a:t>
            </a:r>
            <a:endParaRPr lang="en-US" sz="900">
              <a:solidFill>
                <a:srgbClr val="67696F"/>
              </a:solidFill>
              <a:latin typeface="Arial" panose="020B0604020202020204" pitchFamily="34" charset="0"/>
              <a:cs typeface="Arial" panose="020B0604020202020204" pitchFamily="34" charset="0"/>
            </a:endParaRPr>
          </a:p>
        </p:txBody>
      </p:sp>
      <p:sp>
        <p:nvSpPr>
          <p:cNvPr id="10" name="TextBox 16">
            <a:extLst>
              <a:ext uri="{FF2B5EF4-FFF2-40B4-BE49-F238E27FC236}">
                <a16:creationId xmlns:a16="http://schemas.microsoft.com/office/drawing/2014/main" id="{0F8C1C48-E008-4371-AE74-9EA16099866D}"/>
              </a:ext>
            </a:extLst>
          </p:cNvPr>
          <p:cNvSpPr txBox="1"/>
          <p:nvPr/>
        </p:nvSpPr>
        <p:spPr>
          <a:xfrm>
            <a:off x="2973581" y="107984"/>
            <a:ext cx="4031935" cy="200055"/>
          </a:xfrm>
          <a:prstGeom prst="rect">
            <a:avLst/>
          </a:prstGeom>
          <a:noFill/>
        </p:spPr>
        <p:txBody>
          <a:bodyPr wrap="square" lIns="0" tIns="0" rIns="0" bIns="0" rtlCol="0">
            <a:spAutoFit/>
          </a:bodyPr>
          <a:lstStyle/>
          <a:p>
            <a:pPr fontAlgn="base"/>
            <a:r>
              <a:rPr lang="en-US" sz="1300" b="1">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Lo que los Trabajadores quieren</a:t>
            </a:r>
          </a:p>
        </p:txBody>
      </p:sp>
      <p:sp>
        <p:nvSpPr>
          <p:cNvPr id="11" name="TextBox 6">
            <a:extLst>
              <a:ext uri="{FF2B5EF4-FFF2-40B4-BE49-F238E27FC236}">
                <a16:creationId xmlns:a16="http://schemas.microsoft.com/office/drawing/2014/main" id="{E35D419B-4459-4229-8BF1-81224CB55292}"/>
              </a:ext>
            </a:extLst>
          </p:cNvPr>
          <p:cNvSpPr txBox="1"/>
          <p:nvPr/>
        </p:nvSpPr>
        <p:spPr>
          <a:xfrm>
            <a:off x="5978593" y="3974701"/>
            <a:ext cx="4453444" cy="73866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32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3</a:t>
            </a:r>
            <a:r>
              <a:rPr lang="es-ES" sz="20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 de cada </a:t>
            </a:r>
            <a:r>
              <a:rPr lang="es-ES" sz="32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4</a:t>
            </a:r>
            <a:r>
              <a:rPr lang="es-ES" sz="20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 </a:t>
            </a:r>
            <a:r>
              <a:rPr lang="es-ES" sz="16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trabajadores quieren sentirse motivados y apasionados por su trabajo.</a:t>
            </a:r>
            <a:endParaRPr lang="en-US" sz="14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endParaRPr>
          </a:p>
        </p:txBody>
      </p:sp>
      <p:sp>
        <p:nvSpPr>
          <p:cNvPr id="12" name="TextBox 6">
            <a:extLst>
              <a:ext uri="{FF2B5EF4-FFF2-40B4-BE49-F238E27FC236}">
                <a16:creationId xmlns:a16="http://schemas.microsoft.com/office/drawing/2014/main" id="{738D653A-927D-4CC4-B037-880DBD903FC9}"/>
              </a:ext>
            </a:extLst>
          </p:cNvPr>
          <p:cNvSpPr txBox="1"/>
          <p:nvPr/>
        </p:nvSpPr>
        <p:spPr>
          <a:xfrm>
            <a:off x="5978593" y="2754386"/>
            <a:ext cx="5880428" cy="984885"/>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32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7</a:t>
            </a:r>
            <a:r>
              <a:rPr lang="es-ES" sz="20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 de cada </a:t>
            </a:r>
            <a:r>
              <a:rPr lang="es-ES" sz="32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10</a:t>
            </a:r>
            <a:r>
              <a:rPr lang="es-ES" sz="20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 </a:t>
            </a:r>
            <a:r>
              <a:rPr lang="es-ES" sz="16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creen que el trabajo que realizan es importante y quieren que sus contribuciones sean reconocidas por la gerencia.</a:t>
            </a:r>
            <a:endParaRPr lang="en-US" sz="1600" b="1">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91A50168-DE1A-4B4E-AC0F-ED98867BC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21" y="1916584"/>
            <a:ext cx="5982495" cy="4979240"/>
          </a:xfrm>
          <a:prstGeom prst="rect">
            <a:avLst/>
          </a:prstGeom>
        </p:spPr>
      </p:pic>
      <p:cxnSp>
        <p:nvCxnSpPr>
          <p:cNvPr id="15" name="Conector recto 14">
            <a:extLst>
              <a:ext uri="{FF2B5EF4-FFF2-40B4-BE49-F238E27FC236}">
                <a16:creationId xmlns:a16="http://schemas.microsoft.com/office/drawing/2014/main" id="{916F6E6C-F607-45C4-B741-BC774D48A383}"/>
              </a:ext>
            </a:extLst>
          </p:cNvPr>
          <p:cNvCxnSpPr/>
          <p:nvPr/>
        </p:nvCxnSpPr>
        <p:spPr>
          <a:xfrm>
            <a:off x="5978593" y="3885501"/>
            <a:ext cx="5614353" cy="0"/>
          </a:xfrm>
          <a:prstGeom prst="line">
            <a:avLst/>
          </a:prstGeom>
        </p:spPr>
        <p:style>
          <a:lnRef idx="1">
            <a:schemeClr val="dk1"/>
          </a:lnRef>
          <a:fillRef idx="0">
            <a:schemeClr val="dk1"/>
          </a:fillRef>
          <a:effectRef idx="0">
            <a:schemeClr val="dk1"/>
          </a:effectRef>
          <a:fontRef idx="minor">
            <a:schemeClr val="tx1"/>
          </a:fontRef>
        </p:style>
      </p:cxnSp>
      <p:sp>
        <p:nvSpPr>
          <p:cNvPr id="20" name="CuadroTexto 19">
            <a:extLst>
              <a:ext uri="{FF2B5EF4-FFF2-40B4-BE49-F238E27FC236}">
                <a16:creationId xmlns:a16="http://schemas.microsoft.com/office/drawing/2014/main" id="{A2A02E23-456C-4CCD-9379-9B8405BAE1D6}"/>
              </a:ext>
            </a:extLst>
          </p:cNvPr>
          <p:cNvSpPr txBox="1"/>
          <p:nvPr/>
        </p:nvSpPr>
        <p:spPr>
          <a:xfrm>
            <a:off x="5908074" y="4950175"/>
            <a:ext cx="6191074" cy="646331"/>
          </a:xfrm>
          <a:prstGeom prst="rect">
            <a:avLst/>
          </a:prstGeom>
          <a:noFill/>
        </p:spPr>
        <p:txBody>
          <a:bodyPr wrap="square">
            <a:spAutoFit/>
          </a:bodyPr>
          <a:lstStyle/>
          <a:p>
            <a:r>
              <a:rPr kumimoji="0" lang="es-ES" sz="1200" b="0" i="0" u="none" strike="noStrike" kern="1200" cap="none" spc="0" normalizeH="0" baseline="0" noProof="0" dirty="0">
                <a:ln>
                  <a:noFill/>
                </a:ln>
                <a:solidFill>
                  <a:srgbClr val="282A32"/>
                </a:solidFill>
                <a:effectLst/>
                <a:uLnTx/>
                <a:uFillTx/>
                <a:latin typeface="Arial" pitchFamily="34" charset="0"/>
                <a:ea typeface="+mn-ea"/>
                <a:cs typeface="Arial" pitchFamily="34" charset="0"/>
              </a:rPr>
              <a:t>En esta era de escasez de talento, los mejores empleadores se darán cuenta que si no invierten en la cultura de la empresa ni la hacen evolucionar, tendrán dificultades para ejecutar su estrategia y necesitarán prepararse para perder talento. </a:t>
            </a:r>
            <a:endParaRPr lang="es-CO" sz="2000" dirty="0"/>
          </a:p>
        </p:txBody>
      </p:sp>
    </p:spTree>
    <p:extLst>
      <p:ext uri="{BB962C8B-B14F-4D97-AF65-F5344CB8AC3E}">
        <p14:creationId xmlns:p14="http://schemas.microsoft.com/office/powerpoint/2010/main" val="3697559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4BC0CCD-0054-A90D-5AC9-5C664A14D591}"/>
              </a:ext>
            </a:extLst>
          </p:cNvPr>
          <p:cNvSpPr txBox="1"/>
          <p:nvPr/>
        </p:nvSpPr>
        <p:spPr>
          <a:xfrm>
            <a:off x="292100" y="1838051"/>
            <a:ext cx="3881707" cy="2308324"/>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gradFill>
                  <a:gsLst>
                    <a:gs pos="0">
                      <a:srgbClr val="386097"/>
                    </a:gs>
                    <a:gs pos="25000">
                      <a:srgbClr val="4C79AF"/>
                    </a:gs>
                    <a:gs pos="52000">
                      <a:srgbClr val="5C7D70"/>
                    </a:gs>
                    <a:gs pos="100000">
                      <a:srgbClr val="9D323D"/>
                    </a:gs>
                    <a:gs pos="79000">
                      <a:srgbClr val="C25700"/>
                    </a:gs>
                  </a:gsLst>
                  <a:lin ang="600000" scaled="0"/>
                </a:gradFill>
                <a:effectLst/>
                <a:uLnTx/>
                <a:uFillTx/>
                <a:latin typeface="Arial" panose="020B0604020202020204" pitchFamily="34" charset="0"/>
                <a:ea typeface="+mn-ea"/>
                <a:cs typeface="Arial" panose="020B0604020202020204" pitchFamily="34" charset="0"/>
              </a:rPr>
              <a:t>Escasez de </a:t>
            </a:r>
            <a:r>
              <a:rPr kumimoji="0" lang="es-MX" sz="3600" b="1" i="0" u="none" strike="noStrike" kern="1200" cap="none" spc="0" normalizeH="0" baseline="0" noProof="0" dirty="0">
                <a:ln>
                  <a:noFill/>
                </a:ln>
                <a:gradFill>
                  <a:gsLst>
                    <a:gs pos="0">
                      <a:srgbClr val="386097"/>
                    </a:gs>
                    <a:gs pos="25000">
                      <a:srgbClr val="4C79AF"/>
                    </a:gs>
                    <a:gs pos="52000">
                      <a:srgbClr val="5C7D70"/>
                    </a:gs>
                    <a:gs pos="100000">
                      <a:srgbClr val="9D323D"/>
                    </a:gs>
                    <a:gs pos="79000">
                      <a:srgbClr val="C25700"/>
                    </a:gs>
                  </a:gsLst>
                  <a:lin ang="600000" scaled="0"/>
                </a:gradFill>
                <a:effectLst/>
                <a:uLnTx/>
                <a:uFillTx/>
                <a:latin typeface="Arial" panose="020B0604020202020204" pitchFamily="34" charset="0"/>
                <a:ea typeface="+mn-ea"/>
                <a:cs typeface="Arial" panose="020B0604020202020204" pitchFamily="34" charset="0"/>
              </a:rPr>
              <a:t>oportunidades laborales para los jóvenes</a:t>
            </a:r>
          </a:p>
        </p:txBody>
      </p:sp>
      <p:sp>
        <p:nvSpPr>
          <p:cNvPr id="5" name="CuadroTexto 4">
            <a:extLst>
              <a:ext uri="{FF2B5EF4-FFF2-40B4-BE49-F238E27FC236}">
                <a16:creationId xmlns:a16="http://schemas.microsoft.com/office/drawing/2014/main" id="{0124D025-EE1D-F1CC-7BE1-CD30A40349C2}"/>
              </a:ext>
            </a:extLst>
          </p:cNvPr>
          <p:cNvSpPr txBox="1"/>
          <p:nvPr/>
        </p:nvSpPr>
        <p:spPr>
          <a:xfrm>
            <a:off x="2114551" y="3917360"/>
            <a:ext cx="1905000" cy="1015663"/>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gradFill>
                  <a:gsLst>
                    <a:gs pos="0">
                      <a:srgbClr val="386097"/>
                    </a:gs>
                    <a:gs pos="25000">
                      <a:srgbClr val="4C79AF"/>
                    </a:gs>
                    <a:gs pos="52000">
                      <a:srgbClr val="5C7D70"/>
                    </a:gs>
                    <a:gs pos="100000">
                      <a:srgbClr val="9D323D"/>
                    </a:gs>
                    <a:gs pos="79000">
                      <a:srgbClr val="C25700"/>
                    </a:gs>
                  </a:gsLst>
                  <a:lin ang="600000" scaled="0"/>
                </a:gradFill>
                <a:effectLst/>
                <a:uLnTx/>
                <a:uFillTx/>
                <a:latin typeface="Arial" panose="020B0604020202020204" pitchFamily="34" charset="0"/>
                <a:ea typeface="+mn-ea"/>
                <a:cs typeface="Arial" panose="020B0604020202020204" pitchFamily="34" charset="0"/>
              </a:rPr>
              <a:t>2022</a:t>
            </a:r>
          </a:p>
        </p:txBody>
      </p:sp>
      <p:pic>
        <p:nvPicPr>
          <p:cNvPr id="8" name="Imagen 7">
            <a:extLst>
              <a:ext uri="{FF2B5EF4-FFF2-40B4-BE49-F238E27FC236}">
                <a16:creationId xmlns:a16="http://schemas.microsoft.com/office/drawing/2014/main" id="{4145A24A-959C-0EF7-B8E8-2329EFE09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338619"/>
            <a:ext cx="2516236" cy="459777"/>
          </a:xfrm>
          <a:prstGeom prst="rect">
            <a:avLst/>
          </a:prstGeom>
        </p:spPr>
      </p:pic>
      <p:pic>
        <p:nvPicPr>
          <p:cNvPr id="3" name="Imagen 2" descr="Logotipo, nombre de la empresa&#10;&#10;Descripción generada automáticamente">
            <a:extLst>
              <a:ext uri="{FF2B5EF4-FFF2-40B4-BE49-F238E27FC236}">
                <a16:creationId xmlns:a16="http://schemas.microsoft.com/office/drawing/2014/main" id="{9EF835D4-99F4-41A9-AAD3-031C3CE1EF64}"/>
              </a:ext>
            </a:extLst>
          </p:cNvPr>
          <p:cNvPicPr>
            <a:picLocks noChangeAspect="1"/>
          </p:cNvPicPr>
          <p:nvPr/>
        </p:nvPicPr>
        <p:blipFill rotWithShape="1">
          <a:blip r:embed="rId4">
            <a:extLst>
              <a:ext uri="{28A0092B-C50C-407E-A947-70E740481C1C}">
                <a14:useLocalDpi xmlns:a14="http://schemas.microsoft.com/office/drawing/2010/main" val="0"/>
              </a:ext>
            </a:extLst>
          </a:blip>
          <a:srcRect l="29707" t="28541" r="25569" b="23820"/>
          <a:stretch/>
        </p:blipFill>
        <p:spPr>
          <a:xfrm>
            <a:off x="2991065" y="33819"/>
            <a:ext cx="2333507" cy="1397526"/>
          </a:xfrm>
          <a:prstGeom prst="rect">
            <a:avLst/>
          </a:prstGeom>
        </p:spPr>
      </p:pic>
    </p:spTree>
    <p:extLst>
      <p:ext uri="{BB962C8B-B14F-4D97-AF65-F5344CB8AC3E}">
        <p14:creationId xmlns:p14="http://schemas.microsoft.com/office/powerpoint/2010/main" val="695156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5C6D9989-0126-0D4E-9F19-1020301F0CEE}"/>
              </a:ext>
            </a:extLst>
          </p:cNvPr>
          <p:cNvSpPr txBox="1"/>
          <p:nvPr/>
        </p:nvSpPr>
        <p:spPr>
          <a:xfrm>
            <a:off x="1980636" y="2001351"/>
            <a:ext cx="1131376"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11%</a:t>
            </a:r>
          </a:p>
        </p:txBody>
      </p:sp>
      <p:sp>
        <p:nvSpPr>
          <p:cNvPr id="12" name="CuadroTexto 11">
            <a:extLst>
              <a:ext uri="{FF2B5EF4-FFF2-40B4-BE49-F238E27FC236}">
                <a16:creationId xmlns:a16="http://schemas.microsoft.com/office/drawing/2014/main" id="{AA432E78-6495-E340-950B-7EE71D9240D3}"/>
              </a:ext>
            </a:extLst>
          </p:cNvPr>
          <p:cNvSpPr txBox="1"/>
          <p:nvPr/>
        </p:nvSpPr>
        <p:spPr>
          <a:xfrm>
            <a:off x="1374455" y="2530591"/>
            <a:ext cx="1022888"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4%</a:t>
            </a:r>
          </a:p>
        </p:txBody>
      </p:sp>
      <p:sp>
        <p:nvSpPr>
          <p:cNvPr id="15" name="CuadroTexto 14">
            <a:extLst>
              <a:ext uri="{FF2B5EF4-FFF2-40B4-BE49-F238E27FC236}">
                <a16:creationId xmlns:a16="http://schemas.microsoft.com/office/drawing/2014/main" id="{B3B63DEE-30CF-AA47-8869-A786CC5939A6}"/>
              </a:ext>
            </a:extLst>
          </p:cNvPr>
          <p:cNvSpPr txBox="1"/>
          <p:nvPr/>
        </p:nvSpPr>
        <p:spPr>
          <a:xfrm>
            <a:off x="2397343" y="837783"/>
            <a:ext cx="8585289" cy="1200329"/>
          </a:xfrm>
          <a:prstGeom prst="rect">
            <a:avLst/>
          </a:prstGeom>
          <a:noFill/>
        </p:spPr>
        <p:txBody>
          <a:bodyPr wrap="square" rtlCol="0">
            <a:spAutoFit/>
          </a:bodyPr>
          <a:lstStyle/>
          <a:p>
            <a:pPr algn="ctr"/>
            <a:r>
              <a:rPr lang="es-MX" sz="3600" dirty="0">
                <a:solidFill>
                  <a:srgbClr val="4C79AF"/>
                </a:solidFill>
                <a:latin typeface="Arial"/>
                <a:cs typeface="Arial"/>
              </a:rPr>
              <a:t>¿Te gustaría trabajar como empleado en una organización?</a:t>
            </a:r>
          </a:p>
        </p:txBody>
      </p:sp>
      <p:sp>
        <p:nvSpPr>
          <p:cNvPr id="17" name="CuadroTexto 16">
            <a:extLst>
              <a:ext uri="{FF2B5EF4-FFF2-40B4-BE49-F238E27FC236}">
                <a16:creationId xmlns:a16="http://schemas.microsoft.com/office/drawing/2014/main" id="{80BE68E2-C4FD-CE41-97F4-E16985E268E6}"/>
              </a:ext>
            </a:extLst>
          </p:cNvPr>
          <p:cNvSpPr txBox="1"/>
          <p:nvPr/>
        </p:nvSpPr>
        <p:spPr>
          <a:xfrm>
            <a:off x="2034560" y="2055275"/>
            <a:ext cx="1131376"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16%</a:t>
            </a:r>
          </a:p>
        </p:txBody>
      </p:sp>
      <p:graphicFrame>
        <p:nvGraphicFramePr>
          <p:cNvPr id="21" name="Gráfico 20">
            <a:extLst>
              <a:ext uri="{FF2B5EF4-FFF2-40B4-BE49-F238E27FC236}">
                <a16:creationId xmlns:a16="http://schemas.microsoft.com/office/drawing/2014/main" id="{FCF08A0D-1DD8-4245-B58B-33985B537618}"/>
              </a:ext>
            </a:extLst>
          </p:cNvPr>
          <p:cNvGraphicFramePr>
            <a:graphicFrameLocks/>
          </p:cNvGraphicFramePr>
          <p:nvPr/>
        </p:nvGraphicFramePr>
        <p:xfrm>
          <a:off x="258403" y="2033044"/>
          <a:ext cx="7009654" cy="4559331"/>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a:extLst>
              <a:ext uri="{FF2B5EF4-FFF2-40B4-BE49-F238E27FC236}">
                <a16:creationId xmlns:a16="http://schemas.microsoft.com/office/drawing/2014/main" id="{B7E29401-E465-52AB-E727-6CE44C28C625}"/>
              </a:ext>
            </a:extLst>
          </p:cNvPr>
          <p:cNvSpPr txBox="1"/>
          <p:nvPr/>
        </p:nvSpPr>
        <p:spPr>
          <a:xfrm>
            <a:off x="6541993" y="2253591"/>
            <a:ext cx="4086186" cy="1200329"/>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El 97% está buscando ser contratado por alguna organización.</a:t>
            </a:r>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008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B4A9B34-885B-B44D-895B-3BCA4FFB8E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7834" y="1602658"/>
            <a:ext cx="4697308" cy="5423132"/>
          </a:xfrm>
          <a:prstGeom prst="rect">
            <a:avLst/>
          </a:prstGeom>
        </p:spPr>
      </p:pic>
      <p:sp>
        <p:nvSpPr>
          <p:cNvPr id="4" name="Rectángulo 3">
            <a:extLst>
              <a:ext uri="{FF2B5EF4-FFF2-40B4-BE49-F238E27FC236}">
                <a16:creationId xmlns:a16="http://schemas.microsoft.com/office/drawing/2014/main" id="{BD51A9C1-6D02-474C-B169-EDB6FABDB0CA}"/>
              </a:ext>
            </a:extLst>
          </p:cNvPr>
          <p:cNvSpPr/>
          <p:nvPr/>
        </p:nvSpPr>
        <p:spPr>
          <a:xfrm>
            <a:off x="953729" y="787199"/>
            <a:ext cx="10903974" cy="1089529"/>
          </a:xfrm>
          <a:prstGeom prst="rect">
            <a:avLst/>
          </a:prstGeom>
        </p:spPr>
        <p:txBody>
          <a:bodyPr wrap="square">
            <a:spAutoFit/>
          </a:bodyPr>
          <a:lstStyle/>
          <a:p>
            <a:pPr marL="118530" lvl="0">
              <a:lnSpc>
                <a:spcPct val="90000"/>
              </a:lnSpc>
              <a:spcBef>
                <a:spcPts val="800"/>
              </a:spcBef>
              <a:buClr>
                <a:srgbClr val="AB404B"/>
              </a:buClr>
              <a:buSzPts val="2200"/>
            </a:pPr>
            <a:r>
              <a:rPr lang="es-ES" sz="3500" dirty="0">
                <a:solidFill>
                  <a:srgbClr val="386097"/>
                </a:solidFill>
                <a:latin typeface="Arial"/>
                <a:cs typeface="Arial"/>
                <a:sym typeface="Arial"/>
              </a:rPr>
              <a:t>El 75% de los jóvenes señalan que tienen problemas para encontrar trabajo</a:t>
            </a:r>
            <a:endParaRPr lang="es-MX" sz="3500" dirty="0">
              <a:solidFill>
                <a:srgbClr val="386097"/>
              </a:solidFill>
              <a:latin typeface="Arial"/>
              <a:cs typeface="Arial"/>
              <a:sym typeface="Arial"/>
            </a:endParaRPr>
          </a:p>
        </p:txBody>
      </p:sp>
      <p:graphicFrame>
        <p:nvGraphicFramePr>
          <p:cNvPr id="6" name="Gráfico 5">
            <a:extLst>
              <a:ext uri="{FF2B5EF4-FFF2-40B4-BE49-F238E27FC236}">
                <a16:creationId xmlns:a16="http://schemas.microsoft.com/office/drawing/2014/main" id="{2EA63131-130D-48EC-82F7-4020153E79A6}"/>
              </a:ext>
            </a:extLst>
          </p:cNvPr>
          <p:cNvGraphicFramePr>
            <a:graphicFrameLocks/>
          </p:cNvGraphicFramePr>
          <p:nvPr/>
        </p:nvGraphicFramePr>
        <p:xfrm>
          <a:off x="5876999" y="1602658"/>
          <a:ext cx="6088859" cy="51717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47903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F59E80B-12C6-864A-8D2B-630875E750A8}"/>
              </a:ext>
            </a:extLst>
          </p:cNvPr>
          <p:cNvSpPr/>
          <p:nvPr/>
        </p:nvSpPr>
        <p:spPr>
          <a:xfrm>
            <a:off x="846932" y="853294"/>
            <a:ext cx="10498136" cy="1200329"/>
          </a:xfrm>
          <a:prstGeom prst="rect">
            <a:avLst/>
          </a:prstGeom>
        </p:spPr>
        <p:txBody>
          <a:bodyPr wrap="square">
            <a:spAutoFit/>
          </a:bodyPr>
          <a:lstStyle/>
          <a:p>
            <a:pPr marL="118531" algn="ctr"/>
            <a:r>
              <a:rPr lang="es-MX" sz="3600" dirty="0">
                <a:solidFill>
                  <a:srgbClr val="4C79AF"/>
                </a:solidFill>
                <a:latin typeface="Arial"/>
                <a:cs typeface="Arial"/>
              </a:rPr>
              <a:t>Dificultad para encontrar trabajo por nivel de escolaridad</a:t>
            </a:r>
          </a:p>
        </p:txBody>
      </p:sp>
      <p:pic>
        <p:nvPicPr>
          <p:cNvPr id="5" name="Gráfico 4" descr="Lápiz">
            <a:extLst>
              <a:ext uri="{FF2B5EF4-FFF2-40B4-BE49-F238E27FC236}">
                <a16:creationId xmlns:a16="http://schemas.microsoft.com/office/drawing/2014/main" id="{7C25D287-8DF4-864E-9BFE-32CD3C06EB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1063" y="4198186"/>
            <a:ext cx="914400" cy="914400"/>
          </a:xfrm>
          <a:prstGeom prst="rect">
            <a:avLst/>
          </a:prstGeom>
        </p:spPr>
      </p:pic>
      <p:pic>
        <p:nvPicPr>
          <p:cNvPr id="6" name="Gráfico 5" descr="Matraz">
            <a:extLst>
              <a:ext uri="{FF2B5EF4-FFF2-40B4-BE49-F238E27FC236}">
                <a16:creationId xmlns:a16="http://schemas.microsoft.com/office/drawing/2014/main" id="{BC2CEB1C-10FD-9E47-8C15-3884676E01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41080" y="4168930"/>
            <a:ext cx="914400" cy="914400"/>
          </a:xfrm>
          <a:prstGeom prst="rect">
            <a:avLst/>
          </a:prstGeom>
        </p:spPr>
      </p:pic>
      <p:pic>
        <p:nvPicPr>
          <p:cNvPr id="7" name="Gráfico 6" descr="Birrete">
            <a:extLst>
              <a:ext uri="{FF2B5EF4-FFF2-40B4-BE49-F238E27FC236}">
                <a16:creationId xmlns:a16="http://schemas.microsoft.com/office/drawing/2014/main" id="{146619A9-02CA-3548-A123-29CD398560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35573" y="5011449"/>
            <a:ext cx="914400" cy="914400"/>
          </a:xfrm>
          <a:prstGeom prst="rect">
            <a:avLst/>
          </a:prstGeom>
        </p:spPr>
      </p:pic>
      <p:grpSp>
        <p:nvGrpSpPr>
          <p:cNvPr id="20" name="Grupo 19">
            <a:extLst>
              <a:ext uri="{FF2B5EF4-FFF2-40B4-BE49-F238E27FC236}">
                <a16:creationId xmlns:a16="http://schemas.microsoft.com/office/drawing/2014/main" id="{31F36CEF-626E-770F-830B-C4AF2AA5BB12}"/>
              </a:ext>
            </a:extLst>
          </p:cNvPr>
          <p:cNvGrpSpPr/>
          <p:nvPr/>
        </p:nvGrpSpPr>
        <p:grpSpPr>
          <a:xfrm>
            <a:off x="997648" y="1986455"/>
            <a:ext cx="10058400" cy="4385497"/>
            <a:chOff x="1830050" y="1823960"/>
            <a:chExt cx="9024620" cy="3517900"/>
          </a:xfrm>
        </p:grpSpPr>
        <p:graphicFrame>
          <p:nvGraphicFramePr>
            <p:cNvPr id="13" name="Gráfico 12">
              <a:extLst>
                <a:ext uri="{FF2B5EF4-FFF2-40B4-BE49-F238E27FC236}">
                  <a16:creationId xmlns:a16="http://schemas.microsoft.com/office/drawing/2014/main" id="{C9BC36B2-413F-4F6C-ACE5-D665703AA94B}"/>
                </a:ext>
              </a:extLst>
            </p:cNvPr>
            <p:cNvGraphicFramePr>
              <a:graphicFrameLocks/>
            </p:cNvGraphicFramePr>
            <p:nvPr/>
          </p:nvGraphicFramePr>
          <p:xfrm>
            <a:off x="1830050" y="1823960"/>
            <a:ext cx="9024620" cy="3517900"/>
          </p:xfrm>
          <a:graphic>
            <a:graphicData uri="http://schemas.openxmlformats.org/drawingml/2006/chart">
              <c:chart xmlns:c="http://schemas.openxmlformats.org/drawingml/2006/chart" xmlns:r="http://schemas.openxmlformats.org/officeDocument/2006/relationships" r:id="rId9"/>
            </a:graphicData>
          </a:graphic>
        </p:graphicFrame>
        <p:pic>
          <p:nvPicPr>
            <p:cNvPr id="14" name="Gráfico 4" descr="Lápiz">
              <a:extLst>
                <a:ext uri="{FF2B5EF4-FFF2-40B4-BE49-F238E27FC236}">
                  <a16:creationId xmlns:a16="http://schemas.microsoft.com/office/drawing/2014/main" id="{7C25D287-8DF4-864E-9BFE-32CD3C06EB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01923" y="3861876"/>
              <a:ext cx="730250" cy="730250"/>
            </a:xfrm>
            <a:prstGeom prst="rect">
              <a:avLst/>
            </a:prstGeom>
          </p:spPr>
        </p:pic>
        <p:pic>
          <p:nvPicPr>
            <p:cNvPr id="15" name="Gráfico 5" descr="Matraz">
              <a:extLst>
                <a:ext uri="{FF2B5EF4-FFF2-40B4-BE49-F238E27FC236}">
                  <a16:creationId xmlns:a16="http://schemas.microsoft.com/office/drawing/2014/main" id="{BC2CEB1C-10FD-9E47-8C15-3884676E01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01065" y="3608339"/>
              <a:ext cx="914400" cy="914400"/>
            </a:xfrm>
            <a:prstGeom prst="rect">
              <a:avLst/>
            </a:prstGeom>
          </p:spPr>
        </p:pic>
        <p:pic>
          <p:nvPicPr>
            <p:cNvPr id="16" name="Gráfico 9" descr="Microscopio">
              <a:extLst>
                <a:ext uri="{FF2B5EF4-FFF2-40B4-BE49-F238E27FC236}">
                  <a16:creationId xmlns:a16="http://schemas.microsoft.com/office/drawing/2014/main" id="{9F2E7CF5-9F45-6142-80F6-E5D6DF4320F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70451" y="3686190"/>
              <a:ext cx="914400" cy="914400"/>
            </a:xfrm>
            <a:prstGeom prst="rect">
              <a:avLst/>
            </a:prstGeom>
          </p:spPr>
        </p:pic>
        <p:pic>
          <p:nvPicPr>
            <p:cNvPr id="17" name="Gráfico 8" descr="Libro abierto">
              <a:extLst>
                <a:ext uri="{FF2B5EF4-FFF2-40B4-BE49-F238E27FC236}">
                  <a16:creationId xmlns:a16="http://schemas.microsoft.com/office/drawing/2014/main" id="{111BB940-BBE1-E94C-A2B3-21026DDFF66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15414" y="3731020"/>
              <a:ext cx="914400" cy="914400"/>
            </a:xfrm>
            <a:prstGeom prst="rect">
              <a:avLst/>
            </a:prstGeom>
          </p:spPr>
        </p:pic>
        <p:pic>
          <p:nvPicPr>
            <p:cNvPr id="18" name="Gráfico 6" descr="Birrete">
              <a:extLst>
                <a:ext uri="{FF2B5EF4-FFF2-40B4-BE49-F238E27FC236}">
                  <a16:creationId xmlns:a16="http://schemas.microsoft.com/office/drawing/2014/main" id="{146619A9-02CA-3548-A123-29CD3985604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050217" y="3702319"/>
              <a:ext cx="914400" cy="914400"/>
            </a:xfrm>
            <a:prstGeom prst="rect">
              <a:avLst/>
            </a:prstGeom>
          </p:spPr>
        </p:pic>
        <p:pic>
          <p:nvPicPr>
            <p:cNvPr id="19" name="Gráfico 7" descr="Diploma enrollado">
              <a:extLst>
                <a:ext uri="{FF2B5EF4-FFF2-40B4-BE49-F238E27FC236}">
                  <a16:creationId xmlns:a16="http://schemas.microsoft.com/office/drawing/2014/main" id="{FEBA03DE-22B9-DE49-A194-81860D6175F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547204" y="3731020"/>
              <a:ext cx="914400" cy="914400"/>
            </a:xfrm>
            <a:prstGeom prst="rect">
              <a:avLst/>
            </a:prstGeom>
          </p:spPr>
        </p:pic>
      </p:grpSp>
    </p:spTree>
    <p:extLst>
      <p:ext uri="{BB962C8B-B14F-4D97-AF65-F5344CB8AC3E}">
        <p14:creationId xmlns:p14="http://schemas.microsoft.com/office/powerpoint/2010/main" val="1635628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4A9AC21F-DD8F-749B-6C69-427EC13C9050}"/>
              </a:ext>
            </a:extLst>
          </p:cNvPr>
          <p:cNvPicPr>
            <a:picLocks noChangeAspect="1"/>
          </p:cNvPicPr>
          <p:nvPr/>
        </p:nvPicPr>
        <p:blipFill rotWithShape="1">
          <a:blip r:embed="rId3">
            <a:alphaModFix amt="17000"/>
          </a:blip>
          <a:srcRect l="15252"/>
          <a:stretch/>
        </p:blipFill>
        <p:spPr>
          <a:xfrm>
            <a:off x="-1" y="2809728"/>
            <a:ext cx="12792363" cy="8152814"/>
          </a:xfrm>
          <a:prstGeom prst="rect">
            <a:avLst/>
          </a:prstGeom>
        </p:spPr>
      </p:pic>
      <p:sp>
        <p:nvSpPr>
          <p:cNvPr id="9" name="CuadroTexto 8">
            <a:extLst>
              <a:ext uri="{FF2B5EF4-FFF2-40B4-BE49-F238E27FC236}">
                <a16:creationId xmlns:a16="http://schemas.microsoft.com/office/drawing/2014/main" id="{F343AA9B-82C8-7A42-A54C-68E1074E45E4}"/>
              </a:ext>
            </a:extLst>
          </p:cNvPr>
          <p:cNvSpPr txBox="1"/>
          <p:nvPr/>
        </p:nvSpPr>
        <p:spPr>
          <a:xfrm>
            <a:off x="4256299" y="5074890"/>
            <a:ext cx="3739486" cy="461665"/>
          </a:xfrm>
          <a:prstGeom prst="rect">
            <a:avLst/>
          </a:prstGeom>
          <a:noFill/>
        </p:spPr>
        <p:txBody>
          <a:bodyPr wrap="square" rtlCol="0">
            <a:spAutoFit/>
          </a:bodyPr>
          <a:lstStyle/>
          <a:p>
            <a:pPr algn="ctr"/>
            <a:r>
              <a:rPr lang="es-MX" sz="2400" dirty="0">
                <a:solidFill>
                  <a:schemeClr val="bg1"/>
                </a:solidFill>
                <a:latin typeface="Arial" panose="020B0604020202020204" pitchFamily="34" charset="0"/>
                <a:cs typeface="Arial" panose="020B0604020202020204" pitchFamily="34" charset="0"/>
              </a:rPr>
              <a:t>22%</a:t>
            </a:r>
          </a:p>
        </p:txBody>
      </p:sp>
      <p:sp>
        <p:nvSpPr>
          <p:cNvPr id="10" name="CuadroTexto 9">
            <a:extLst>
              <a:ext uri="{FF2B5EF4-FFF2-40B4-BE49-F238E27FC236}">
                <a16:creationId xmlns:a16="http://schemas.microsoft.com/office/drawing/2014/main" id="{1BBFFACA-D6C7-1948-86DA-AD1118F8FAE0}"/>
              </a:ext>
            </a:extLst>
          </p:cNvPr>
          <p:cNvSpPr txBox="1"/>
          <p:nvPr/>
        </p:nvSpPr>
        <p:spPr>
          <a:xfrm>
            <a:off x="299165" y="3047952"/>
            <a:ext cx="4595397" cy="40011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Menos de tres meses </a:t>
            </a:r>
          </a:p>
        </p:txBody>
      </p:sp>
      <p:sp>
        <p:nvSpPr>
          <p:cNvPr id="11" name="CuadroTexto 10">
            <a:extLst>
              <a:ext uri="{FF2B5EF4-FFF2-40B4-BE49-F238E27FC236}">
                <a16:creationId xmlns:a16="http://schemas.microsoft.com/office/drawing/2014/main" id="{43A1E7F3-A58F-BF41-8835-F040DFA8AB52}"/>
              </a:ext>
            </a:extLst>
          </p:cNvPr>
          <p:cNvSpPr txBox="1"/>
          <p:nvPr/>
        </p:nvSpPr>
        <p:spPr>
          <a:xfrm>
            <a:off x="334919" y="3896227"/>
            <a:ext cx="4595397" cy="40011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De 3 a 6 meses</a:t>
            </a:r>
          </a:p>
        </p:txBody>
      </p:sp>
      <p:sp>
        <p:nvSpPr>
          <p:cNvPr id="12" name="CuadroTexto 11">
            <a:extLst>
              <a:ext uri="{FF2B5EF4-FFF2-40B4-BE49-F238E27FC236}">
                <a16:creationId xmlns:a16="http://schemas.microsoft.com/office/drawing/2014/main" id="{1A1F3708-089A-3047-83E7-98C1D3C41AB6}"/>
              </a:ext>
            </a:extLst>
          </p:cNvPr>
          <p:cNvSpPr txBox="1"/>
          <p:nvPr/>
        </p:nvSpPr>
        <p:spPr>
          <a:xfrm>
            <a:off x="306801" y="4955415"/>
            <a:ext cx="4595397" cy="40011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Entre 6 y 12 meses </a:t>
            </a:r>
          </a:p>
        </p:txBody>
      </p:sp>
      <p:sp>
        <p:nvSpPr>
          <p:cNvPr id="13" name="CuadroTexto 12">
            <a:extLst>
              <a:ext uri="{FF2B5EF4-FFF2-40B4-BE49-F238E27FC236}">
                <a16:creationId xmlns:a16="http://schemas.microsoft.com/office/drawing/2014/main" id="{ADA06621-BE02-294B-812D-AD66D07AC5BD}"/>
              </a:ext>
            </a:extLst>
          </p:cNvPr>
          <p:cNvSpPr txBox="1"/>
          <p:nvPr/>
        </p:nvSpPr>
        <p:spPr>
          <a:xfrm>
            <a:off x="345551" y="5848448"/>
            <a:ext cx="4595397" cy="40011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Más de un año</a:t>
            </a:r>
          </a:p>
        </p:txBody>
      </p:sp>
      <p:sp>
        <p:nvSpPr>
          <p:cNvPr id="14" name="Rectángulo 13">
            <a:extLst>
              <a:ext uri="{FF2B5EF4-FFF2-40B4-BE49-F238E27FC236}">
                <a16:creationId xmlns:a16="http://schemas.microsoft.com/office/drawing/2014/main" id="{2990A356-8408-DB45-AAC4-A227BCD72B31}"/>
              </a:ext>
            </a:extLst>
          </p:cNvPr>
          <p:cNvSpPr/>
          <p:nvPr/>
        </p:nvSpPr>
        <p:spPr>
          <a:xfrm>
            <a:off x="1366684" y="850451"/>
            <a:ext cx="9099770" cy="646331"/>
          </a:xfrm>
          <a:prstGeom prst="rect">
            <a:avLst/>
          </a:prstGeom>
        </p:spPr>
        <p:txBody>
          <a:bodyPr wrap="square">
            <a:spAutoFit/>
          </a:bodyPr>
          <a:lstStyle/>
          <a:p>
            <a:pPr marL="118531" indent="0">
              <a:buNone/>
            </a:pPr>
            <a:r>
              <a:rPr lang="es-MX" sz="3600" dirty="0">
                <a:solidFill>
                  <a:srgbClr val="4C79AF"/>
                </a:solidFill>
                <a:latin typeface="Arial"/>
                <a:cs typeface="Arial"/>
              </a:rPr>
              <a:t>¿Cuánto tiempo llevan buscando trabajo?</a:t>
            </a:r>
          </a:p>
        </p:txBody>
      </p:sp>
      <p:pic>
        <p:nvPicPr>
          <p:cNvPr id="15" name="Gráfico 14" descr="Lupa">
            <a:extLst>
              <a:ext uri="{FF2B5EF4-FFF2-40B4-BE49-F238E27FC236}">
                <a16:creationId xmlns:a16="http://schemas.microsoft.com/office/drawing/2014/main" id="{7FC7221A-6E1D-F449-A070-0A9F5BC610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3952" y="850451"/>
            <a:ext cx="885175" cy="885175"/>
          </a:xfrm>
          <a:prstGeom prst="rect">
            <a:avLst/>
          </a:prstGeom>
        </p:spPr>
      </p:pic>
      <p:graphicFrame>
        <p:nvGraphicFramePr>
          <p:cNvPr id="17" name="Gráfico 16">
            <a:extLst>
              <a:ext uri="{FF2B5EF4-FFF2-40B4-BE49-F238E27FC236}">
                <a16:creationId xmlns:a16="http://schemas.microsoft.com/office/drawing/2014/main" id="{4685E2E1-A305-4F91-9C4C-258E1542E110}"/>
              </a:ext>
            </a:extLst>
          </p:cNvPr>
          <p:cNvGraphicFramePr>
            <a:graphicFrameLocks/>
          </p:cNvGraphicFramePr>
          <p:nvPr/>
        </p:nvGraphicFramePr>
        <p:xfrm>
          <a:off x="1618213" y="2721816"/>
          <a:ext cx="10020020" cy="3755501"/>
        </p:xfrm>
        <a:graphic>
          <a:graphicData uri="http://schemas.openxmlformats.org/drawingml/2006/chart">
            <c:chart xmlns:c="http://schemas.openxmlformats.org/drawingml/2006/chart" xmlns:r="http://schemas.openxmlformats.org/officeDocument/2006/relationships" r:id="rId6"/>
          </a:graphicData>
        </a:graphic>
      </p:graphicFrame>
      <p:sp>
        <p:nvSpPr>
          <p:cNvPr id="4" name="CuadroTexto 3">
            <a:extLst>
              <a:ext uri="{FF2B5EF4-FFF2-40B4-BE49-F238E27FC236}">
                <a16:creationId xmlns:a16="http://schemas.microsoft.com/office/drawing/2014/main" id="{97F37BD2-52E6-0B19-89E9-FD3BB66C1B99}"/>
              </a:ext>
            </a:extLst>
          </p:cNvPr>
          <p:cNvSpPr txBox="1"/>
          <p:nvPr/>
        </p:nvSpPr>
        <p:spPr>
          <a:xfrm>
            <a:off x="1317170" y="1916979"/>
            <a:ext cx="10129701" cy="461665"/>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El 40% de los jóvenes lleva buscando trabajo más de 6 meses</a:t>
            </a:r>
            <a:endParaRPr lang="es-MX"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181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3FD3E28-DF8E-584F-AD1E-C8DE5C33D7CE}"/>
              </a:ext>
            </a:extLst>
          </p:cNvPr>
          <p:cNvSpPr/>
          <p:nvPr/>
        </p:nvSpPr>
        <p:spPr>
          <a:xfrm>
            <a:off x="521110" y="753230"/>
            <a:ext cx="11277600" cy="892552"/>
          </a:xfrm>
          <a:prstGeom prst="rect">
            <a:avLst/>
          </a:prstGeom>
        </p:spPr>
        <p:txBody>
          <a:bodyPr wrap="square">
            <a:spAutoFit/>
          </a:bodyPr>
          <a:lstStyle/>
          <a:p>
            <a:pPr lvl="0" defTabSz="457200">
              <a:defRPr/>
            </a:pPr>
            <a:r>
              <a:rPr lang="es-ES" sz="2600" dirty="0">
                <a:solidFill>
                  <a:srgbClr val="386097"/>
                </a:solidFill>
                <a:latin typeface="Arial"/>
                <a:cs typeface="Arial"/>
              </a:rPr>
              <a:t>Las principales razones por las que a los jóvenes se les dificulta encontrar trabajo es la falta de experiencia, la segunda los sueldos bajos.</a:t>
            </a:r>
            <a:endParaRPr lang="es-MX" sz="2600" dirty="0">
              <a:solidFill>
                <a:srgbClr val="386097"/>
              </a:solidFill>
              <a:latin typeface="Arial"/>
              <a:cs typeface="Arial"/>
            </a:endParaRPr>
          </a:p>
        </p:txBody>
      </p:sp>
      <p:grpSp>
        <p:nvGrpSpPr>
          <p:cNvPr id="42" name="Grupo 41">
            <a:extLst>
              <a:ext uri="{FF2B5EF4-FFF2-40B4-BE49-F238E27FC236}">
                <a16:creationId xmlns:a16="http://schemas.microsoft.com/office/drawing/2014/main" id="{221AE206-B775-C6D1-DD34-7E3A9B6D3852}"/>
              </a:ext>
            </a:extLst>
          </p:cNvPr>
          <p:cNvGrpSpPr/>
          <p:nvPr/>
        </p:nvGrpSpPr>
        <p:grpSpPr>
          <a:xfrm>
            <a:off x="1048590" y="2094271"/>
            <a:ext cx="10625668" cy="4557882"/>
            <a:chOff x="1049320" y="1676559"/>
            <a:chExt cx="11029946" cy="4975594"/>
          </a:xfrm>
        </p:grpSpPr>
        <p:pic>
          <p:nvPicPr>
            <p:cNvPr id="3" name="Imagen 2">
              <a:extLst>
                <a:ext uri="{FF2B5EF4-FFF2-40B4-BE49-F238E27FC236}">
                  <a16:creationId xmlns:a16="http://schemas.microsoft.com/office/drawing/2014/main" id="{130188D5-1B44-8049-B24C-3974F82413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5108" y="1684201"/>
              <a:ext cx="684344" cy="675936"/>
            </a:xfrm>
            <a:prstGeom prst="rect">
              <a:avLst/>
            </a:prstGeom>
          </p:spPr>
        </p:pic>
        <p:pic>
          <p:nvPicPr>
            <p:cNvPr id="4" name="Imagen 3">
              <a:extLst>
                <a:ext uri="{FF2B5EF4-FFF2-40B4-BE49-F238E27FC236}">
                  <a16:creationId xmlns:a16="http://schemas.microsoft.com/office/drawing/2014/main" id="{2B16CC33-F9E8-B147-885C-BC27E823BB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9320" y="4288806"/>
              <a:ext cx="738665" cy="729589"/>
            </a:xfrm>
            <a:prstGeom prst="rect">
              <a:avLst/>
            </a:prstGeom>
          </p:spPr>
        </p:pic>
        <p:pic>
          <p:nvPicPr>
            <p:cNvPr id="5" name="Imagen 4">
              <a:extLst>
                <a:ext uri="{FF2B5EF4-FFF2-40B4-BE49-F238E27FC236}">
                  <a16:creationId xmlns:a16="http://schemas.microsoft.com/office/drawing/2014/main" id="{BC424D8E-8ECD-454B-A326-E090E643C77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05108" y="3451827"/>
              <a:ext cx="684344" cy="675936"/>
            </a:xfrm>
            <a:prstGeom prst="rect">
              <a:avLst/>
            </a:prstGeom>
          </p:spPr>
        </p:pic>
        <p:pic>
          <p:nvPicPr>
            <p:cNvPr id="6" name="Imagen 5">
              <a:extLst>
                <a:ext uri="{FF2B5EF4-FFF2-40B4-BE49-F238E27FC236}">
                  <a16:creationId xmlns:a16="http://schemas.microsoft.com/office/drawing/2014/main" id="{6AD0F490-5A95-7547-84CC-442DFAAAAD4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95473" y="2569335"/>
              <a:ext cx="684344" cy="675936"/>
            </a:xfrm>
            <a:prstGeom prst="rect">
              <a:avLst/>
            </a:prstGeom>
          </p:spPr>
        </p:pic>
        <p:pic>
          <p:nvPicPr>
            <p:cNvPr id="7" name="Imagen 6">
              <a:extLst>
                <a:ext uri="{FF2B5EF4-FFF2-40B4-BE49-F238E27FC236}">
                  <a16:creationId xmlns:a16="http://schemas.microsoft.com/office/drawing/2014/main" id="{31ED4167-D36D-7744-9EAC-A3AD90D369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0973" y="5150144"/>
              <a:ext cx="684344" cy="675936"/>
            </a:xfrm>
            <a:prstGeom prst="rect">
              <a:avLst/>
            </a:prstGeom>
          </p:spPr>
        </p:pic>
        <p:sp>
          <p:nvSpPr>
            <p:cNvPr id="8" name="Rectángulo redondeado 7">
              <a:extLst>
                <a:ext uri="{FF2B5EF4-FFF2-40B4-BE49-F238E27FC236}">
                  <a16:creationId xmlns:a16="http://schemas.microsoft.com/office/drawing/2014/main" id="{98FA7604-521F-1D45-86C0-8409F128971C}"/>
                </a:ext>
              </a:extLst>
            </p:cNvPr>
            <p:cNvSpPr/>
            <p:nvPr/>
          </p:nvSpPr>
          <p:spPr>
            <a:xfrm>
              <a:off x="4797470" y="2485573"/>
              <a:ext cx="2832362" cy="524496"/>
            </a:xfrm>
            <a:prstGeom prst="roundRect">
              <a:avLst/>
            </a:prstGeom>
            <a:gradFill flip="none" rotWithShape="1">
              <a:gsLst>
                <a:gs pos="0">
                  <a:srgbClr val="E77C22"/>
                </a:gs>
                <a:gs pos="83000">
                  <a:srgbClr val="F3BD90"/>
                </a:gs>
                <a:gs pos="99000">
                  <a:schemeClr val="accent2">
                    <a:lumMod val="60000"/>
                    <a:lumOff val="40000"/>
                  </a:schemeClr>
                </a:gs>
              </a:gsLst>
              <a:lin ang="180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C91A1513-A63D-9F44-8797-58074CBC406D}"/>
                </a:ext>
              </a:extLst>
            </p:cNvPr>
            <p:cNvSpPr txBox="1"/>
            <p:nvPr/>
          </p:nvSpPr>
          <p:spPr>
            <a:xfrm>
              <a:off x="1983287" y="1850714"/>
              <a:ext cx="2262292" cy="347117"/>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Falta de experiencia</a:t>
              </a:r>
            </a:p>
          </p:txBody>
        </p:sp>
        <p:sp>
          <p:nvSpPr>
            <p:cNvPr id="10" name="CuadroTexto 9">
              <a:extLst>
                <a:ext uri="{FF2B5EF4-FFF2-40B4-BE49-F238E27FC236}">
                  <a16:creationId xmlns:a16="http://schemas.microsoft.com/office/drawing/2014/main" id="{B77A6777-E91A-3147-9D0C-0FA1E81A978B}"/>
                </a:ext>
              </a:extLst>
            </p:cNvPr>
            <p:cNvSpPr txBox="1"/>
            <p:nvPr/>
          </p:nvSpPr>
          <p:spPr>
            <a:xfrm>
              <a:off x="1978371" y="2655517"/>
              <a:ext cx="2267210" cy="347117"/>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B</a:t>
              </a:r>
              <a:r>
                <a:rPr lang="es-MX" sz="1600" dirty="0">
                  <a:latin typeface="Arial" panose="020B0604020202020204" pitchFamily="34" charset="0"/>
                  <a:cs typeface="Arial" panose="020B0604020202020204" pitchFamily="34" charset="0"/>
                </a:rPr>
                <a:t>ajo sueldo</a:t>
              </a:r>
            </a:p>
          </p:txBody>
        </p:sp>
        <p:sp>
          <p:nvSpPr>
            <p:cNvPr id="11" name="CuadroTexto 10">
              <a:extLst>
                <a:ext uri="{FF2B5EF4-FFF2-40B4-BE49-F238E27FC236}">
                  <a16:creationId xmlns:a16="http://schemas.microsoft.com/office/drawing/2014/main" id="{02433039-5CDA-8541-97A1-4D86492619F5}"/>
                </a:ext>
              </a:extLst>
            </p:cNvPr>
            <p:cNvSpPr txBox="1"/>
            <p:nvPr/>
          </p:nvSpPr>
          <p:spPr>
            <a:xfrm>
              <a:off x="1983288" y="3572756"/>
              <a:ext cx="2588713" cy="347117"/>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Distancia al trabajo</a:t>
              </a:r>
            </a:p>
          </p:txBody>
        </p:sp>
        <p:sp>
          <p:nvSpPr>
            <p:cNvPr id="12" name="CuadroTexto 11">
              <a:extLst>
                <a:ext uri="{FF2B5EF4-FFF2-40B4-BE49-F238E27FC236}">
                  <a16:creationId xmlns:a16="http://schemas.microsoft.com/office/drawing/2014/main" id="{3039B22E-3BB1-DF41-A21E-58E42306C2A5}"/>
                </a:ext>
              </a:extLst>
            </p:cNvPr>
            <p:cNvSpPr txBox="1"/>
            <p:nvPr/>
          </p:nvSpPr>
          <p:spPr>
            <a:xfrm>
              <a:off x="1983288" y="4411143"/>
              <a:ext cx="2814181" cy="347117"/>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Manejo de idioma</a:t>
              </a:r>
            </a:p>
          </p:txBody>
        </p:sp>
        <p:sp>
          <p:nvSpPr>
            <p:cNvPr id="13" name="CuadroTexto 12">
              <a:extLst>
                <a:ext uri="{FF2B5EF4-FFF2-40B4-BE49-F238E27FC236}">
                  <a16:creationId xmlns:a16="http://schemas.microsoft.com/office/drawing/2014/main" id="{BF71B847-557B-E54B-9AEE-58B76F044BF2}"/>
                </a:ext>
              </a:extLst>
            </p:cNvPr>
            <p:cNvSpPr txBox="1"/>
            <p:nvPr/>
          </p:nvSpPr>
          <p:spPr>
            <a:xfrm>
              <a:off x="1983288" y="5922748"/>
              <a:ext cx="2814181" cy="599566"/>
            </a:xfrm>
            <a:prstGeom prst="rect">
              <a:avLst/>
            </a:prstGeom>
            <a:noFill/>
          </p:spPr>
          <p:txBody>
            <a:bodyPr wrap="square" rtlCol="0">
              <a:spAutoFit/>
            </a:bodyPr>
            <a:lstStyle/>
            <a:p>
              <a:r>
                <a:rPr lang="es-MX" sz="1600" dirty="0">
                  <a:latin typeface="Arial" panose="020B0604020202020204" pitchFamily="34" charset="0"/>
                  <a:cs typeface="Arial" panose="020B0604020202020204" pitchFamily="34" charset="0"/>
                </a:rPr>
                <a:t>Nivel de escolaridad o conocimientos   </a:t>
              </a:r>
            </a:p>
          </p:txBody>
        </p:sp>
        <p:sp>
          <p:nvSpPr>
            <p:cNvPr id="14" name="Rectángulo redondeado 13">
              <a:extLst>
                <a:ext uri="{FF2B5EF4-FFF2-40B4-BE49-F238E27FC236}">
                  <a16:creationId xmlns:a16="http://schemas.microsoft.com/office/drawing/2014/main" id="{6D28F5CD-6F46-EA46-B44D-29A2462B87C7}"/>
                </a:ext>
              </a:extLst>
            </p:cNvPr>
            <p:cNvSpPr/>
            <p:nvPr/>
          </p:nvSpPr>
          <p:spPr>
            <a:xfrm>
              <a:off x="4797469" y="1676559"/>
              <a:ext cx="5661764" cy="524497"/>
            </a:xfrm>
            <a:prstGeom prst="roundRect">
              <a:avLst/>
            </a:prstGeom>
            <a:gradFill>
              <a:gsLst>
                <a:gs pos="0">
                  <a:srgbClr val="466EA5"/>
                </a:gs>
                <a:gs pos="100000">
                  <a:srgbClr val="8EA3C8"/>
                </a:gs>
              </a:gsLst>
              <a:lin ang="18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15" name="Rectángulo redondeado 14">
              <a:extLst>
                <a:ext uri="{FF2B5EF4-FFF2-40B4-BE49-F238E27FC236}">
                  <a16:creationId xmlns:a16="http://schemas.microsoft.com/office/drawing/2014/main" id="{E822CEA7-49BE-DE46-8104-8F3D30AC56D8}"/>
                </a:ext>
              </a:extLst>
            </p:cNvPr>
            <p:cNvSpPr/>
            <p:nvPr/>
          </p:nvSpPr>
          <p:spPr>
            <a:xfrm>
              <a:off x="4797469" y="3406755"/>
              <a:ext cx="2137903" cy="524497"/>
            </a:xfrm>
            <a:prstGeom prst="roundRect">
              <a:avLst/>
            </a:prstGeom>
            <a:gradFill>
              <a:gsLst>
                <a:gs pos="0">
                  <a:srgbClr val="466EA5"/>
                </a:gs>
                <a:gs pos="100000">
                  <a:srgbClr val="8EA3C8"/>
                </a:gs>
              </a:gsLst>
              <a:lin ang="18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16" name="Rectángulo redondeado 15">
              <a:extLst>
                <a:ext uri="{FF2B5EF4-FFF2-40B4-BE49-F238E27FC236}">
                  <a16:creationId xmlns:a16="http://schemas.microsoft.com/office/drawing/2014/main" id="{04DFEAF6-68B6-2344-9360-FCEC89FBD116}"/>
                </a:ext>
              </a:extLst>
            </p:cNvPr>
            <p:cNvSpPr/>
            <p:nvPr/>
          </p:nvSpPr>
          <p:spPr>
            <a:xfrm>
              <a:off x="4784943" y="4288791"/>
              <a:ext cx="2137903" cy="524496"/>
            </a:xfrm>
            <a:prstGeom prst="roundRect">
              <a:avLst/>
            </a:prstGeom>
            <a:gradFill flip="none" rotWithShape="1">
              <a:gsLst>
                <a:gs pos="0">
                  <a:srgbClr val="E77C22"/>
                </a:gs>
                <a:gs pos="83000">
                  <a:srgbClr val="F3BD90"/>
                </a:gs>
                <a:gs pos="100000">
                  <a:schemeClr val="accent2">
                    <a:lumMod val="60000"/>
                    <a:lumOff val="40000"/>
                  </a:schemeClr>
                </a:gs>
              </a:gsLst>
              <a:lin ang="180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91A8BB1C-4F23-8F44-9D49-37B1383BB093}"/>
                </a:ext>
              </a:extLst>
            </p:cNvPr>
            <p:cNvSpPr txBox="1"/>
            <p:nvPr/>
          </p:nvSpPr>
          <p:spPr>
            <a:xfrm>
              <a:off x="10676351" y="1789158"/>
              <a:ext cx="1402915" cy="41023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33%</a:t>
              </a:r>
            </a:p>
          </p:txBody>
        </p:sp>
        <p:sp>
          <p:nvSpPr>
            <p:cNvPr id="19" name="CuadroTexto 18">
              <a:extLst>
                <a:ext uri="{FF2B5EF4-FFF2-40B4-BE49-F238E27FC236}">
                  <a16:creationId xmlns:a16="http://schemas.microsoft.com/office/drawing/2014/main" id="{4938AFA9-305F-2147-9E86-004C96884C29}"/>
                </a:ext>
              </a:extLst>
            </p:cNvPr>
            <p:cNvSpPr txBox="1"/>
            <p:nvPr/>
          </p:nvSpPr>
          <p:spPr>
            <a:xfrm>
              <a:off x="7739874" y="2556117"/>
              <a:ext cx="1402915" cy="41023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19%</a:t>
              </a:r>
            </a:p>
          </p:txBody>
        </p:sp>
        <p:sp>
          <p:nvSpPr>
            <p:cNvPr id="20" name="CuadroTexto 19">
              <a:extLst>
                <a:ext uri="{FF2B5EF4-FFF2-40B4-BE49-F238E27FC236}">
                  <a16:creationId xmlns:a16="http://schemas.microsoft.com/office/drawing/2014/main" id="{B7E3C673-8137-2A4C-B6B6-0D25CA62AFC2}"/>
                </a:ext>
              </a:extLst>
            </p:cNvPr>
            <p:cNvSpPr txBox="1"/>
            <p:nvPr/>
          </p:nvSpPr>
          <p:spPr>
            <a:xfrm>
              <a:off x="6926893" y="3542411"/>
              <a:ext cx="1402915" cy="41023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13%</a:t>
              </a:r>
            </a:p>
          </p:txBody>
        </p:sp>
        <p:sp>
          <p:nvSpPr>
            <p:cNvPr id="21" name="CuadroTexto 20">
              <a:extLst>
                <a:ext uri="{FF2B5EF4-FFF2-40B4-BE49-F238E27FC236}">
                  <a16:creationId xmlns:a16="http://schemas.microsoft.com/office/drawing/2014/main" id="{0015D4FB-C0CE-7942-B15C-DF3A1EDCF538}"/>
                </a:ext>
              </a:extLst>
            </p:cNvPr>
            <p:cNvSpPr txBox="1"/>
            <p:nvPr/>
          </p:nvSpPr>
          <p:spPr>
            <a:xfrm>
              <a:off x="6930174" y="4370089"/>
              <a:ext cx="1402915" cy="41023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13%</a:t>
              </a:r>
            </a:p>
          </p:txBody>
        </p:sp>
        <p:sp>
          <p:nvSpPr>
            <p:cNvPr id="22" name="CuadroTexto 21">
              <a:extLst>
                <a:ext uri="{FF2B5EF4-FFF2-40B4-BE49-F238E27FC236}">
                  <a16:creationId xmlns:a16="http://schemas.microsoft.com/office/drawing/2014/main" id="{ED994987-D595-1F47-B8A9-25EF0954281C}"/>
                </a:ext>
              </a:extLst>
            </p:cNvPr>
            <p:cNvSpPr txBox="1"/>
            <p:nvPr/>
          </p:nvSpPr>
          <p:spPr>
            <a:xfrm>
              <a:off x="6559053" y="6023081"/>
              <a:ext cx="1402915" cy="41023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9%</a:t>
              </a:r>
            </a:p>
          </p:txBody>
        </p:sp>
        <p:sp>
          <p:nvSpPr>
            <p:cNvPr id="25" name="Rectángulo redondeado 14">
              <a:extLst>
                <a:ext uri="{FF2B5EF4-FFF2-40B4-BE49-F238E27FC236}">
                  <a16:creationId xmlns:a16="http://schemas.microsoft.com/office/drawing/2014/main" id="{3FD5DABC-8623-307F-0F03-5CB0CCF13AB4}"/>
                </a:ext>
              </a:extLst>
            </p:cNvPr>
            <p:cNvSpPr/>
            <p:nvPr/>
          </p:nvSpPr>
          <p:spPr>
            <a:xfrm>
              <a:off x="4802388" y="5151987"/>
              <a:ext cx="2137903" cy="524497"/>
            </a:xfrm>
            <a:prstGeom prst="roundRect">
              <a:avLst/>
            </a:prstGeom>
            <a:gradFill>
              <a:gsLst>
                <a:gs pos="0">
                  <a:srgbClr val="466EA5"/>
                </a:gs>
                <a:gs pos="100000">
                  <a:srgbClr val="8EA3C8"/>
                </a:gs>
              </a:gsLst>
              <a:lin ang="18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303F54D9-D604-AA5A-C44E-36F2D0C7046B}"/>
                </a:ext>
              </a:extLst>
            </p:cNvPr>
            <p:cNvSpPr txBox="1"/>
            <p:nvPr/>
          </p:nvSpPr>
          <p:spPr>
            <a:xfrm>
              <a:off x="6931811" y="5287643"/>
              <a:ext cx="1402915" cy="410230"/>
            </a:xfrm>
            <a:prstGeom prst="rect">
              <a:avLst/>
            </a:prstGeom>
            <a:noFill/>
          </p:spPr>
          <p:txBody>
            <a:bodyPr wrap="square" rtlCol="0">
              <a:spAutoFit/>
            </a:bodyPr>
            <a:lstStyle/>
            <a:p>
              <a:r>
                <a:rPr lang="es-MX" sz="2000" dirty="0">
                  <a:latin typeface="Arial" panose="020B0604020202020204" pitchFamily="34" charset="0"/>
                  <a:cs typeface="Arial" panose="020B0604020202020204" pitchFamily="34" charset="0"/>
                </a:rPr>
                <a:t>13%</a:t>
              </a:r>
            </a:p>
          </p:txBody>
        </p:sp>
        <p:sp>
          <p:nvSpPr>
            <p:cNvPr id="27" name="CuadroTexto 26">
              <a:extLst>
                <a:ext uri="{FF2B5EF4-FFF2-40B4-BE49-F238E27FC236}">
                  <a16:creationId xmlns:a16="http://schemas.microsoft.com/office/drawing/2014/main" id="{58ED57B2-40B7-280E-586F-19C4A1809699}"/>
                </a:ext>
              </a:extLst>
            </p:cNvPr>
            <p:cNvSpPr txBox="1"/>
            <p:nvPr/>
          </p:nvSpPr>
          <p:spPr>
            <a:xfrm>
              <a:off x="1978371" y="5251803"/>
              <a:ext cx="2814181" cy="347117"/>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Ed</a:t>
              </a:r>
              <a:r>
                <a:rPr lang="es-MX" sz="1600" dirty="0">
                  <a:latin typeface="Arial" panose="020B0604020202020204" pitchFamily="34" charset="0"/>
                  <a:cs typeface="Arial" panose="020B0604020202020204" pitchFamily="34" charset="0"/>
                </a:rPr>
                <a:t>ad</a:t>
              </a:r>
            </a:p>
          </p:txBody>
        </p:sp>
        <p:sp>
          <p:nvSpPr>
            <p:cNvPr id="33" name="Rectángulo redondeado 15">
              <a:extLst>
                <a:ext uri="{FF2B5EF4-FFF2-40B4-BE49-F238E27FC236}">
                  <a16:creationId xmlns:a16="http://schemas.microsoft.com/office/drawing/2014/main" id="{6FEF0C9F-1106-C979-CB9E-088B3C4958B9}"/>
                </a:ext>
              </a:extLst>
            </p:cNvPr>
            <p:cNvSpPr/>
            <p:nvPr/>
          </p:nvSpPr>
          <p:spPr>
            <a:xfrm>
              <a:off x="4786093" y="5951507"/>
              <a:ext cx="1772960" cy="524496"/>
            </a:xfrm>
            <a:prstGeom prst="roundRect">
              <a:avLst/>
            </a:prstGeom>
            <a:gradFill flip="none" rotWithShape="1">
              <a:gsLst>
                <a:gs pos="0">
                  <a:srgbClr val="E77C22"/>
                </a:gs>
                <a:gs pos="83000">
                  <a:srgbClr val="F3BD90"/>
                </a:gs>
                <a:gs pos="100000">
                  <a:schemeClr val="accent2">
                    <a:lumMod val="60000"/>
                    <a:lumOff val="40000"/>
                  </a:schemeClr>
                </a:gs>
              </a:gsLst>
              <a:lin ang="18000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MX"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pic>
          <p:nvPicPr>
            <p:cNvPr id="34" name="Imagen 33">
              <a:extLst>
                <a:ext uri="{FF2B5EF4-FFF2-40B4-BE49-F238E27FC236}">
                  <a16:creationId xmlns:a16="http://schemas.microsoft.com/office/drawing/2014/main" id="{23D3E03F-066B-06BC-B9F0-AED972CF70A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0057" y="5976217"/>
              <a:ext cx="684344" cy="675936"/>
            </a:xfrm>
            <a:prstGeom prst="rect">
              <a:avLst/>
            </a:prstGeom>
          </p:spPr>
        </p:pic>
      </p:grpSp>
    </p:spTree>
    <p:extLst>
      <p:ext uri="{BB962C8B-B14F-4D97-AF65-F5344CB8AC3E}">
        <p14:creationId xmlns:p14="http://schemas.microsoft.com/office/powerpoint/2010/main" val="212213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459B807-29F1-1E48-8492-16B2B416784E}"/>
              </a:ext>
            </a:extLst>
          </p:cNvPr>
          <p:cNvSpPr/>
          <p:nvPr/>
        </p:nvSpPr>
        <p:spPr>
          <a:xfrm>
            <a:off x="5461322" y="5953182"/>
            <a:ext cx="495945" cy="495945"/>
          </a:xfrm>
          <a:prstGeom prst="rect">
            <a:avLst/>
          </a:prstGeom>
          <a:solidFill>
            <a:srgbClr val="E77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a:extLst>
              <a:ext uri="{FF2B5EF4-FFF2-40B4-BE49-F238E27FC236}">
                <a16:creationId xmlns:a16="http://schemas.microsoft.com/office/drawing/2014/main" id="{C8E86449-B2E8-BF44-B1CB-793E17818CF7}"/>
              </a:ext>
            </a:extLst>
          </p:cNvPr>
          <p:cNvSpPr/>
          <p:nvPr/>
        </p:nvSpPr>
        <p:spPr>
          <a:xfrm>
            <a:off x="5461322" y="4981671"/>
            <a:ext cx="495945" cy="495945"/>
          </a:xfrm>
          <a:prstGeom prst="rect">
            <a:avLst/>
          </a:prstGeom>
          <a:solidFill>
            <a:srgbClr val="6E8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CuadroTexto 8">
            <a:extLst>
              <a:ext uri="{FF2B5EF4-FFF2-40B4-BE49-F238E27FC236}">
                <a16:creationId xmlns:a16="http://schemas.microsoft.com/office/drawing/2014/main" id="{B7ACE577-F46A-FF41-9633-9D4F071B9483}"/>
              </a:ext>
            </a:extLst>
          </p:cNvPr>
          <p:cNvSpPr txBox="1"/>
          <p:nvPr/>
        </p:nvSpPr>
        <p:spPr>
          <a:xfrm>
            <a:off x="6251736" y="6048109"/>
            <a:ext cx="2758698"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Más de 7 SM</a:t>
            </a:r>
          </a:p>
        </p:txBody>
      </p:sp>
      <p:sp>
        <p:nvSpPr>
          <p:cNvPr id="10" name="CuadroTexto 9">
            <a:extLst>
              <a:ext uri="{FF2B5EF4-FFF2-40B4-BE49-F238E27FC236}">
                <a16:creationId xmlns:a16="http://schemas.microsoft.com/office/drawing/2014/main" id="{ABE24FC7-FCFF-774C-A41B-3C58B6C3E724}"/>
              </a:ext>
            </a:extLst>
          </p:cNvPr>
          <p:cNvSpPr txBox="1"/>
          <p:nvPr/>
        </p:nvSpPr>
        <p:spPr>
          <a:xfrm>
            <a:off x="6251736" y="5043665"/>
            <a:ext cx="2758698"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Entre 4 y hasta 6 SM</a:t>
            </a:r>
          </a:p>
        </p:txBody>
      </p:sp>
      <p:sp>
        <p:nvSpPr>
          <p:cNvPr id="11" name="CuadroTexto 10">
            <a:extLst>
              <a:ext uri="{FF2B5EF4-FFF2-40B4-BE49-F238E27FC236}">
                <a16:creationId xmlns:a16="http://schemas.microsoft.com/office/drawing/2014/main" id="{5C6D9989-0126-0D4E-9F19-1020301F0CEE}"/>
              </a:ext>
            </a:extLst>
          </p:cNvPr>
          <p:cNvSpPr txBox="1"/>
          <p:nvPr/>
        </p:nvSpPr>
        <p:spPr>
          <a:xfrm>
            <a:off x="1980636" y="2001351"/>
            <a:ext cx="1131376"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11%</a:t>
            </a:r>
          </a:p>
        </p:txBody>
      </p:sp>
      <p:sp>
        <p:nvSpPr>
          <p:cNvPr id="12" name="CuadroTexto 11">
            <a:extLst>
              <a:ext uri="{FF2B5EF4-FFF2-40B4-BE49-F238E27FC236}">
                <a16:creationId xmlns:a16="http://schemas.microsoft.com/office/drawing/2014/main" id="{AA432E78-6495-E340-950B-7EE71D9240D3}"/>
              </a:ext>
            </a:extLst>
          </p:cNvPr>
          <p:cNvSpPr txBox="1"/>
          <p:nvPr/>
        </p:nvSpPr>
        <p:spPr>
          <a:xfrm>
            <a:off x="1374455" y="2530591"/>
            <a:ext cx="1022888"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4%</a:t>
            </a:r>
          </a:p>
        </p:txBody>
      </p:sp>
      <p:sp>
        <p:nvSpPr>
          <p:cNvPr id="13" name="CuadroTexto 12">
            <a:extLst>
              <a:ext uri="{FF2B5EF4-FFF2-40B4-BE49-F238E27FC236}">
                <a16:creationId xmlns:a16="http://schemas.microsoft.com/office/drawing/2014/main" id="{CEB1C119-6F42-5F43-8FB7-8184BAE8C7C0}"/>
              </a:ext>
            </a:extLst>
          </p:cNvPr>
          <p:cNvSpPr txBox="1"/>
          <p:nvPr/>
        </p:nvSpPr>
        <p:spPr>
          <a:xfrm>
            <a:off x="1918642" y="5446130"/>
            <a:ext cx="1193370"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53%</a:t>
            </a:r>
          </a:p>
        </p:txBody>
      </p:sp>
      <p:sp>
        <p:nvSpPr>
          <p:cNvPr id="14" name="CuadroTexto 13">
            <a:extLst>
              <a:ext uri="{FF2B5EF4-FFF2-40B4-BE49-F238E27FC236}">
                <a16:creationId xmlns:a16="http://schemas.microsoft.com/office/drawing/2014/main" id="{15545FD1-517A-0243-8644-32F7D70E06A6}"/>
              </a:ext>
            </a:extLst>
          </p:cNvPr>
          <p:cNvSpPr txBox="1"/>
          <p:nvPr/>
        </p:nvSpPr>
        <p:spPr>
          <a:xfrm>
            <a:off x="4429367" y="2853757"/>
            <a:ext cx="1146875"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32%</a:t>
            </a:r>
          </a:p>
        </p:txBody>
      </p:sp>
      <p:sp>
        <p:nvSpPr>
          <p:cNvPr id="15" name="CuadroTexto 14">
            <a:extLst>
              <a:ext uri="{FF2B5EF4-FFF2-40B4-BE49-F238E27FC236}">
                <a16:creationId xmlns:a16="http://schemas.microsoft.com/office/drawing/2014/main" id="{B3B63DEE-30CF-AA47-8869-A786CC5939A6}"/>
              </a:ext>
            </a:extLst>
          </p:cNvPr>
          <p:cNvSpPr txBox="1"/>
          <p:nvPr/>
        </p:nvSpPr>
        <p:spPr>
          <a:xfrm>
            <a:off x="2623930" y="778791"/>
            <a:ext cx="6566565" cy="707886"/>
          </a:xfrm>
          <a:prstGeom prst="rect">
            <a:avLst/>
          </a:prstGeom>
          <a:noFill/>
        </p:spPr>
        <p:txBody>
          <a:bodyPr wrap="square" rtlCol="0">
            <a:spAutoFit/>
          </a:bodyPr>
          <a:lstStyle/>
          <a:p>
            <a:pPr algn="ctr"/>
            <a:r>
              <a:rPr lang="es-MX" sz="4000" dirty="0">
                <a:solidFill>
                  <a:srgbClr val="466EA5"/>
                </a:solidFill>
                <a:latin typeface="Arial"/>
                <a:cs typeface="Arial"/>
              </a:rPr>
              <a:t>Expectativa Salarial</a:t>
            </a:r>
          </a:p>
        </p:txBody>
      </p:sp>
      <p:pic>
        <p:nvPicPr>
          <p:cNvPr id="16" name="Imagen 15">
            <a:extLst>
              <a:ext uri="{FF2B5EF4-FFF2-40B4-BE49-F238E27FC236}">
                <a16:creationId xmlns:a16="http://schemas.microsoft.com/office/drawing/2014/main" id="{45B11638-8A81-8D48-967B-B720ACF6C4D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6282" y="2033112"/>
            <a:ext cx="5318587" cy="4779700"/>
          </a:xfrm>
          <a:prstGeom prst="rect">
            <a:avLst/>
          </a:prstGeom>
        </p:spPr>
      </p:pic>
      <p:sp>
        <p:nvSpPr>
          <p:cNvPr id="17" name="CuadroTexto 16">
            <a:extLst>
              <a:ext uri="{FF2B5EF4-FFF2-40B4-BE49-F238E27FC236}">
                <a16:creationId xmlns:a16="http://schemas.microsoft.com/office/drawing/2014/main" id="{80BE68E2-C4FD-CE41-97F4-E16985E268E6}"/>
              </a:ext>
            </a:extLst>
          </p:cNvPr>
          <p:cNvSpPr txBox="1"/>
          <p:nvPr/>
        </p:nvSpPr>
        <p:spPr>
          <a:xfrm>
            <a:off x="1662207" y="2390187"/>
            <a:ext cx="1131376"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16%</a:t>
            </a:r>
          </a:p>
        </p:txBody>
      </p:sp>
      <p:sp>
        <p:nvSpPr>
          <p:cNvPr id="18" name="CuadroTexto 17">
            <a:extLst>
              <a:ext uri="{FF2B5EF4-FFF2-40B4-BE49-F238E27FC236}">
                <a16:creationId xmlns:a16="http://schemas.microsoft.com/office/drawing/2014/main" id="{633644EB-42BB-4345-A99F-ECE2016D4544}"/>
              </a:ext>
            </a:extLst>
          </p:cNvPr>
          <p:cNvSpPr txBox="1"/>
          <p:nvPr/>
        </p:nvSpPr>
        <p:spPr>
          <a:xfrm>
            <a:off x="957748" y="2885517"/>
            <a:ext cx="1022888"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3%</a:t>
            </a:r>
          </a:p>
        </p:txBody>
      </p:sp>
      <p:sp>
        <p:nvSpPr>
          <p:cNvPr id="19" name="CuadroTexto 18">
            <a:extLst>
              <a:ext uri="{FF2B5EF4-FFF2-40B4-BE49-F238E27FC236}">
                <a16:creationId xmlns:a16="http://schemas.microsoft.com/office/drawing/2014/main" id="{9984B704-8433-2A47-ABE2-063320E81188}"/>
              </a:ext>
            </a:extLst>
          </p:cNvPr>
          <p:cNvSpPr txBox="1"/>
          <p:nvPr/>
        </p:nvSpPr>
        <p:spPr>
          <a:xfrm>
            <a:off x="1972566" y="5619884"/>
            <a:ext cx="1193370"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53%</a:t>
            </a:r>
          </a:p>
        </p:txBody>
      </p:sp>
      <p:sp>
        <p:nvSpPr>
          <p:cNvPr id="20" name="CuadroTexto 19">
            <a:extLst>
              <a:ext uri="{FF2B5EF4-FFF2-40B4-BE49-F238E27FC236}">
                <a16:creationId xmlns:a16="http://schemas.microsoft.com/office/drawing/2014/main" id="{B9C92DFF-375A-1E40-826F-CDDB5493249E}"/>
              </a:ext>
            </a:extLst>
          </p:cNvPr>
          <p:cNvSpPr txBox="1"/>
          <p:nvPr/>
        </p:nvSpPr>
        <p:spPr>
          <a:xfrm>
            <a:off x="3635516" y="3059488"/>
            <a:ext cx="1146875"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28%</a:t>
            </a:r>
          </a:p>
        </p:txBody>
      </p:sp>
      <p:sp>
        <p:nvSpPr>
          <p:cNvPr id="21" name="CuadroTexto 20">
            <a:extLst>
              <a:ext uri="{FF2B5EF4-FFF2-40B4-BE49-F238E27FC236}">
                <a16:creationId xmlns:a16="http://schemas.microsoft.com/office/drawing/2014/main" id="{43FFABE3-DD43-720A-9677-04A78852D5D2}"/>
              </a:ext>
            </a:extLst>
          </p:cNvPr>
          <p:cNvSpPr txBox="1"/>
          <p:nvPr/>
        </p:nvSpPr>
        <p:spPr>
          <a:xfrm>
            <a:off x="4956366" y="1588848"/>
            <a:ext cx="6797318" cy="1200329"/>
          </a:xfrm>
          <a:prstGeom prst="rect">
            <a:avLst/>
          </a:prstGeom>
          <a:noFill/>
        </p:spPr>
        <p:txBody>
          <a:bodyPr wrap="square" rtlCol="0">
            <a:spAutoFit/>
          </a:bodyPr>
          <a:lstStyle/>
          <a:p>
            <a:r>
              <a:rPr lang="es-ES" sz="2400" dirty="0">
                <a:latin typeface="Arial" panose="020B0604020202020204" pitchFamily="34" charset="0"/>
                <a:cs typeface="Arial" panose="020B0604020202020204" pitchFamily="34" charset="0"/>
              </a:rPr>
              <a:t>El sueldo que pretenden los jóvenes es muy razonable. La mayoría entre 1 y 3 Salarios Mínimos</a:t>
            </a:r>
            <a:endParaRPr lang="es-MX" sz="2400" dirty="0">
              <a:latin typeface="Arial" panose="020B0604020202020204" pitchFamily="34" charset="0"/>
              <a:cs typeface="Arial" panose="020B0604020202020204" pitchFamily="34" charset="0"/>
            </a:endParaRPr>
          </a:p>
        </p:txBody>
      </p:sp>
      <p:sp>
        <p:nvSpPr>
          <p:cNvPr id="23" name="Rectángulo 22">
            <a:extLst>
              <a:ext uri="{FF2B5EF4-FFF2-40B4-BE49-F238E27FC236}">
                <a16:creationId xmlns:a16="http://schemas.microsoft.com/office/drawing/2014/main" id="{102544EE-EF24-DE66-65EE-8CA5BD364503}"/>
              </a:ext>
            </a:extLst>
          </p:cNvPr>
          <p:cNvSpPr/>
          <p:nvPr/>
        </p:nvSpPr>
        <p:spPr>
          <a:xfrm>
            <a:off x="5461322" y="3120967"/>
            <a:ext cx="495945" cy="495945"/>
          </a:xfrm>
          <a:prstGeom prst="rect">
            <a:avLst/>
          </a:prstGeom>
          <a:solidFill>
            <a:srgbClr val="466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4" name="Rectángulo 23">
            <a:extLst>
              <a:ext uri="{FF2B5EF4-FFF2-40B4-BE49-F238E27FC236}">
                <a16:creationId xmlns:a16="http://schemas.microsoft.com/office/drawing/2014/main" id="{716EA2B1-B174-9C15-E07A-A579AB6A556E}"/>
              </a:ext>
            </a:extLst>
          </p:cNvPr>
          <p:cNvSpPr/>
          <p:nvPr/>
        </p:nvSpPr>
        <p:spPr>
          <a:xfrm>
            <a:off x="5461322" y="4100265"/>
            <a:ext cx="495945" cy="495945"/>
          </a:xfrm>
          <a:prstGeom prst="rect">
            <a:avLst/>
          </a:prstGeom>
          <a:solidFill>
            <a:srgbClr val="AB4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5" name="CuadroTexto 24">
            <a:extLst>
              <a:ext uri="{FF2B5EF4-FFF2-40B4-BE49-F238E27FC236}">
                <a16:creationId xmlns:a16="http://schemas.microsoft.com/office/drawing/2014/main" id="{E5C1F67D-3FE1-153F-F2A1-F1EF3760C8FF}"/>
              </a:ext>
            </a:extLst>
          </p:cNvPr>
          <p:cNvSpPr txBox="1"/>
          <p:nvPr/>
        </p:nvSpPr>
        <p:spPr>
          <a:xfrm>
            <a:off x="6251736" y="3184273"/>
            <a:ext cx="2758698"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Salario Mínimo  </a:t>
            </a:r>
          </a:p>
        </p:txBody>
      </p:sp>
      <p:sp>
        <p:nvSpPr>
          <p:cNvPr id="26" name="CuadroTexto 25">
            <a:extLst>
              <a:ext uri="{FF2B5EF4-FFF2-40B4-BE49-F238E27FC236}">
                <a16:creationId xmlns:a16="http://schemas.microsoft.com/office/drawing/2014/main" id="{D46FD0AF-2B8A-B7FE-D27E-43E43DEA8C24}"/>
              </a:ext>
            </a:extLst>
          </p:cNvPr>
          <p:cNvSpPr txBox="1"/>
          <p:nvPr/>
        </p:nvSpPr>
        <p:spPr>
          <a:xfrm>
            <a:off x="6251736" y="4135135"/>
            <a:ext cx="2758698" cy="369332"/>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Entre 1 y hasta 3 SM</a:t>
            </a:r>
          </a:p>
        </p:txBody>
      </p:sp>
      <p:pic>
        <p:nvPicPr>
          <p:cNvPr id="22" name="Imagen 21">
            <a:extLst>
              <a:ext uri="{FF2B5EF4-FFF2-40B4-BE49-F238E27FC236}">
                <a16:creationId xmlns:a16="http://schemas.microsoft.com/office/drawing/2014/main" id="{DC1C4E5C-4FEA-CC83-2FDB-937D99AF88BF}"/>
              </a:ext>
            </a:extLst>
          </p:cNvPr>
          <p:cNvPicPr>
            <a:picLocks noChangeAspect="1"/>
          </p:cNvPicPr>
          <p:nvPr/>
        </p:nvPicPr>
        <p:blipFill rotWithShape="1">
          <a:blip r:embed="rId3">
            <a:extLst>
              <a:ext uri="{28A0092B-C50C-407E-A947-70E740481C1C}">
                <a14:useLocalDpi xmlns:a14="http://schemas.microsoft.com/office/drawing/2010/main" val="0"/>
              </a:ext>
            </a:extLst>
          </a:blip>
          <a:srcRect r="34261"/>
          <a:stretch/>
        </p:blipFill>
        <p:spPr>
          <a:xfrm>
            <a:off x="9089366" y="2291336"/>
            <a:ext cx="3102634" cy="4625767"/>
          </a:xfrm>
          <a:prstGeom prst="rect">
            <a:avLst/>
          </a:prstGeom>
        </p:spPr>
      </p:pic>
    </p:spTree>
    <p:extLst>
      <p:ext uri="{BB962C8B-B14F-4D97-AF65-F5344CB8AC3E}">
        <p14:creationId xmlns:p14="http://schemas.microsoft.com/office/powerpoint/2010/main" val="1828191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5C6D9989-0126-0D4E-9F19-1020301F0CEE}"/>
              </a:ext>
            </a:extLst>
          </p:cNvPr>
          <p:cNvSpPr txBox="1"/>
          <p:nvPr/>
        </p:nvSpPr>
        <p:spPr>
          <a:xfrm>
            <a:off x="1980636" y="2001351"/>
            <a:ext cx="1131376"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11%</a:t>
            </a:r>
          </a:p>
        </p:txBody>
      </p:sp>
      <p:sp>
        <p:nvSpPr>
          <p:cNvPr id="12" name="CuadroTexto 11">
            <a:extLst>
              <a:ext uri="{FF2B5EF4-FFF2-40B4-BE49-F238E27FC236}">
                <a16:creationId xmlns:a16="http://schemas.microsoft.com/office/drawing/2014/main" id="{AA432E78-6495-E340-950B-7EE71D9240D3}"/>
              </a:ext>
            </a:extLst>
          </p:cNvPr>
          <p:cNvSpPr txBox="1"/>
          <p:nvPr/>
        </p:nvSpPr>
        <p:spPr>
          <a:xfrm>
            <a:off x="1374455" y="2530591"/>
            <a:ext cx="1022888"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4%</a:t>
            </a:r>
          </a:p>
        </p:txBody>
      </p:sp>
      <p:sp>
        <p:nvSpPr>
          <p:cNvPr id="15" name="CuadroTexto 14">
            <a:extLst>
              <a:ext uri="{FF2B5EF4-FFF2-40B4-BE49-F238E27FC236}">
                <a16:creationId xmlns:a16="http://schemas.microsoft.com/office/drawing/2014/main" id="{B3B63DEE-30CF-AA47-8869-A786CC5939A6}"/>
              </a:ext>
            </a:extLst>
          </p:cNvPr>
          <p:cNvSpPr txBox="1"/>
          <p:nvPr/>
        </p:nvSpPr>
        <p:spPr>
          <a:xfrm>
            <a:off x="120869" y="887049"/>
            <a:ext cx="11950262" cy="1754326"/>
          </a:xfrm>
          <a:prstGeom prst="rect">
            <a:avLst/>
          </a:prstGeom>
          <a:noFill/>
        </p:spPr>
        <p:txBody>
          <a:bodyPr wrap="square" rtlCol="0">
            <a:spAutoFit/>
          </a:bodyPr>
          <a:lstStyle/>
          <a:p>
            <a:pPr algn="ctr"/>
            <a:r>
              <a:rPr lang="es-ES" sz="3600" dirty="0">
                <a:solidFill>
                  <a:srgbClr val="386097"/>
                </a:solidFill>
                <a:latin typeface="Arial"/>
                <a:cs typeface="Arial"/>
              </a:rPr>
              <a:t>Los empleadores consideran que las prestaciones que más valoran los jóvenes es la ayuda para seguir estudiando</a:t>
            </a:r>
            <a:endParaRPr lang="es-MX" sz="3600" dirty="0">
              <a:solidFill>
                <a:srgbClr val="386097"/>
              </a:solidFill>
              <a:latin typeface="Arial"/>
              <a:cs typeface="Arial"/>
            </a:endParaRPr>
          </a:p>
        </p:txBody>
      </p:sp>
      <p:sp>
        <p:nvSpPr>
          <p:cNvPr id="17" name="CuadroTexto 16">
            <a:extLst>
              <a:ext uri="{FF2B5EF4-FFF2-40B4-BE49-F238E27FC236}">
                <a16:creationId xmlns:a16="http://schemas.microsoft.com/office/drawing/2014/main" id="{80BE68E2-C4FD-CE41-97F4-E16985E268E6}"/>
              </a:ext>
            </a:extLst>
          </p:cNvPr>
          <p:cNvSpPr txBox="1"/>
          <p:nvPr/>
        </p:nvSpPr>
        <p:spPr>
          <a:xfrm>
            <a:off x="1662207" y="2390187"/>
            <a:ext cx="1131376"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18%</a:t>
            </a:r>
          </a:p>
        </p:txBody>
      </p:sp>
      <p:sp>
        <p:nvSpPr>
          <p:cNvPr id="18" name="CuadroTexto 17">
            <a:extLst>
              <a:ext uri="{FF2B5EF4-FFF2-40B4-BE49-F238E27FC236}">
                <a16:creationId xmlns:a16="http://schemas.microsoft.com/office/drawing/2014/main" id="{633644EB-42BB-4345-A99F-ECE2016D4544}"/>
              </a:ext>
            </a:extLst>
          </p:cNvPr>
          <p:cNvSpPr txBox="1"/>
          <p:nvPr/>
        </p:nvSpPr>
        <p:spPr>
          <a:xfrm>
            <a:off x="957748" y="2885517"/>
            <a:ext cx="1022888" cy="646331"/>
          </a:xfrm>
          <a:prstGeom prst="rect">
            <a:avLst/>
          </a:prstGeom>
          <a:noFill/>
        </p:spPr>
        <p:txBody>
          <a:bodyPr wrap="square" rtlCol="0">
            <a:spAutoFit/>
          </a:bodyPr>
          <a:lstStyle/>
          <a:p>
            <a:r>
              <a:rPr lang="es-MX" sz="3600" dirty="0">
                <a:solidFill>
                  <a:schemeClr val="bg1"/>
                </a:solidFill>
                <a:latin typeface="Arial" panose="020B0604020202020204" pitchFamily="34" charset="0"/>
                <a:cs typeface="Arial" panose="020B0604020202020204" pitchFamily="34" charset="0"/>
              </a:rPr>
              <a:t>2%</a:t>
            </a:r>
          </a:p>
        </p:txBody>
      </p:sp>
      <p:graphicFrame>
        <p:nvGraphicFramePr>
          <p:cNvPr id="22" name="Gráfico 21">
            <a:extLst>
              <a:ext uri="{FF2B5EF4-FFF2-40B4-BE49-F238E27FC236}">
                <a16:creationId xmlns:a16="http://schemas.microsoft.com/office/drawing/2014/main" id="{D4878CA7-1D3D-FB3D-3497-99FC9F3E4F6B}"/>
              </a:ext>
            </a:extLst>
          </p:cNvPr>
          <p:cNvGraphicFramePr>
            <a:graphicFrameLocks/>
          </p:cNvGraphicFramePr>
          <p:nvPr/>
        </p:nvGraphicFramePr>
        <p:xfrm>
          <a:off x="120869" y="2423209"/>
          <a:ext cx="11815492" cy="46466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6794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AAE5D3-DCAD-4CC6-9359-0056FA20F67E}"/>
              </a:ext>
            </a:extLst>
          </p:cNvPr>
          <p:cNvSpPr>
            <a:spLocks noGrp="1"/>
          </p:cNvSpPr>
          <p:nvPr>
            <p:ph type="ctrTitle"/>
          </p:nvPr>
        </p:nvSpPr>
        <p:spPr/>
        <p:txBody>
          <a:bodyPr/>
          <a:lstStyle/>
          <a:p>
            <a:pPr algn="ctr"/>
            <a:r>
              <a:rPr lang="en-US" dirty="0" err="1"/>
              <a:t>Escasez</a:t>
            </a:r>
            <a:r>
              <a:rPr lang="en-US" dirty="0"/>
              <a:t> de </a:t>
            </a:r>
            <a:r>
              <a:rPr lang="en-US" dirty="0" err="1"/>
              <a:t>talento</a:t>
            </a:r>
            <a:r>
              <a:rPr lang="en-US" dirty="0"/>
              <a:t> global</a:t>
            </a:r>
          </a:p>
        </p:txBody>
      </p:sp>
      <p:sp>
        <p:nvSpPr>
          <p:cNvPr id="5" name="Slide Number Placeholder 4">
            <a:extLst>
              <a:ext uri="{FF2B5EF4-FFF2-40B4-BE49-F238E27FC236}">
                <a16:creationId xmlns:a16="http://schemas.microsoft.com/office/drawing/2014/main" id="{F4526B20-8C86-4043-B01F-CF0F1D205E4F}"/>
              </a:ext>
            </a:extLst>
          </p:cNvPr>
          <p:cNvSpPr>
            <a:spLocks noGrp="1"/>
          </p:cNvSpPr>
          <p:nvPr>
            <p:ph type="sldNum" sz="quarter" idx="4294967295"/>
          </p:nvPr>
        </p:nvSpPr>
        <p:spPr>
          <a:xfrm>
            <a:off x="9448800" y="8475663"/>
            <a:ext cx="2743200" cy="4857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56CD28-5231-F64E-A9D4-633DC1B83CC2}" type="slidenum">
              <a:rPr kumimoji="0" lang="en-US" sz="1800" b="0" i="0" u="none" strike="noStrike" kern="1200" cap="none" spc="0" normalizeH="0" baseline="0" noProof="0" smtClean="0">
                <a:ln>
                  <a:noFill/>
                </a:ln>
                <a:solidFill>
                  <a:srgbClr val="386097"/>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srgbClr val="38609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292250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descr="Patrón de fondo&#10;&#10;Descripción generada automáticamente">
            <a:extLst>
              <a:ext uri="{FF2B5EF4-FFF2-40B4-BE49-F238E27FC236}">
                <a16:creationId xmlns:a16="http://schemas.microsoft.com/office/drawing/2014/main" id="{60E273DC-D836-4146-AAA2-07B980340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descr="Logotipo&#10;&#10;Descripción generada automáticamente con confianza media">
            <a:extLst>
              <a:ext uri="{FF2B5EF4-FFF2-40B4-BE49-F238E27FC236}">
                <a16:creationId xmlns:a16="http://schemas.microsoft.com/office/drawing/2014/main" id="{5C9D1EE2-D1BE-4CA6-A08C-B85AA4016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018" y="-176639"/>
            <a:ext cx="13451925" cy="6823489"/>
          </a:xfrm>
          <a:prstGeom prst="rect">
            <a:avLst/>
          </a:prstGeom>
        </p:spPr>
      </p:pic>
      <p:pic>
        <p:nvPicPr>
          <p:cNvPr id="7" name="Imagen 6" descr="Logotipo&#10;&#10;Descripción generada automáticamente">
            <a:extLst>
              <a:ext uri="{FF2B5EF4-FFF2-40B4-BE49-F238E27FC236}">
                <a16:creationId xmlns:a16="http://schemas.microsoft.com/office/drawing/2014/main" id="{4FEE0D6A-2A93-4494-BDFC-8D08A59EF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623" y="848399"/>
            <a:ext cx="1497462" cy="1497462"/>
          </a:xfrm>
          <a:prstGeom prst="rect">
            <a:avLst/>
          </a:prstGeom>
        </p:spPr>
      </p:pic>
      <p:sp>
        <p:nvSpPr>
          <p:cNvPr id="9" name="CuadroTexto 8">
            <a:extLst>
              <a:ext uri="{FF2B5EF4-FFF2-40B4-BE49-F238E27FC236}">
                <a16:creationId xmlns:a16="http://schemas.microsoft.com/office/drawing/2014/main" id="{7F19361A-8543-455B-9DDA-2AE27E36175A}"/>
              </a:ext>
            </a:extLst>
          </p:cNvPr>
          <p:cNvSpPr txBox="1"/>
          <p:nvPr/>
        </p:nvSpPr>
        <p:spPr>
          <a:xfrm>
            <a:off x="3987254" y="1736822"/>
            <a:ext cx="1569660" cy="923330"/>
          </a:xfrm>
          <a:prstGeom prst="rect">
            <a:avLst/>
          </a:prstGeom>
          <a:noFill/>
        </p:spPr>
        <p:txBody>
          <a:bodyPr wrap="none" rtlCol="0">
            <a:spAutoFit/>
          </a:bodyPr>
          <a:lstStyle/>
          <a:p>
            <a:pPr algn="ctr"/>
            <a:r>
              <a:rPr lang="es-ES" b="1">
                <a:solidFill>
                  <a:schemeClr val="bg1"/>
                </a:solidFill>
                <a:latin typeface="Arial" panose="020B0604020202020204" pitchFamily="34" charset="0"/>
                <a:cs typeface="Arial" panose="020B0604020202020204" pitchFamily="34" charset="0"/>
              </a:rPr>
              <a:t>Lo que los </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trabajadores</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quieren </a:t>
            </a:r>
            <a:endParaRPr lang="es-CO" b="1">
              <a:solidFill>
                <a:schemeClr val="bg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2278D465-1FCF-4AB6-993D-E2DD630311C8}"/>
              </a:ext>
            </a:extLst>
          </p:cNvPr>
          <p:cNvSpPr txBox="1"/>
          <p:nvPr/>
        </p:nvSpPr>
        <p:spPr>
          <a:xfrm>
            <a:off x="1947611" y="1921006"/>
            <a:ext cx="1629485" cy="369332"/>
          </a:xfrm>
          <a:prstGeom prst="rect">
            <a:avLst/>
          </a:prstGeom>
          <a:noFill/>
        </p:spPr>
        <p:txBody>
          <a:bodyPr wrap="none" rtlCol="0">
            <a:spAutoFit/>
          </a:bodyPr>
          <a:lstStyle/>
          <a:p>
            <a:r>
              <a:rPr lang="es-ES" b="1">
                <a:solidFill>
                  <a:schemeClr val="tx1">
                    <a:lumMod val="75000"/>
                    <a:lumOff val="25000"/>
                  </a:schemeClr>
                </a:solidFill>
                <a:latin typeface="Arial" panose="020B0604020202020204" pitchFamily="34" charset="0"/>
                <a:cs typeface="Arial" panose="020B0604020202020204" pitchFamily="34" charset="0"/>
              </a:rPr>
              <a:t>5 Tendencias</a:t>
            </a:r>
            <a:endParaRPr lang="es-CO" b="1">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ADCA80C2-F8C8-4050-9A68-23C411BE3EAB}"/>
              </a:ext>
            </a:extLst>
          </p:cNvPr>
          <p:cNvSpPr txBox="1"/>
          <p:nvPr/>
        </p:nvSpPr>
        <p:spPr>
          <a:xfrm>
            <a:off x="6685833" y="1874440"/>
            <a:ext cx="1428596" cy="646331"/>
          </a:xfrm>
          <a:prstGeom prst="rect">
            <a:avLst/>
          </a:prstGeom>
          <a:noFill/>
        </p:spPr>
        <p:txBody>
          <a:bodyPr wrap="none" rtlCol="0">
            <a:spAutoFit/>
          </a:bodyPr>
          <a:lstStyle/>
          <a:p>
            <a:pPr algn="ctr"/>
            <a:r>
              <a:rPr lang="es-ES" b="1">
                <a:solidFill>
                  <a:schemeClr val="bg1"/>
                </a:solidFill>
                <a:latin typeface="Arial" panose="020B0604020202020204" pitchFamily="34" charset="0"/>
                <a:cs typeface="Arial" panose="020B0604020202020204" pitchFamily="34" charset="0"/>
              </a:rPr>
              <a:t>Escasez de</a:t>
            </a:r>
          </a:p>
          <a:p>
            <a:pPr algn="ctr"/>
            <a:r>
              <a:rPr lang="es-ES" b="1">
                <a:solidFill>
                  <a:schemeClr val="bg1"/>
                </a:solidFill>
                <a:latin typeface="Arial" panose="020B0604020202020204" pitchFamily="34" charset="0"/>
                <a:cs typeface="Arial" panose="020B0604020202020204" pitchFamily="34" charset="0"/>
              </a:rPr>
              <a:t>talento</a:t>
            </a:r>
            <a:endParaRPr lang="es-CO" b="1">
              <a:solidFill>
                <a:schemeClr val="bg1"/>
              </a:solidFill>
              <a:latin typeface="Arial" panose="020B0604020202020204" pitchFamily="34" charset="0"/>
              <a:cs typeface="Arial" panose="020B0604020202020204" pitchFamily="34" charset="0"/>
            </a:endParaRPr>
          </a:p>
        </p:txBody>
      </p:sp>
      <p:pic>
        <p:nvPicPr>
          <p:cNvPr id="17" name="Imagen 16" descr="Logotipo&#10;&#10;Descripción generada automáticamente">
            <a:extLst>
              <a:ext uri="{FF2B5EF4-FFF2-40B4-BE49-F238E27FC236}">
                <a16:creationId xmlns:a16="http://schemas.microsoft.com/office/drawing/2014/main" id="{78135997-2336-493E-8B63-484C005E50CF}"/>
              </a:ext>
            </a:extLst>
          </p:cNvPr>
          <p:cNvPicPr>
            <a:picLocks noChangeAspect="1"/>
          </p:cNvPicPr>
          <p:nvPr/>
        </p:nvPicPr>
        <p:blipFill rotWithShape="1">
          <a:blip r:embed="rId5">
            <a:extLst>
              <a:ext uri="{28A0092B-C50C-407E-A947-70E740481C1C}">
                <a14:useLocalDpi xmlns:a14="http://schemas.microsoft.com/office/drawing/2010/main" val="0"/>
              </a:ext>
            </a:extLst>
          </a:blip>
          <a:srcRect b="25365"/>
          <a:stretch/>
        </p:blipFill>
        <p:spPr>
          <a:xfrm>
            <a:off x="8852576" y="1051387"/>
            <a:ext cx="1638406" cy="1222818"/>
          </a:xfrm>
          <a:prstGeom prst="rect">
            <a:avLst/>
          </a:prstGeom>
        </p:spPr>
      </p:pic>
      <p:sp>
        <p:nvSpPr>
          <p:cNvPr id="18" name="CuadroTexto 17">
            <a:extLst>
              <a:ext uri="{FF2B5EF4-FFF2-40B4-BE49-F238E27FC236}">
                <a16:creationId xmlns:a16="http://schemas.microsoft.com/office/drawing/2014/main" id="{B7FE9014-9825-4954-93E2-16F4631C0AD1}"/>
              </a:ext>
            </a:extLst>
          </p:cNvPr>
          <p:cNvSpPr txBox="1"/>
          <p:nvPr/>
        </p:nvSpPr>
        <p:spPr>
          <a:xfrm>
            <a:off x="8900274" y="2204581"/>
            <a:ext cx="1629485" cy="369332"/>
          </a:xfrm>
          <a:prstGeom prst="rect">
            <a:avLst/>
          </a:prstGeom>
          <a:noFill/>
        </p:spPr>
        <p:txBody>
          <a:bodyPr wrap="none" rtlCol="0">
            <a:spAutoFit/>
          </a:bodyPr>
          <a:lstStyle/>
          <a:p>
            <a:r>
              <a:rPr lang="es-ES" b="1">
                <a:solidFill>
                  <a:schemeClr val="tx1">
                    <a:lumMod val="75000"/>
                    <a:lumOff val="25000"/>
                  </a:schemeClr>
                </a:solidFill>
                <a:latin typeface="Arial" panose="020B0604020202020204" pitchFamily="34" charset="0"/>
                <a:cs typeface="Arial" panose="020B0604020202020204" pitchFamily="34" charset="0"/>
              </a:rPr>
              <a:t>5 Tendencias</a:t>
            </a:r>
            <a:endParaRPr lang="es-CO" b="1">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01718995-08D9-4A0D-AA0E-980610099488}"/>
              </a:ext>
            </a:extLst>
          </p:cNvPr>
          <p:cNvSpPr txBox="1"/>
          <p:nvPr/>
        </p:nvSpPr>
        <p:spPr>
          <a:xfrm>
            <a:off x="6390402" y="4332257"/>
            <a:ext cx="1826141" cy="646331"/>
          </a:xfrm>
          <a:prstGeom prst="rect">
            <a:avLst/>
          </a:prstGeom>
          <a:noFill/>
        </p:spPr>
        <p:txBody>
          <a:bodyPr wrap="none" rtlCol="0">
            <a:spAutoFit/>
          </a:bodyPr>
          <a:lstStyle/>
          <a:p>
            <a:pPr algn="ctr"/>
            <a:r>
              <a:rPr lang="es-ES" b="1">
                <a:solidFill>
                  <a:schemeClr val="bg1"/>
                </a:solidFill>
                <a:latin typeface="Arial" panose="020B0604020202020204" pitchFamily="34" charset="0"/>
                <a:cs typeface="Arial" panose="020B0604020202020204" pitchFamily="34" charset="0"/>
              </a:rPr>
              <a:t>Aceleración de</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 la </a:t>
            </a:r>
            <a:r>
              <a:rPr lang="es-CO" b="1">
                <a:solidFill>
                  <a:schemeClr val="bg1"/>
                </a:solidFill>
                <a:latin typeface="Arial" panose="020B0604020202020204" pitchFamily="34" charset="0"/>
                <a:cs typeface="Arial" panose="020B0604020202020204" pitchFamily="34" charset="0"/>
              </a:rPr>
              <a:t>tecnología</a:t>
            </a:r>
            <a:endParaRPr lang="es-ES" b="1">
              <a:solidFill>
                <a:schemeClr val="bg1"/>
              </a:solidFill>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A0F4BF1C-77FF-43ED-B364-7994087D6739}"/>
              </a:ext>
            </a:extLst>
          </p:cNvPr>
          <p:cNvSpPr txBox="1"/>
          <p:nvPr/>
        </p:nvSpPr>
        <p:spPr>
          <a:xfrm>
            <a:off x="3978481" y="4450096"/>
            <a:ext cx="1774845" cy="646331"/>
          </a:xfrm>
          <a:prstGeom prst="rect">
            <a:avLst/>
          </a:prstGeom>
          <a:noFill/>
        </p:spPr>
        <p:txBody>
          <a:bodyPr wrap="none" rtlCol="0">
            <a:spAutoFit/>
          </a:bodyPr>
          <a:lstStyle/>
          <a:p>
            <a:pPr algn="ctr"/>
            <a:r>
              <a:rPr lang="es-ES" b="1">
                <a:solidFill>
                  <a:schemeClr val="bg1"/>
                </a:solidFill>
                <a:latin typeface="Arial" panose="020B0604020202020204" pitchFamily="34" charset="0"/>
                <a:cs typeface="Arial" panose="020B0604020202020204" pitchFamily="34" charset="0"/>
              </a:rPr>
              <a:t>Reinicio de </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las compañías</a:t>
            </a:r>
          </a:p>
        </p:txBody>
      </p:sp>
      <p:sp>
        <p:nvSpPr>
          <p:cNvPr id="23" name="CuadroTexto 22">
            <a:extLst>
              <a:ext uri="{FF2B5EF4-FFF2-40B4-BE49-F238E27FC236}">
                <a16:creationId xmlns:a16="http://schemas.microsoft.com/office/drawing/2014/main" id="{E924C754-AB96-40D1-B165-5BE29D2CCE48}"/>
              </a:ext>
            </a:extLst>
          </p:cNvPr>
          <p:cNvSpPr txBox="1"/>
          <p:nvPr/>
        </p:nvSpPr>
        <p:spPr>
          <a:xfrm>
            <a:off x="8938121" y="4978588"/>
            <a:ext cx="1629485" cy="369332"/>
          </a:xfrm>
          <a:prstGeom prst="rect">
            <a:avLst/>
          </a:prstGeom>
          <a:noFill/>
        </p:spPr>
        <p:txBody>
          <a:bodyPr wrap="none" rtlCol="0">
            <a:spAutoFit/>
          </a:bodyPr>
          <a:lstStyle/>
          <a:p>
            <a:r>
              <a:rPr lang="es-ES" b="1">
                <a:solidFill>
                  <a:schemeClr val="tx1">
                    <a:lumMod val="75000"/>
                    <a:lumOff val="25000"/>
                  </a:schemeClr>
                </a:solidFill>
                <a:latin typeface="Arial" panose="020B0604020202020204" pitchFamily="34" charset="0"/>
                <a:cs typeface="Arial" panose="020B0604020202020204" pitchFamily="34" charset="0"/>
              </a:rPr>
              <a:t>6 Tendencias</a:t>
            </a:r>
            <a:endParaRPr lang="es-CO" b="1">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4E1E10D2-B970-418E-8B2F-53E0017DD2C4}"/>
              </a:ext>
            </a:extLst>
          </p:cNvPr>
          <p:cNvSpPr txBox="1"/>
          <p:nvPr/>
        </p:nvSpPr>
        <p:spPr>
          <a:xfrm>
            <a:off x="1990509" y="5224809"/>
            <a:ext cx="1629485" cy="369332"/>
          </a:xfrm>
          <a:prstGeom prst="rect">
            <a:avLst/>
          </a:prstGeom>
          <a:noFill/>
        </p:spPr>
        <p:txBody>
          <a:bodyPr wrap="none" rtlCol="0">
            <a:spAutoFit/>
          </a:bodyPr>
          <a:lstStyle/>
          <a:p>
            <a:r>
              <a:rPr lang="es-ES" b="1">
                <a:solidFill>
                  <a:schemeClr val="tx1">
                    <a:lumMod val="75000"/>
                    <a:lumOff val="25000"/>
                  </a:schemeClr>
                </a:solidFill>
                <a:latin typeface="Arial" panose="020B0604020202020204" pitchFamily="34" charset="0"/>
                <a:cs typeface="Arial" panose="020B0604020202020204" pitchFamily="34" charset="0"/>
              </a:rPr>
              <a:t>4 Tendencias</a:t>
            </a:r>
            <a:endParaRPr lang="es-CO" b="1">
              <a:solidFill>
                <a:schemeClr val="tx1">
                  <a:lumMod val="75000"/>
                  <a:lumOff val="25000"/>
                </a:schemeClr>
              </a:solidFill>
              <a:latin typeface="Arial" panose="020B0604020202020204" pitchFamily="34" charset="0"/>
              <a:cs typeface="Arial" panose="020B0604020202020204" pitchFamily="34" charset="0"/>
            </a:endParaRPr>
          </a:p>
        </p:txBody>
      </p:sp>
      <p:pic>
        <p:nvPicPr>
          <p:cNvPr id="26" name="Imagen 25" descr="Interfaz de usuario gráfica, Aplicación, Logotipo&#10;&#10;Descripción generada automáticamente">
            <a:extLst>
              <a:ext uri="{FF2B5EF4-FFF2-40B4-BE49-F238E27FC236}">
                <a16:creationId xmlns:a16="http://schemas.microsoft.com/office/drawing/2014/main" id="{4243EF20-2C92-4670-BB1E-249754228C24}"/>
              </a:ext>
            </a:extLst>
          </p:cNvPr>
          <p:cNvPicPr>
            <a:picLocks noChangeAspect="1"/>
          </p:cNvPicPr>
          <p:nvPr/>
        </p:nvPicPr>
        <p:blipFill rotWithShape="1">
          <a:blip r:embed="rId6">
            <a:extLst>
              <a:ext uri="{28A0092B-C50C-407E-A947-70E740481C1C}">
                <a14:useLocalDpi xmlns:a14="http://schemas.microsoft.com/office/drawing/2010/main" val="0"/>
              </a:ext>
            </a:extLst>
          </a:blip>
          <a:srcRect t="20917" b="26580"/>
          <a:stretch/>
        </p:blipFill>
        <p:spPr>
          <a:xfrm>
            <a:off x="8938121" y="4215215"/>
            <a:ext cx="1497460" cy="786215"/>
          </a:xfrm>
          <a:prstGeom prst="rect">
            <a:avLst/>
          </a:prstGeom>
        </p:spPr>
      </p:pic>
      <p:pic>
        <p:nvPicPr>
          <p:cNvPr id="28" name="Imagen 27" descr="Logotipo&#10;&#10;Descripción generada automáticamente">
            <a:extLst>
              <a:ext uri="{FF2B5EF4-FFF2-40B4-BE49-F238E27FC236}">
                <a16:creationId xmlns:a16="http://schemas.microsoft.com/office/drawing/2014/main" id="{6822F45D-F638-487E-875F-E38A148187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471" y="4119767"/>
            <a:ext cx="1497461" cy="1497461"/>
          </a:xfrm>
          <a:prstGeom prst="rect">
            <a:avLst/>
          </a:prstGeom>
        </p:spPr>
      </p:pic>
      <p:sp>
        <p:nvSpPr>
          <p:cNvPr id="29" name="CuadroTexto 28">
            <a:extLst>
              <a:ext uri="{FF2B5EF4-FFF2-40B4-BE49-F238E27FC236}">
                <a16:creationId xmlns:a16="http://schemas.microsoft.com/office/drawing/2014/main" id="{7BDB8667-5DAF-4A23-B7F9-0F565CC17D05}"/>
              </a:ext>
            </a:extLst>
          </p:cNvPr>
          <p:cNvSpPr txBox="1"/>
          <p:nvPr/>
        </p:nvSpPr>
        <p:spPr>
          <a:xfrm>
            <a:off x="5019735" y="3162808"/>
            <a:ext cx="2048959" cy="830997"/>
          </a:xfrm>
          <a:prstGeom prst="rect">
            <a:avLst/>
          </a:prstGeom>
          <a:noFill/>
        </p:spPr>
        <p:txBody>
          <a:bodyPr wrap="none" rtlCol="0">
            <a:spAutoFit/>
          </a:bodyPr>
          <a:lstStyle/>
          <a:p>
            <a:pPr algn="ctr"/>
            <a:r>
              <a:rPr lang="es-ES" sz="2400" b="1">
                <a:solidFill>
                  <a:schemeClr val="bg1"/>
                </a:solidFill>
                <a:latin typeface="Arial" panose="020B0604020202020204" pitchFamily="34" charset="0"/>
                <a:cs typeface="Arial" panose="020B0604020202020204" pitchFamily="34" charset="0"/>
              </a:rPr>
              <a:t>Panorama</a:t>
            </a:r>
          </a:p>
          <a:p>
            <a:pPr algn="ctr"/>
            <a:r>
              <a:rPr lang="es-ES" sz="2400" b="1">
                <a:solidFill>
                  <a:schemeClr val="bg1"/>
                </a:solidFill>
                <a:latin typeface="Arial" panose="020B0604020202020204" pitchFamily="34" charset="0"/>
                <a:cs typeface="Arial" panose="020B0604020202020204" pitchFamily="34" charset="0"/>
              </a:rPr>
              <a:t> laboral 2022</a:t>
            </a:r>
            <a:endParaRPr lang="es-CO" sz="2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962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Gráfico&#10;&#10;Descripción generada automáticamente">
            <a:extLst>
              <a:ext uri="{FF2B5EF4-FFF2-40B4-BE49-F238E27FC236}">
                <a16:creationId xmlns:a16="http://schemas.microsoft.com/office/drawing/2014/main" id="{78DD4840-7D61-4710-9DBF-77FE5ECD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918"/>
            <a:ext cx="12192000" cy="6993835"/>
          </a:xfrm>
          <a:prstGeom prst="rect">
            <a:avLst/>
          </a:prstGeom>
        </p:spPr>
      </p:pic>
      <p:sp>
        <p:nvSpPr>
          <p:cNvPr id="8" name="Shape 156">
            <a:extLst>
              <a:ext uri="{FF2B5EF4-FFF2-40B4-BE49-F238E27FC236}">
                <a16:creationId xmlns:a16="http://schemas.microsoft.com/office/drawing/2014/main" id="{889792F9-7C42-4191-83FB-ECEDF9084643}"/>
              </a:ext>
            </a:extLst>
          </p:cNvPr>
          <p:cNvSpPr txBox="1">
            <a:spLocks noGrp="1"/>
          </p:cNvSpPr>
          <p:nvPr>
            <p:ph type="title"/>
          </p:nvPr>
        </p:nvSpPr>
        <p:spPr>
          <a:xfrm>
            <a:off x="997229" y="313259"/>
            <a:ext cx="10972799" cy="457200"/>
          </a:xfrm>
          <a:prstGeom prst="rect">
            <a:avLst/>
          </a:prstGeom>
          <a:noFill/>
          <a:ln>
            <a:noFill/>
          </a:ln>
        </p:spPr>
        <p:txBody>
          <a:bodyPr vert="horz" wrap="square" lIns="121787" tIns="121787" rIns="121787" bIns="121787" rtlCol="0" anchor="ctr" anchorCtr="0">
            <a:noAutofit/>
          </a:bodyPr>
          <a:lstStyle/>
          <a:p>
            <a:r>
              <a:rPr lang="es-ES" sz="3200" b="1">
                <a:solidFill>
                  <a:schemeClr val="tx1">
                    <a:lumMod val="75000"/>
                    <a:lumOff val="25000"/>
                  </a:schemeClr>
                </a:solidFill>
              </a:rPr>
              <a:t>Escasez de talento global en su punto más alto en 15 años</a:t>
            </a:r>
            <a:endParaRPr lang="en-US" sz="3200" b="1">
              <a:solidFill>
                <a:schemeClr val="tx1">
                  <a:lumMod val="75000"/>
                  <a:lumOff val="25000"/>
                </a:schemeClr>
              </a:solidFill>
            </a:endParaRPr>
          </a:p>
        </p:txBody>
      </p:sp>
      <p:sp>
        <p:nvSpPr>
          <p:cNvPr id="11" name="CuadroTexto 10">
            <a:extLst>
              <a:ext uri="{FF2B5EF4-FFF2-40B4-BE49-F238E27FC236}">
                <a16:creationId xmlns:a16="http://schemas.microsoft.com/office/drawing/2014/main" id="{F34491BD-FC8D-4B19-9C04-901CE6D5351B}"/>
              </a:ext>
            </a:extLst>
          </p:cNvPr>
          <p:cNvSpPr txBox="1"/>
          <p:nvPr/>
        </p:nvSpPr>
        <p:spPr>
          <a:xfrm>
            <a:off x="3645176" y="6058713"/>
            <a:ext cx="6097656" cy="369332"/>
          </a:xfrm>
          <a:prstGeom prst="rect">
            <a:avLst/>
          </a:prstGeom>
          <a:noFill/>
        </p:spPr>
        <p:txBody>
          <a:bodyPr wrap="square">
            <a:spAutoFit/>
          </a:bodyPr>
          <a:lstStyle/>
          <a:p>
            <a:r>
              <a:rPr lang="en-US" sz="1800" b="1" err="1">
                <a:solidFill>
                  <a:schemeClr val="tx1">
                    <a:lumMod val="75000"/>
                    <a:lumOff val="25000"/>
                  </a:schemeClr>
                </a:solidFill>
                <a:effectLst/>
              </a:rPr>
              <a:t>Escasez</a:t>
            </a:r>
            <a:r>
              <a:rPr lang="en-US" sz="1800" b="1">
                <a:solidFill>
                  <a:schemeClr val="tx1">
                    <a:lumMod val="75000"/>
                    <a:lumOff val="25000"/>
                  </a:schemeClr>
                </a:solidFill>
                <a:effectLst/>
              </a:rPr>
              <a:t> de </a:t>
            </a:r>
            <a:r>
              <a:rPr lang="en-US" sz="1800" b="1" err="1">
                <a:solidFill>
                  <a:schemeClr val="tx1">
                    <a:lumMod val="75000"/>
                    <a:lumOff val="25000"/>
                  </a:schemeClr>
                </a:solidFill>
                <a:effectLst/>
              </a:rPr>
              <a:t>talento</a:t>
            </a:r>
            <a:r>
              <a:rPr lang="en-US" sz="1800" b="1">
                <a:solidFill>
                  <a:schemeClr val="tx1">
                    <a:lumMod val="75000"/>
                    <a:lumOff val="25000"/>
                  </a:schemeClr>
                </a:solidFill>
                <a:effectLst/>
              </a:rPr>
              <a:t> global (2010 – 2021)</a:t>
            </a:r>
            <a:endParaRPr lang="es-CO">
              <a:solidFill>
                <a:schemeClr val="tx1">
                  <a:lumMod val="75000"/>
                  <a:lumOff val="25000"/>
                </a:schemeClr>
              </a:solidFill>
            </a:endParaRPr>
          </a:p>
        </p:txBody>
      </p:sp>
    </p:spTree>
    <p:extLst>
      <p:ext uri="{BB962C8B-B14F-4D97-AF65-F5344CB8AC3E}">
        <p14:creationId xmlns:p14="http://schemas.microsoft.com/office/powerpoint/2010/main" val="2426655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de la pantalla de un video juego&#10;&#10;Descripción generada automáticamente con confianza baja">
            <a:extLst>
              <a:ext uri="{FF2B5EF4-FFF2-40B4-BE49-F238E27FC236}">
                <a16:creationId xmlns:a16="http://schemas.microsoft.com/office/drawing/2014/main" id="{0A0A0184-BFBD-4767-B04B-A1C6F3E75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64"/>
            <a:ext cx="12192000" cy="6843440"/>
          </a:xfrm>
          <a:prstGeom prst="rect">
            <a:avLst/>
          </a:prstGeom>
        </p:spPr>
      </p:pic>
      <p:sp>
        <p:nvSpPr>
          <p:cNvPr id="14" name="Shape 156">
            <a:extLst>
              <a:ext uri="{FF2B5EF4-FFF2-40B4-BE49-F238E27FC236}">
                <a16:creationId xmlns:a16="http://schemas.microsoft.com/office/drawing/2014/main" id="{32260171-B540-414C-93D3-FCDB39D623F6}"/>
              </a:ext>
            </a:extLst>
          </p:cNvPr>
          <p:cNvSpPr txBox="1">
            <a:spLocks noGrp="1"/>
          </p:cNvSpPr>
          <p:nvPr>
            <p:ph type="title"/>
          </p:nvPr>
        </p:nvSpPr>
        <p:spPr>
          <a:xfrm>
            <a:off x="609603" y="408720"/>
            <a:ext cx="5573098" cy="457200"/>
          </a:xfrm>
          <a:prstGeom prst="rect">
            <a:avLst/>
          </a:prstGeom>
          <a:noFill/>
          <a:ln>
            <a:noFill/>
          </a:ln>
        </p:spPr>
        <p:txBody>
          <a:bodyPr vert="horz" wrap="square" lIns="121787" tIns="121787" rIns="121787" bIns="121787" rtlCol="0" anchor="ctr" anchorCtr="0">
            <a:noAutofit/>
          </a:bodyPr>
          <a:lstStyle/>
          <a:p>
            <a:r>
              <a:rPr lang="es-ES" sz="3200" b="1">
                <a:solidFill>
                  <a:schemeClr val="tx1">
                    <a:lumMod val="75000"/>
                    <a:lumOff val="25000"/>
                  </a:schemeClr>
                </a:solidFill>
              </a:rPr>
              <a:t>Escasez de talento Colombia</a:t>
            </a:r>
            <a:endParaRPr lang="en-US" sz="3200" b="1">
              <a:solidFill>
                <a:schemeClr val="tx1">
                  <a:lumMod val="75000"/>
                  <a:lumOff val="25000"/>
                </a:schemeClr>
              </a:solidFill>
            </a:endParaRPr>
          </a:p>
        </p:txBody>
      </p:sp>
      <p:sp>
        <p:nvSpPr>
          <p:cNvPr id="16" name="CuadroTexto 15">
            <a:extLst>
              <a:ext uri="{FF2B5EF4-FFF2-40B4-BE49-F238E27FC236}">
                <a16:creationId xmlns:a16="http://schemas.microsoft.com/office/drawing/2014/main" id="{48085D3C-58F0-417D-84B4-AA9201C2692E}"/>
              </a:ext>
            </a:extLst>
          </p:cNvPr>
          <p:cNvSpPr txBox="1"/>
          <p:nvPr/>
        </p:nvSpPr>
        <p:spPr>
          <a:xfrm>
            <a:off x="3128904" y="5967656"/>
            <a:ext cx="6107594" cy="378886"/>
          </a:xfrm>
          <a:prstGeom prst="rect">
            <a:avLst/>
          </a:prstGeom>
          <a:noFill/>
        </p:spPr>
        <p:txBody>
          <a:bodyPr wrap="square">
            <a:spAutoFit/>
          </a:bodyPr>
          <a:lstStyle/>
          <a:p>
            <a:pPr algn="ctr" rtl="0">
              <a:defRPr sz="1862" b="0" i="0" u="none" strike="noStrike" kern="1200" spc="0" baseline="0">
                <a:solidFill>
                  <a:srgbClr val="386097">
                    <a:lumMod val="65000"/>
                    <a:lumOff val="35000"/>
                  </a:srgbClr>
                </a:solidFill>
                <a:latin typeface="+mn-lt"/>
                <a:ea typeface="+mn-ea"/>
                <a:cs typeface="+mn-cs"/>
              </a:defRPr>
            </a:pPr>
            <a:r>
              <a:rPr lang="en-US" b="1" err="1">
                <a:solidFill>
                  <a:schemeClr val="tx1">
                    <a:lumMod val="75000"/>
                    <a:lumOff val="25000"/>
                  </a:schemeClr>
                </a:solidFill>
              </a:rPr>
              <a:t>Escasez</a:t>
            </a:r>
            <a:r>
              <a:rPr lang="en-US" b="1">
                <a:solidFill>
                  <a:schemeClr val="tx1">
                    <a:lumMod val="75000"/>
                    <a:lumOff val="25000"/>
                  </a:schemeClr>
                </a:solidFill>
              </a:rPr>
              <a:t> de </a:t>
            </a:r>
            <a:r>
              <a:rPr lang="en-US" b="1" err="1">
                <a:solidFill>
                  <a:schemeClr val="tx1">
                    <a:lumMod val="75000"/>
                    <a:lumOff val="25000"/>
                  </a:schemeClr>
                </a:solidFill>
              </a:rPr>
              <a:t>talento</a:t>
            </a:r>
            <a:r>
              <a:rPr lang="en-US" b="1">
                <a:solidFill>
                  <a:schemeClr val="tx1">
                    <a:lumMod val="75000"/>
                    <a:lumOff val="25000"/>
                  </a:schemeClr>
                </a:solidFill>
              </a:rPr>
              <a:t> Colombia (2010 - 2021)</a:t>
            </a:r>
          </a:p>
        </p:txBody>
      </p:sp>
    </p:spTree>
    <p:extLst>
      <p:ext uri="{BB962C8B-B14F-4D97-AF65-F5344CB8AC3E}">
        <p14:creationId xmlns:p14="http://schemas.microsoft.com/office/powerpoint/2010/main" val="2122281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en blanco y negro de un grupo de personas con instrumentos musicales&#10;&#10;Descripción generada automáticamente con confianza baja">
            <a:extLst>
              <a:ext uri="{FF2B5EF4-FFF2-40B4-BE49-F238E27FC236}">
                <a16:creationId xmlns:a16="http://schemas.microsoft.com/office/drawing/2014/main" id="{1AD0F2CE-C34A-433F-A980-3AD973849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10" name="Shape 156">
            <a:extLst>
              <a:ext uri="{FF2B5EF4-FFF2-40B4-BE49-F238E27FC236}">
                <a16:creationId xmlns:a16="http://schemas.microsoft.com/office/drawing/2014/main" id="{8A5ECC60-0A99-EB47-9974-54A01D389CE2}"/>
              </a:ext>
            </a:extLst>
          </p:cNvPr>
          <p:cNvSpPr txBox="1">
            <a:spLocks noGrp="1"/>
          </p:cNvSpPr>
          <p:nvPr>
            <p:ph type="title"/>
          </p:nvPr>
        </p:nvSpPr>
        <p:spPr>
          <a:xfrm>
            <a:off x="1056863" y="391886"/>
            <a:ext cx="10972799" cy="1417504"/>
          </a:xfrm>
          <a:prstGeom prst="rect">
            <a:avLst/>
          </a:prstGeom>
          <a:noFill/>
          <a:ln>
            <a:noFill/>
          </a:ln>
        </p:spPr>
        <p:txBody>
          <a:bodyPr vert="horz" wrap="square" lIns="121787" tIns="121787" rIns="121787" bIns="121787" rtlCol="0" anchor="ctr" anchorCtr="0">
            <a:noAutofit/>
          </a:bodyPr>
          <a:lstStyle/>
          <a:p>
            <a:r>
              <a:rPr lang="es-ES" dirty="0"/>
              <a:t>Las grandes empresas enfrentan las mayores dificultades</a:t>
            </a:r>
            <a:endParaRPr lang="en-US" dirty="0"/>
          </a:p>
        </p:txBody>
      </p:sp>
      <p:graphicFrame>
        <p:nvGraphicFramePr>
          <p:cNvPr id="6" name="Chart 5">
            <a:extLst>
              <a:ext uri="{FF2B5EF4-FFF2-40B4-BE49-F238E27FC236}">
                <a16:creationId xmlns:a16="http://schemas.microsoft.com/office/drawing/2014/main" id="{ADD6B691-4348-9F40-AF77-6F5963DD9F0B}"/>
              </a:ext>
            </a:extLst>
          </p:cNvPr>
          <p:cNvGraphicFramePr/>
          <p:nvPr/>
        </p:nvGraphicFramePr>
        <p:xfrm>
          <a:off x="1830197" y="1661428"/>
          <a:ext cx="8531603" cy="436220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7F21F1EA-AB91-AF4F-AD5F-4FE0E498E0A8}"/>
              </a:ext>
            </a:extLst>
          </p:cNvPr>
          <p:cNvSpPr txBox="1"/>
          <p:nvPr/>
        </p:nvSpPr>
        <p:spPr>
          <a:xfrm>
            <a:off x="3419016" y="5427887"/>
            <a:ext cx="848464" cy="4513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4C79AF"/>
                </a:solidFill>
                <a:effectLst/>
                <a:uLnTx/>
                <a:uFillTx/>
                <a:latin typeface="Arial" panose="020B0604020202020204"/>
                <a:ea typeface="+mn-ea"/>
                <a:cs typeface="+mn-cs"/>
              </a:rPr>
              <a:t>MICRO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79AF"/>
                </a:solidFill>
                <a:effectLst/>
                <a:uLnTx/>
                <a:uFillTx/>
                <a:latin typeface="Arial" panose="020B0604020202020204"/>
                <a:ea typeface="+mn-ea"/>
                <a:cs typeface="+mn-cs"/>
              </a:rPr>
              <a:t>&gt;10</a:t>
            </a:r>
          </a:p>
        </p:txBody>
      </p:sp>
      <p:sp>
        <p:nvSpPr>
          <p:cNvPr id="9" name="TextBox 8">
            <a:extLst>
              <a:ext uri="{FF2B5EF4-FFF2-40B4-BE49-F238E27FC236}">
                <a16:creationId xmlns:a16="http://schemas.microsoft.com/office/drawing/2014/main" id="{EC431105-4902-424D-BBFC-80448256EDEB}"/>
              </a:ext>
            </a:extLst>
          </p:cNvPr>
          <p:cNvSpPr txBox="1"/>
          <p:nvPr/>
        </p:nvSpPr>
        <p:spPr>
          <a:xfrm>
            <a:off x="4918740" y="5427887"/>
            <a:ext cx="84846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C79AF"/>
                </a:solidFill>
                <a:effectLst/>
                <a:uLnTx/>
                <a:uFillTx/>
                <a:latin typeface="Arial" panose="020B0604020202020204"/>
                <a:ea typeface="+mn-ea"/>
                <a:cs typeface="+mn-cs"/>
              </a:rPr>
              <a:t>SMALL</a:t>
            </a:r>
            <a:endParaRPr kumimoji="0" lang="en-US" sz="1600" b="0" i="0" u="none" strike="noStrike" kern="1200" cap="none" spc="0" normalizeH="0" baseline="0" noProof="0">
              <a:ln>
                <a:noFill/>
              </a:ln>
              <a:solidFill>
                <a:srgbClr val="4C79A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79AF"/>
                </a:solidFill>
                <a:effectLst/>
                <a:uLnTx/>
                <a:uFillTx/>
                <a:latin typeface="Arial" panose="020B0604020202020204"/>
                <a:ea typeface="+mn-ea"/>
                <a:cs typeface="+mn-cs"/>
              </a:rPr>
              <a:t>10-49</a:t>
            </a:r>
          </a:p>
        </p:txBody>
      </p:sp>
      <p:sp>
        <p:nvSpPr>
          <p:cNvPr id="11" name="TextBox 10">
            <a:extLst>
              <a:ext uri="{FF2B5EF4-FFF2-40B4-BE49-F238E27FC236}">
                <a16:creationId xmlns:a16="http://schemas.microsoft.com/office/drawing/2014/main" id="{95CB4AEC-52F5-B04C-B751-CCEE5C13E80C}"/>
              </a:ext>
            </a:extLst>
          </p:cNvPr>
          <p:cNvSpPr txBox="1"/>
          <p:nvPr/>
        </p:nvSpPr>
        <p:spPr>
          <a:xfrm>
            <a:off x="6386096" y="5427887"/>
            <a:ext cx="84846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C79AF"/>
                </a:solidFill>
                <a:effectLst/>
                <a:uLnTx/>
                <a:uFillTx/>
                <a:latin typeface="Arial" panose="020B0604020202020204"/>
                <a:ea typeface="+mn-ea"/>
                <a:cs typeface="+mn-cs"/>
              </a:rPr>
              <a:t>MEDIUM</a:t>
            </a:r>
            <a:endParaRPr kumimoji="0" lang="en-US" sz="1600" b="0" i="0" u="none" strike="noStrike" kern="1200" cap="none" spc="0" normalizeH="0" baseline="0" noProof="0">
              <a:ln>
                <a:noFill/>
              </a:ln>
              <a:solidFill>
                <a:srgbClr val="4C79A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79AF"/>
                </a:solidFill>
                <a:effectLst/>
                <a:uLnTx/>
                <a:uFillTx/>
                <a:latin typeface="Arial" panose="020B0604020202020204"/>
                <a:ea typeface="+mn-ea"/>
                <a:cs typeface="+mn-cs"/>
              </a:rPr>
              <a:t>50-249</a:t>
            </a:r>
          </a:p>
        </p:txBody>
      </p:sp>
      <p:sp>
        <p:nvSpPr>
          <p:cNvPr id="12" name="TextBox 11">
            <a:extLst>
              <a:ext uri="{FF2B5EF4-FFF2-40B4-BE49-F238E27FC236}">
                <a16:creationId xmlns:a16="http://schemas.microsoft.com/office/drawing/2014/main" id="{6CF4736C-D476-D64C-92DD-76B81730980A}"/>
              </a:ext>
            </a:extLst>
          </p:cNvPr>
          <p:cNvSpPr txBox="1"/>
          <p:nvPr/>
        </p:nvSpPr>
        <p:spPr>
          <a:xfrm>
            <a:off x="7896609" y="5427887"/>
            <a:ext cx="84846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Arial" panose="020B0604020202020204"/>
                <a:ea typeface="+mn-ea"/>
                <a:cs typeface="+mn-cs"/>
              </a:rPr>
              <a:t>LARGE </a:t>
            </a:r>
            <a:r>
              <a:rPr kumimoji="0" lang="en-US" sz="1600" b="0" i="0" u="none" strike="noStrike" kern="1200" cap="none" spc="0" normalizeH="0" baseline="0" noProof="0">
                <a:ln>
                  <a:noFill/>
                </a:ln>
                <a:solidFill>
                  <a:schemeClr val="bg1"/>
                </a:solidFill>
                <a:effectLst/>
                <a:uLnTx/>
                <a:uFillTx/>
                <a:latin typeface="Arial" panose="020B0604020202020204"/>
                <a:ea typeface="+mn-ea"/>
                <a:cs typeface="+mn-cs"/>
              </a:rPr>
              <a:t>250+</a:t>
            </a:r>
          </a:p>
        </p:txBody>
      </p:sp>
      <p:sp>
        <p:nvSpPr>
          <p:cNvPr id="7" name="Rectangle 6">
            <a:extLst>
              <a:ext uri="{FF2B5EF4-FFF2-40B4-BE49-F238E27FC236}">
                <a16:creationId xmlns:a16="http://schemas.microsoft.com/office/drawing/2014/main" id="{895025FB-4A73-D64E-9450-977F87B7F397}"/>
              </a:ext>
            </a:extLst>
          </p:cNvPr>
          <p:cNvSpPr/>
          <p:nvPr/>
        </p:nvSpPr>
        <p:spPr>
          <a:xfrm>
            <a:off x="3209283" y="6126941"/>
            <a:ext cx="5599688" cy="18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FFFFFF"/>
                </a:solidFill>
                <a:effectLst/>
                <a:uLnTx/>
                <a:uFillTx/>
                <a:latin typeface="Arial" panose="020B0604020202020204"/>
                <a:ea typeface="+mn-ea"/>
                <a:cs typeface="+mn-cs"/>
              </a:rPr>
              <a:t># of employees</a:t>
            </a:r>
          </a:p>
        </p:txBody>
      </p:sp>
      <p:sp>
        <p:nvSpPr>
          <p:cNvPr id="18" name="TextBox 17">
            <a:extLst>
              <a:ext uri="{FF2B5EF4-FFF2-40B4-BE49-F238E27FC236}">
                <a16:creationId xmlns:a16="http://schemas.microsoft.com/office/drawing/2014/main" id="{1A1B99DE-9375-B84F-A208-C3470AB03C22}"/>
              </a:ext>
            </a:extLst>
          </p:cNvPr>
          <p:cNvSpPr txBox="1"/>
          <p:nvPr/>
        </p:nvSpPr>
        <p:spPr>
          <a:xfrm>
            <a:off x="3424949" y="3380129"/>
            <a:ext cx="848465" cy="45134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386097"/>
                </a:solidFill>
                <a:effectLst/>
                <a:uLnTx/>
                <a:uFillTx/>
                <a:latin typeface="Arial" panose="020B0604020202020204"/>
                <a:ea typeface="+mn-ea"/>
                <a:cs typeface="+mn-cs"/>
              </a:rPr>
              <a:t>73%</a:t>
            </a:r>
          </a:p>
        </p:txBody>
      </p:sp>
      <p:sp>
        <p:nvSpPr>
          <p:cNvPr id="19" name="TextBox 18">
            <a:extLst>
              <a:ext uri="{FF2B5EF4-FFF2-40B4-BE49-F238E27FC236}">
                <a16:creationId xmlns:a16="http://schemas.microsoft.com/office/drawing/2014/main" id="{9E44F7D1-EAD1-3548-9433-28C6C7E19760}"/>
              </a:ext>
            </a:extLst>
          </p:cNvPr>
          <p:cNvSpPr txBox="1"/>
          <p:nvPr/>
        </p:nvSpPr>
        <p:spPr>
          <a:xfrm>
            <a:off x="4918740" y="3692118"/>
            <a:ext cx="848465" cy="45134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386097"/>
                </a:solidFill>
                <a:effectLst/>
                <a:uLnTx/>
                <a:uFillTx/>
                <a:latin typeface="Arial" panose="020B0604020202020204"/>
                <a:ea typeface="+mn-ea"/>
                <a:cs typeface="+mn-cs"/>
              </a:rPr>
              <a:t>62%</a:t>
            </a:r>
          </a:p>
        </p:txBody>
      </p:sp>
      <p:sp>
        <p:nvSpPr>
          <p:cNvPr id="20" name="TextBox 19">
            <a:extLst>
              <a:ext uri="{FF2B5EF4-FFF2-40B4-BE49-F238E27FC236}">
                <a16:creationId xmlns:a16="http://schemas.microsoft.com/office/drawing/2014/main" id="{F30F501C-B667-324C-B150-2F64F170AC8E}"/>
              </a:ext>
            </a:extLst>
          </p:cNvPr>
          <p:cNvSpPr txBox="1"/>
          <p:nvPr/>
        </p:nvSpPr>
        <p:spPr>
          <a:xfrm>
            <a:off x="6469142" y="3141561"/>
            <a:ext cx="848465" cy="45134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386097"/>
                </a:solidFill>
                <a:effectLst/>
                <a:uLnTx/>
                <a:uFillTx/>
                <a:latin typeface="Arial" panose="020B0604020202020204"/>
                <a:ea typeface="+mn-ea"/>
                <a:cs typeface="+mn-cs"/>
              </a:rPr>
              <a:t>77%</a:t>
            </a:r>
          </a:p>
        </p:txBody>
      </p:sp>
      <p:sp>
        <p:nvSpPr>
          <p:cNvPr id="15" name="TextBox 19">
            <a:extLst>
              <a:ext uri="{FF2B5EF4-FFF2-40B4-BE49-F238E27FC236}">
                <a16:creationId xmlns:a16="http://schemas.microsoft.com/office/drawing/2014/main" id="{FAFBD569-D56D-4A5F-B28C-2F0EEB58CC1E}"/>
              </a:ext>
            </a:extLst>
          </p:cNvPr>
          <p:cNvSpPr txBox="1"/>
          <p:nvPr/>
        </p:nvSpPr>
        <p:spPr>
          <a:xfrm>
            <a:off x="7960505" y="3251746"/>
            <a:ext cx="848465" cy="451342"/>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chemeClr val="bg1"/>
                </a:solidFill>
                <a:effectLst/>
                <a:uLnTx/>
                <a:uFillTx/>
                <a:latin typeface="Arial" panose="020B0604020202020204"/>
                <a:ea typeface="+mn-ea"/>
                <a:cs typeface="+mn-cs"/>
              </a:rPr>
              <a:t>73%</a:t>
            </a:r>
          </a:p>
        </p:txBody>
      </p:sp>
    </p:spTree>
    <p:extLst>
      <p:ext uri="{BB962C8B-B14F-4D97-AF65-F5344CB8AC3E}">
        <p14:creationId xmlns:p14="http://schemas.microsoft.com/office/powerpoint/2010/main" val="3675324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ángulo 43">
            <a:extLst>
              <a:ext uri="{FF2B5EF4-FFF2-40B4-BE49-F238E27FC236}">
                <a16:creationId xmlns:a16="http://schemas.microsoft.com/office/drawing/2014/main" id="{E99A4464-DA51-44B7-9CB0-ECF6269B9C1A}"/>
              </a:ext>
            </a:extLst>
          </p:cNvPr>
          <p:cNvSpPr/>
          <p:nvPr/>
        </p:nvSpPr>
        <p:spPr>
          <a:xfrm>
            <a:off x="-1" y="0"/>
            <a:ext cx="12192000" cy="6858000"/>
          </a:xfrm>
          <a:prstGeom prst="rect">
            <a:avLst/>
          </a:prstGeom>
          <a:solidFill>
            <a:srgbClr val="273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Title 6">
            <a:extLst>
              <a:ext uri="{FF2B5EF4-FFF2-40B4-BE49-F238E27FC236}">
                <a16:creationId xmlns:a16="http://schemas.microsoft.com/office/drawing/2014/main" id="{9F7D6D34-86CF-E647-B617-57237D2DF441}"/>
              </a:ext>
            </a:extLst>
          </p:cNvPr>
          <p:cNvSpPr>
            <a:spLocks noGrp="1"/>
          </p:cNvSpPr>
          <p:nvPr>
            <p:ph type="title"/>
          </p:nvPr>
        </p:nvSpPr>
        <p:spPr>
          <a:xfrm>
            <a:off x="838200" y="-410547"/>
            <a:ext cx="10515600" cy="2101235"/>
          </a:xfrm>
        </p:spPr>
        <p:txBody>
          <a:bodyPr/>
          <a:lstStyle/>
          <a:p>
            <a:pPr algn="ctr"/>
            <a:r>
              <a:rPr lang="es-ES" b="1" dirty="0">
                <a:solidFill>
                  <a:schemeClr val="bg1"/>
                </a:solidFill>
              </a:rPr>
              <a:t>¿Qué habilidades necesitan más los empleadores?</a:t>
            </a:r>
            <a:endParaRPr lang="en-US" b="1" dirty="0">
              <a:solidFill>
                <a:schemeClr val="bg1"/>
              </a:solidFill>
            </a:endParaRPr>
          </a:p>
        </p:txBody>
      </p:sp>
      <p:sp>
        <p:nvSpPr>
          <p:cNvPr id="4" name="Rounded Rectangle 3">
            <a:extLst>
              <a:ext uri="{FF2B5EF4-FFF2-40B4-BE49-F238E27FC236}">
                <a16:creationId xmlns:a16="http://schemas.microsoft.com/office/drawing/2014/main" id="{0D90279B-8C65-7D4C-8246-823BE7F5A04B}"/>
              </a:ext>
            </a:extLst>
          </p:cNvPr>
          <p:cNvSpPr/>
          <p:nvPr/>
        </p:nvSpPr>
        <p:spPr>
          <a:xfrm>
            <a:off x="609600" y="1156261"/>
            <a:ext cx="10972799" cy="2319717"/>
          </a:xfrm>
          <a:prstGeom prst="roundRect">
            <a:avLst>
              <a:gd name="adj" fmla="val 671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21920" rIns="0" bIns="0" rtlCol="0" anchor="t" anchorCtr="0"/>
          <a:lstStyle/>
          <a:p>
            <a:pPr lvl="0" algn="ctr">
              <a:defRPr/>
            </a:pPr>
            <a:r>
              <a:rPr lang="es-ES" sz="1867" b="1">
                <a:solidFill>
                  <a:schemeClr val="bg1"/>
                </a:solidFill>
              </a:rPr>
              <a:t>LOS 5 ROLES MÁS DEMANDADOS</a:t>
            </a:r>
            <a:endParaRPr kumimoji="0" lang="en-US" sz="1867"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9" name="Rounded Rectangle 8">
            <a:extLst>
              <a:ext uri="{FF2B5EF4-FFF2-40B4-BE49-F238E27FC236}">
                <a16:creationId xmlns:a16="http://schemas.microsoft.com/office/drawing/2014/main" id="{C06DE09B-C056-CF44-8D01-20093344D4C9}"/>
              </a:ext>
            </a:extLst>
          </p:cNvPr>
          <p:cNvSpPr/>
          <p:nvPr/>
        </p:nvSpPr>
        <p:spPr>
          <a:xfrm>
            <a:off x="609602" y="3766320"/>
            <a:ext cx="10972799" cy="2319717"/>
          </a:xfrm>
          <a:prstGeom prst="roundRect">
            <a:avLst>
              <a:gd name="adj" fmla="val 6710"/>
            </a:avLst>
          </a:prstGeom>
          <a:solidFill>
            <a:schemeClr val="tx2">
              <a:alpha val="1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12192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67" b="1" i="0" u="none" strike="noStrike" kern="1200" cap="none" spc="0" normalizeH="0" baseline="0" noProof="0">
                <a:ln>
                  <a:noFill/>
                </a:ln>
                <a:solidFill>
                  <a:schemeClr val="bg1"/>
                </a:solidFill>
                <a:effectLst/>
                <a:uLnTx/>
                <a:uFillTx/>
                <a:latin typeface="Arial" panose="020B0604020202020204"/>
                <a:ea typeface="+mn-ea"/>
                <a:cs typeface="+mn-cs"/>
              </a:rPr>
              <a:t>LAS 5 HABILIDADES BLANDAS</a:t>
            </a:r>
            <a:endParaRPr kumimoji="0" lang="en-US" sz="1867" b="1"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681D724D-5864-5641-A1DD-896752169DF0}"/>
              </a:ext>
            </a:extLst>
          </p:cNvPr>
          <p:cNvPicPr>
            <a:picLocks noChangeAspect="1"/>
          </p:cNvPicPr>
          <p:nvPr/>
        </p:nvPicPr>
        <p:blipFill rotWithShape="1">
          <a:blip r:embed="rId3"/>
          <a:srcRect b="33506"/>
          <a:stretch/>
        </p:blipFill>
        <p:spPr>
          <a:xfrm>
            <a:off x="1149220" y="1626570"/>
            <a:ext cx="1693333" cy="1125961"/>
          </a:xfrm>
          <a:prstGeom prst="rect">
            <a:avLst/>
          </a:prstGeom>
        </p:spPr>
      </p:pic>
      <p:pic>
        <p:nvPicPr>
          <p:cNvPr id="13" name="Picture 12">
            <a:extLst>
              <a:ext uri="{FF2B5EF4-FFF2-40B4-BE49-F238E27FC236}">
                <a16:creationId xmlns:a16="http://schemas.microsoft.com/office/drawing/2014/main" id="{B154CBC3-E9FF-BD4F-A99F-CEE1409210B5}"/>
              </a:ext>
            </a:extLst>
          </p:cNvPr>
          <p:cNvPicPr>
            <a:picLocks noChangeAspect="1"/>
          </p:cNvPicPr>
          <p:nvPr/>
        </p:nvPicPr>
        <p:blipFill rotWithShape="1">
          <a:blip r:embed="rId4"/>
          <a:srcRect b="32996"/>
          <a:stretch/>
        </p:blipFill>
        <p:spPr>
          <a:xfrm>
            <a:off x="7587922" y="1658480"/>
            <a:ext cx="1693333" cy="1134604"/>
          </a:xfrm>
          <a:prstGeom prst="rect">
            <a:avLst/>
          </a:prstGeom>
        </p:spPr>
      </p:pic>
      <p:pic>
        <p:nvPicPr>
          <p:cNvPr id="14" name="Picture 13">
            <a:extLst>
              <a:ext uri="{FF2B5EF4-FFF2-40B4-BE49-F238E27FC236}">
                <a16:creationId xmlns:a16="http://schemas.microsoft.com/office/drawing/2014/main" id="{53D6DEE2-02D2-C74C-92EA-939230A69368}"/>
              </a:ext>
            </a:extLst>
          </p:cNvPr>
          <p:cNvPicPr>
            <a:picLocks noChangeAspect="1"/>
          </p:cNvPicPr>
          <p:nvPr/>
        </p:nvPicPr>
        <p:blipFill rotWithShape="1">
          <a:blip r:embed="rId5"/>
          <a:srcRect b="32996"/>
          <a:stretch/>
        </p:blipFill>
        <p:spPr>
          <a:xfrm>
            <a:off x="5182509" y="1699488"/>
            <a:ext cx="1693333" cy="1134604"/>
          </a:xfrm>
          <a:prstGeom prst="rect">
            <a:avLst/>
          </a:prstGeom>
        </p:spPr>
      </p:pic>
      <p:pic>
        <p:nvPicPr>
          <p:cNvPr id="15" name="Picture 14">
            <a:extLst>
              <a:ext uri="{FF2B5EF4-FFF2-40B4-BE49-F238E27FC236}">
                <a16:creationId xmlns:a16="http://schemas.microsoft.com/office/drawing/2014/main" id="{E6FBC6A7-2A5B-6047-A384-7F13BE152806}"/>
              </a:ext>
            </a:extLst>
          </p:cNvPr>
          <p:cNvPicPr>
            <a:picLocks noChangeAspect="1"/>
          </p:cNvPicPr>
          <p:nvPr/>
        </p:nvPicPr>
        <p:blipFill rotWithShape="1">
          <a:blip r:embed="rId6"/>
          <a:srcRect b="33506"/>
          <a:stretch/>
        </p:blipFill>
        <p:spPr>
          <a:xfrm>
            <a:off x="3200200" y="1626570"/>
            <a:ext cx="1693333" cy="1125961"/>
          </a:xfrm>
          <a:prstGeom prst="rect">
            <a:avLst/>
          </a:prstGeom>
        </p:spPr>
      </p:pic>
      <p:sp>
        <p:nvSpPr>
          <p:cNvPr id="10" name="TextBox 9">
            <a:extLst>
              <a:ext uri="{FF2B5EF4-FFF2-40B4-BE49-F238E27FC236}">
                <a16:creationId xmlns:a16="http://schemas.microsoft.com/office/drawing/2014/main" id="{E6B42A80-A435-8440-99D2-08E4BAC29BE8}"/>
              </a:ext>
            </a:extLst>
          </p:cNvPr>
          <p:cNvSpPr txBox="1"/>
          <p:nvPr/>
        </p:nvSpPr>
        <p:spPr>
          <a:xfrm>
            <a:off x="922791" y="1845024"/>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1</a:t>
            </a:r>
          </a:p>
        </p:txBody>
      </p:sp>
      <p:sp>
        <p:nvSpPr>
          <p:cNvPr id="16" name="TextBox 15">
            <a:extLst>
              <a:ext uri="{FF2B5EF4-FFF2-40B4-BE49-F238E27FC236}">
                <a16:creationId xmlns:a16="http://schemas.microsoft.com/office/drawing/2014/main" id="{1A70A65F-C3B1-7845-947D-89FA341DF033}"/>
              </a:ext>
            </a:extLst>
          </p:cNvPr>
          <p:cNvSpPr txBox="1"/>
          <p:nvPr/>
        </p:nvSpPr>
        <p:spPr>
          <a:xfrm>
            <a:off x="3227007" y="1809894"/>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2</a:t>
            </a:r>
          </a:p>
        </p:txBody>
      </p:sp>
      <p:sp>
        <p:nvSpPr>
          <p:cNvPr id="17" name="TextBox 16">
            <a:extLst>
              <a:ext uri="{FF2B5EF4-FFF2-40B4-BE49-F238E27FC236}">
                <a16:creationId xmlns:a16="http://schemas.microsoft.com/office/drawing/2014/main" id="{7DF74A43-74E8-0046-B3B2-7741DA2D8E31}"/>
              </a:ext>
            </a:extLst>
          </p:cNvPr>
          <p:cNvSpPr txBox="1"/>
          <p:nvPr/>
        </p:nvSpPr>
        <p:spPr>
          <a:xfrm>
            <a:off x="5249332" y="1845024"/>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3</a:t>
            </a:r>
          </a:p>
        </p:txBody>
      </p:sp>
      <p:sp>
        <p:nvSpPr>
          <p:cNvPr id="18" name="TextBox 17">
            <a:extLst>
              <a:ext uri="{FF2B5EF4-FFF2-40B4-BE49-F238E27FC236}">
                <a16:creationId xmlns:a16="http://schemas.microsoft.com/office/drawing/2014/main" id="{2C4352B2-4EFD-A448-97A2-19D292DFEF4A}"/>
              </a:ext>
            </a:extLst>
          </p:cNvPr>
          <p:cNvSpPr txBox="1"/>
          <p:nvPr/>
        </p:nvSpPr>
        <p:spPr>
          <a:xfrm>
            <a:off x="7303172" y="1880780"/>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4</a:t>
            </a:r>
          </a:p>
        </p:txBody>
      </p:sp>
      <p:sp>
        <p:nvSpPr>
          <p:cNvPr id="19" name="TextBox 18">
            <a:extLst>
              <a:ext uri="{FF2B5EF4-FFF2-40B4-BE49-F238E27FC236}">
                <a16:creationId xmlns:a16="http://schemas.microsoft.com/office/drawing/2014/main" id="{BF753549-FEDA-D944-82C3-02F34FA15B4F}"/>
              </a:ext>
            </a:extLst>
          </p:cNvPr>
          <p:cNvSpPr txBox="1"/>
          <p:nvPr/>
        </p:nvSpPr>
        <p:spPr>
          <a:xfrm>
            <a:off x="9592059" y="1845024"/>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5</a:t>
            </a:r>
          </a:p>
        </p:txBody>
      </p:sp>
      <p:pic>
        <p:nvPicPr>
          <p:cNvPr id="25" name="Picture 24">
            <a:extLst>
              <a:ext uri="{FF2B5EF4-FFF2-40B4-BE49-F238E27FC236}">
                <a16:creationId xmlns:a16="http://schemas.microsoft.com/office/drawing/2014/main" id="{C93A9353-8594-944C-92E4-D19DF2C7E3F6}"/>
              </a:ext>
            </a:extLst>
          </p:cNvPr>
          <p:cNvPicPr>
            <a:picLocks noChangeAspect="1"/>
          </p:cNvPicPr>
          <p:nvPr/>
        </p:nvPicPr>
        <p:blipFill rotWithShape="1">
          <a:blip r:embed="rId7"/>
          <a:srcRect b="42718"/>
          <a:stretch/>
        </p:blipFill>
        <p:spPr>
          <a:xfrm>
            <a:off x="1033226" y="4312341"/>
            <a:ext cx="1542343" cy="1016015"/>
          </a:xfrm>
          <a:prstGeom prst="rect">
            <a:avLst/>
          </a:prstGeom>
        </p:spPr>
      </p:pic>
      <p:pic>
        <p:nvPicPr>
          <p:cNvPr id="26" name="Picture 25">
            <a:extLst>
              <a:ext uri="{FF2B5EF4-FFF2-40B4-BE49-F238E27FC236}">
                <a16:creationId xmlns:a16="http://schemas.microsoft.com/office/drawing/2014/main" id="{3CF07F97-994A-E146-B3A1-B2D80FBED93A}"/>
              </a:ext>
            </a:extLst>
          </p:cNvPr>
          <p:cNvPicPr>
            <a:picLocks noChangeAspect="1"/>
          </p:cNvPicPr>
          <p:nvPr/>
        </p:nvPicPr>
        <p:blipFill rotWithShape="1">
          <a:blip r:embed="rId8"/>
          <a:srcRect b="41531"/>
          <a:stretch/>
        </p:blipFill>
        <p:spPr>
          <a:xfrm>
            <a:off x="5359769" y="4312341"/>
            <a:ext cx="1542343" cy="1037056"/>
          </a:xfrm>
          <a:prstGeom prst="rect">
            <a:avLst/>
          </a:prstGeom>
        </p:spPr>
      </p:pic>
      <p:pic>
        <p:nvPicPr>
          <p:cNvPr id="27" name="Picture 26">
            <a:extLst>
              <a:ext uri="{FF2B5EF4-FFF2-40B4-BE49-F238E27FC236}">
                <a16:creationId xmlns:a16="http://schemas.microsoft.com/office/drawing/2014/main" id="{DFE7AEC8-9415-004E-A1D5-56D7177A7DD2}"/>
              </a:ext>
            </a:extLst>
          </p:cNvPr>
          <p:cNvPicPr>
            <a:picLocks noChangeAspect="1"/>
          </p:cNvPicPr>
          <p:nvPr/>
        </p:nvPicPr>
        <p:blipFill rotWithShape="1">
          <a:blip r:embed="rId9"/>
          <a:srcRect b="41488"/>
          <a:stretch/>
        </p:blipFill>
        <p:spPr>
          <a:xfrm>
            <a:off x="3196497" y="4312341"/>
            <a:ext cx="1542343" cy="1037824"/>
          </a:xfrm>
          <a:prstGeom prst="rect">
            <a:avLst/>
          </a:prstGeom>
        </p:spPr>
      </p:pic>
      <p:pic>
        <p:nvPicPr>
          <p:cNvPr id="28" name="Picture 27">
            <a:extLst>
              <a:ext uri="{FF2B5EF4-FFF2-40B4-BE49-F238E27FC236}">
                <a16:creationId xmlns:a16="http://schemas.microsoft.com/office/drawing/2014/main" id="{14161E8D-9800-1C4A-962A-E5DA66755E7D}"/>
              </a:ext>
            </a:extLst>
          </p:cNvPr>
          <p:cNvPicPr>
            <a:picLocks noChangeAspect="1"/>
          </p:cNvPicPr>
          <p:nvPr/>
        </p:nvPicPr>
        <p:blipFill rotWithShape="1">
          <a:blip r:embed="rId10"/>
          <a:srcRect b="42718"/>
          <a:stretch/>
        </p:blipFill>
        <p:spPr>
          <a:xfrm>
            <a:off x="9686311" y="4312341"/>
            <a:ext cx="1542343" cy="1016015"/>
          </a:xfrm>
          <a:prstGeom prst="rect">
            <a:avLst/>
          </a:prstGeom>
        </p:spPr>
      </p:pic>
      <p:pic>
        <p:nvPicPr>
          <p:cNvPr id="29" name="Picture 28">
            <a:extLst>
              <a:ext uri="{FF2B5EF4-FFF2-40B4-BE49-F238E27FC236}">
                <a16:creationId xmlns:a16="http://schemas.microsoft.com/office/drawing/2014/main" id="{A8262D45-17DD-EB43-B370-C2DFC00E76C7}"/>
              </a:ext>
            </a:extLst>
          </p:cNvPr>
          <p:cNvPicPr>
            <a:picLocks noChangeAspect="1"/>
          </p:cNvPicPr>
          <p:nvPr/>
        </p:nvPicPr>
        <p:blipFill rotWithShape="1">
          <a:blip r:embed="rId11"/>
          <a:srcRect b="41531"/>
          <a:stretch/>
        </p:blipFill>
        <p:spPr>
          <a:xfrm>
            <a:off x="7457305" y="4312341"/>
            <a:ext cx="1542343" cy="1037056"/>
          </a:xfrm>
          <a:prstGeom prst="rect">
            <a:avLst/>
          </a:prstGeom>
        </p:spPr>
      </p:pic>
      <p:sp>
        <p:nvSpPr>
          <p:cNvPr id="30" name="TextBox 29">
            <a:extLst>
              <a:ext uri="{FF2B5EF4-FFF2-40B4-BE49-F238E27FC236}">
                <a16:creationId xmlns:a16="http://schemas.microsoft.com/office/drawing/2014/main" id="{CEC1BBC3-AF90-B648-8013-BFB0F00AEAE0}"/>
              </a:ext>
            </a:extLst>
          </p:cNvPr>
          <p:cNvSpPr txBox="1"/>
          <p:nvPr/>
        </p:nvSpPr>
        <p:spPr>
          <a:xfrm>
            <a:off x="922791" y="4496173"/>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1</a:t>
            </a:r>
          </a:p>
        </p:txBody>
      </p:sp>
      <p:sp>
        <p:nvSpPr>
          <p:cNvPr id="31" name="TextBox 30">
            <a:extLst>
              <a:ext uri="{FF2B5EF4-FFF2-40B4-BE49-F238E27FC236}">
                <a16:creationId xmlns:a16="http://schemas.microsoft.com/office/drawing/2014/main" id="{7EC066AA-B12E-7343-BCFF-094AA00076AE}"/>
              </a:ext>
            </a:extLst>
          </p:cNvPr>
          <p:cNvSpPr txBox="1"/>
          <p:nvPr/>
        </p:nvSpPr>
        <p:spPr>
          <a:xfrm>
            <a:off x="3091456" y="4496173"/>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2</a:t>
            </a:r>
          </a:p>
        </p:txBody>
      </p:sp>
      <p:sp>
        <p:nvSpPr>
          <p:cNvPr id="32" name="TextBox 31">
            <a:extLst>
              <a:ext uri="{FF2B5EF4-FFF2-40B4-BE49-F238E27FC236}">
                <a16:creationId xmlns:a16="http://schemas.microsoft.com/office/drawing/2014/main" id="{543A6B68-C9AB-F44E-86CC-D7612F5AFE0C}"/>
              </a:ext>
            </a:extLst>
          </p:cNvPr>
          <p:cNvSpPr txBox="1"/>
          <p:nvPr/>
        </p:nvSpPr>
        <p:spPr>
          <a:xfrm>
            <a:off x="5249332" y="4496173"/>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3</a:t>
            </a:r>
          </a:p>
        </p:txBody>
      </p:sp>
      <p:sp>
        <p:nvSpPr>
          <p:cNvPr id="33" name="TextBox 32">
            <a:extLst>
              <a:ext uri="{FF2B5EF4-FFF2-40B4-BE49-F238E27FC236}">
                <a16:creationId xmlns:a16="http://schemas.microsoft.com/office/drawing/2014/main" id="{87119838-9A62-874B-A832-B77A6E4A6E31}"/>
              </a:ext>
            </a:extLst>
          </p:cNvPr>
          <p:cNvSpPr txBox="1"/>
          <p:nvPr/>
        </p:nvSpPr>
        <p:spPr>
          <a:xfrm>
            <a:off x="7412604" y="4496173"/>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4</a:t>
            </a:r>
          </a:p>
        </p:txBody>
      </p:sp>
      <p:sp>
        <p:nvSpPr>
          <p:cNvPr id="34" name="TextBox 33">
            <a:extLst>
              <a:ext uri="{FF2B5EF4-FFF2-40B4-BE49-F238E27FC236}">
                <a16:creationId xmlns:a16="http://schemas.microsoft.com/office/drawing/2014/main" id="{E060DD1A-0374-4645-856A-ACC01A4DAE51}"/>
              </a:ext>
            </a:extLst>
          </p:cNvPr>
          <p:cNvSpPr txBox="1"/>
          <p:nvPr/>
        </p:nvSpPr>
        <p:spPr>
          <a:xfrm>
            <a:off x="9592059" y="4496173"/>
            <a:ext cx="469040"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schemeClr val="bg1"/>
                </a:solidFill>
                <a:effectLst/>
                <a:uLnTx/>
                <a:uFillTx/>
                <a:latin typeface="Arial" panose="020B0604020202020204"/>
                <a:ea typeface="+mn-ea"/>
                <a:cs typeface="+mn-cs"/>
              </a:rPr>
              <a:t>5</a:t>
            </a:r>
          </a:p>
        </p:txBody>
      </p:sp>
      <p:sp>
        <p:nvSpPr>
          <p:cNvPr id="2" name="CuadroTexto 1">
            <a:extLst>
              <a:ext uri="{FF2B5EF4-FFF2-40B4-BE49-F238E27FC236}">
                <a16:creationId xmlns:a16="http://schemas.microsoft.com/office/drawing/2014/main" id="{74CE1827-CC80-4866-81BB-9FF183D2A33F}"/>
              </a:ext>
            </a:extLst>
          </p:cNvPr>
          <p:cNvSpPr txBox="1"/>
          <p:nvPr/>
        </p:nvSpPr>
        <p:spPr>
          <a:xfrm>
            <a:off x="1314058" y="2761174"/>
            <a:ext cx="1458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OPERACIONES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LOGÍSTICA</a:t>
            </a:r>
          </a:p>
        </p:txBody>
      </p:sp>
      <p:sp>
        <p:nvSpPr>
          <p:cNvPr id="35" name="CuadroTexto 34">
            <a:extLst>
              <a:ext uri="{FF2B5EF4-FFF2-40B4-BE49-F238E27FC236}">
                <a16:creationId xmlns:a16="http://schemas.microsoft.com/office/drawing/2014/main" id="{AF994018-776C-4431-95E6-48894666CF32}"/>
              </a:ext>
            </a:extLst>
          </p:cNvPr>
          <p:cNvSpPr txBox="1"/>
          <p:nvPr/>
        </p:nvSpPr>
        <p:spPr>
          <a:xfrm>
            <a:off x="3390490" y="2752531"/>
            <a:ext cx="1458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MARKETING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VENTAS</a:t>
            </a:r>
          </a:p>
        </p:txBody>
      </p:sp>
      <p:sp>
        <p:nvSpPr>
          <p:cNvPr id="36" name="CuadroTexto 35">
            <a:extLst>
              <a:ext uri="{FF2B5EF4-FFF2-40B4-BE49-F238E27FC236}">
                <a16:creationId xmlns:a16="http://schemas.microsoft.com/office/drawing/2014/main" id="{761B1EEE-27B7-44DE-A925-70E08DAD1028}"/>
              </a:ext>
            </a:extLst>
          </p:cNvPr>
          <p:cNvSpPr txBox="1"/>
          <p:nvPr/>
        </p:nvSpPr>
        <p:spPr>
          <a:xfrm>
            <a:off x="5273982" y="2827738"/>
            <a:ext cx="21332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ADMINISTRACIÓN/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APOYO ADMINISTRATIVO</a:t>
            </a:r>
          </a:p>
        </p:txBody>
      </p:sp>
      <p:sp>
        <p:nvSpPr>
          <p:cNvPr id="37" name="CuadroTexto 36">
            <a:extLst>
              <a:ext uri="{FF2B5EF4-FFF2-40B4-BE49-F238E27FC236}">
                <a16:creationId xmlns:a16="http://schemas.microsoft.com/office/drawing/2014/main" id="{897ADB17-2E7D-4C51-89F4-051333238AFC}"/>
              </a:ext>
            </a:extLst>
          </p:cNvPr>
          <p:cNvSpPr txBox="1"/>
          <p:nvPr/>
        </p:nvSpPr>
        <p:spPr>
          <a:xfrm>
            <a:off x="7793561" y="2827738"/>
            <a:ext cx="21332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MANUFACTURA/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PRODUCCIÓN</a:t>
            </a:r>
          </a:p>
        </p:txBody>
      </p:sp>
      <p:pic>
        <p:nvPicPr>
          <p:cNvPr id="8" name="Imagen 7" descr="Icono&#10;&#10;Descripción generada automáticamente">
            <a:extLst>
              <a:ext uri="{FF2B5EF4-FFF2-40B4-BE49-F238E27FC236}">
                <a16:creationId xmlns:a16="http://schemas.microsoft.com/office/drawing/2014/main" id="{1B7F8518-A69C-4B05-B801-B9C5AF4FFD3E}"/>
              </a:ext>
            </a:extLst>
          </p:cNvPr>
          <p:cNvPicPr>
            <a:picLocks noChangeAspect="1"/>
          </p:cNvPicPr>
          <p:nvPr/>
        </p:nvPicPr>
        <p:blipFill rotWithShape="1">
          <a:blip r:embed="rId12">
            <a:extLst>
              <a:ext uri="{28A0092B-C50C-407E-A947-70E740481C1C}">
                <a14:useLocalDpi xmlns:a14="http://schemas.microsoft.com/office/drawing/2010/main" val="0"/>
              </a:ext>
            </a:extLst>
          </a:blip>
          <a:srcRect b="33023"/>
          <a:stretch/>
        </p:blipFill>
        <p:spPr>
          <a:xfrm>
            <a:off x="9579492" y="1637904"/>
            <a:ext cx="1850084" cy="1245063"/>
          </a:xfrm>
          <a:prstGeom prst="rect">
            <a:avLst/>
          </a:prstGeom>
        </p:spPr>
      </p:pic>
      <p:sp>
        <p:nvSpPr>
          <p:cNvPr id="38" name="CuadroTexto 37">
            <a:extLst>
              <a:ext uri="{FF2B5EF4-FFF2-40B4-BE49-F238E27FC236}">
                <a16:creationId xmlns:a16="http://schemas.microsoft.com/office/drawing/2014/main" id="{A46E78AD-E321-4131-95C3-67D3F93DE3FE}"/>
              </a:ext>
            </a:extLst>
          </p:cNvPr>
          <p:cNvSpPr txBox="1"/>
          <p:nvPr/>
        </p:nvSpPr>
        <p:spPr>
          <a:xfrm>
            <a:off x="1157311" y="5350165"/>
            <a:ext cx="18829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RESPONSABILIDAD,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FIABILIDAD,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DISCIPLINA</a:t>
            </a:r>
          </a:p>
        </p:txBody>
      </p:sp>
      <p:sp>
        <p:nvSpPr>
          <p:cNvPr id="39" name="CuadroTexto 38">
            <a:extLst>
              <a:ext uri="{FF2B5EF4-FFF2-40B4-BE49-F238E27FC236}">
                <a16:creationId xmlns:a16="http://schemas.microsoft.com/office/drawing/2014/main" id="{6F4BAA5D-554C-467B-9239-D7BD9DDC424A}"/>
              </a:ext>
            </a:extLst>
          </p:cNvPr>
          <p:cNvSpPr txBox="1"/>
          <p:nvPr/>
        </p:nvSpPr>
        <p:spPr>
          <a:xfrm>
            <a:off x="3257632" y="5349397"/>
            <a:ext cx="23519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chemeClr val="bg1"/>
                </a:solidFill>
                <a:effectLst/>
                <a:uLnTx/>
                <a:uFillTx/>
                <a:latin typeface="Arial" panose="020B0604020202020204"/>
                <a:ea typeface="+mn-ea"/>
                <a:cs typeface="+mn-cs"/>
              </a:rPr>
              <a:t>RESILIENCIA,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chemeClr val="bg1"/>
                </a:solidFill>
                <a:effectLst/>
                <a:uLnTx/>
                <a:uFillTx/>
                <a:latin typeface="Arial" panose="020B0604020202020204"/>
                <a:ea typeface="+mn-ea"/>
                <a:cs typeface="+mn-cs"/>
              </a:rPr>
              <a:t>TOLERANCIA AL ESTRÉS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chemeClr val="bg1"/>
                </a:solidFill>
                <a:effectLst/>
                <a:uLnTx/>
                <a:uFillTx/>
                <a:latin typeface="Arial" panose="020B0604020202020204"/>
                <a:ea typeface="+mn-ea"/>
                <a:cs typeface="+mn-cs"/>
              </a:rPr>
              <a:t>Y ADAPTABILIDAD</a:t>
            </a:r>
            <a:endParaRPr kumimoji="0" lang="es-CO" sz="12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40" name="CuadroTexto 39">
            <a:extLst>
              <a:ext uri="{FF2B5EF4-FFF2-40B4-BE49-F238E27FC236}">
                <a16:creationId xmlns:a16="http://schemas.microsoft.com/office/drawing/2014/main" id="{10D88059-AF90-4398-B958-CABC0D669571}"/>
              </a:ext>
            </a:extLst>
          </p:cNvPr>
          <p:cNvSpPr txBox="1"/>
          <p:nvPr/>
        </p:nvSpPr>
        <p:spPr>
          <a:xfrm>
            <a:off x="5728109" y="5349397"/>
            <a:ext cx="2351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chemeClr val="bg1"/>
                </a:solidFill>
                <a:effectLst/>
                <a:uLnTx/>
                <a:uFillTx/>
                <a:latin typeface="Arial" panose="020B0604020202020204"/>
                <a:ea typeface="+mn-ea"/>
                <a:cs typeface="+mn-cs"/>
              </a:rPr>
              <a:t>TOMA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chemeClr val="bg1"/>
                </a:solidFill>
                <a:effectLst/>
                <a:uLnTx/>
                <a:uFillTx/>
                <a:latin typeface="Arial" panose="020B0604020202020204"/>
                <a:ea typeface="+mn-ea"/>
                <a:cs typeface="+mn-cs"/>
              </a:rPr>
              <a:t>INICIATIVA</a:t>
            </a:r>
          </a:p>
        </p:txBody>
      </p:sp>
      <p:sp>
        <p:nvSpPr>
          <p:cNvPr id="41" name="CuadroTexto 40">
            <a:extLst>
              <a:ext uri="{FF2B5EF4-FFF2-40B4-BE49-F238E27FC236}">
                <a16:creationId xmlns:a16="http://schemas.microsoft.com/office/drawing/2014/main" id="{512087DE-6E5D-4ED0-8EE2-F276B3A7C393}"/>
              </a:ext>
            </a:extLst>
          </p:cNvPr>
          <p:cNvSpPr txBox="1"/>
          <p:nvPr/>
        </p:nvSpPr>
        <p:spPr>
          <a:xfrm>
            <a:off x="7457305" y="5374849"/>
            <a:ext cx="2351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chemeClr val="bg1"/>
                </a:solidFill>
                <a:effectLst/>
                <a:uLnTx/>
                <a:uFillTx/>
                <a:latin typeface="Arial" panose="020B0604020202020204"/>
                <a:ea typeface="+mn-ea"/>
                <a:cs typeface="+mn-cs"/>
              </a:rPr>
              <a:t>COLABORACIÓN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chemeClr val="bg1"/>
                </a:solidFill>
                <a:effectLst/>
                <a:uLnTx/>
                <a:uFillTx/>
                <a:latin typeface="Arial" panose="020B0604020202020204"/>
                <a:ea typeface="+mn-ea"/>
                <a:cs typeface="+mn-cs"/>
              </a:rPr>
              <a:t>Y TRABAJO EN EQUIPO</a:t>
            </a:r>
          </a:p>
        </p:txBody>
      </p:sp>
      <p:sp>
        <p:nvSpPr>
          <p:cNvPr id="42" name="CuadroTexto 41">
            <a:extLst>
              <a:ext uri="{FF2B5EF4-FFF2-40B4-BE49-F238E27FC236}">
                <a16:creationId xmlns:a16="http://schemas.microsoft.com/office/drawing/2014/main" id="{A7D3290D-0430-482C-99B7-9E33A4F42988}"/>
              </a:ext>
            </a:extLst>
          </p:cNvPr>
          <p:cNvSpPr txBox="1"/>
          <p:nvPr/>
        </p:nvSpPr>
        <p:spPr>
          <a:xfrm>
            <a:off x="10021316" y="5366051"/>
            <a:ext cx="16962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chemeClr val="bg1"/>
                </a:solidFill>
                <a:effectLst/>
                <a:uLnTx/>
                <a:uFillTx/>
                <a:latin typeface="Arial" panose="020B0604020202020204"/>
                <a:ea typeface="+mn-ea"/>
                <a:cs typeface="+mn-cs"/>
              </a:rPr>
              <a:t>LIDERAZGO 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chemeClr val="bg1"/>
                </a:solidFill>
                <a:effectLst/>
                <a:uLnTx/>
                <a:uFillTx/>
                <a:latin typeface="Arial" panose="020B0604020202020204"/>
                <a:ea typeface="+mn-ea"/>
                <a:cs typeface="+mn-cs"/>
              </a:rPr>
              <a:t>INFLUENCIA SOCIAL</a:t>
            </a:r>
          </a:p>
        </p:txBody>
      </p:sp>
      <p:sp>
        <p:nvSpPr>
          <p:cNvPr id="43" name="CuadroTexto 42">
            <a:extLst>
              <a:ext uri="{FF2B5EF4-FFF2-40B4-BE49-F238E27FC236}">
                <a16:creationId xmlns:a16="http://schemas.microsoft.com/office/drawing/2014/main" id="{4289F4A8-76C9-48A9-BAEA-9763C1D4AEB4}"/>
              </a:ext>
            </a:extLst>
          </p:cNvPr>
          <p:cNvSpPr txBox="1"/>
          <p:nvPr/>
        </p:nvSpPr>
        <p:spPr>
          <a:xfrm>
            <a:off x="10265767" y="2862029"/>
            <a:ext cx="592901" cy="2810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chemeClr val="bg1"/>
                </a:solidFill>
                <a:effectLst/>
                <a:uLnTx/>
                <a:uFillTx/>
                <a:latin typeface="Arial" panose="020B0604020202020204"/>
                <a:ea typeface="+mn-ea"/>
                <a:cs typeface="+mn-cs"/>
              </a:rPr>
              <a:t>RH</a:t>
            </a:r>
          </a:p>
        </p:txBody>
      </p:sp>
    </p:spTree>
    <p:extLst>
      <p:ext uri="{BB962C8B-B14F-4D97-AF65-F5344CB8AC3E}">
        <p14:creationId xmlns:p14="http://schemas.microsoft.com/office/powerpoint/2010/main" val="2258892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66FB2BB2-B40A-41D7-B8CB-5A711D402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6311"/>
            <a:ext cx="1219200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5EAF3186-EDCF-49A5-B88B-B20C94EAB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5" y="7168"/>
            <a:ext cx="3218695" cy="2502413"/>
          </a:xfrm>
          <a:prstGeom prst="rect">
            <a:avLst/>
          </a:prstGeom>
        </p:spPr>
      </p:pic>
      <p:sp>
        <p:nvSpPr>
          <p:cNvPr id="7" name="CuadroTexto 6">
            <a:extLst>
              <a:ext uri="{FF2B5EF4-FFF2-40B4-BE49-F238E27FC236}">
                <a16:creationId xmlns:a16="http://schemas.microsoft.com/office/drawing/2014/main" id="{3B968EE2-D204-48B7-9E72-022993CB4FE9}"/>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#1</a:t>
            </a:r>
            <a:endParaRPr lang="en-US" sz="1800" b="1" i="0" dirty="0">
              <a:solidFill>
                <a:schemeClr val="bg1"/>
              </a:solidFill>
            </a:endParaRPr>
          </a:p>
          <a:p>
            <a:endParaRPr lang="es-CO" dirty="0"/>
          </a:p>
        </p:txBody>
      </p:sp>
      <p:sp>
        <p:nvSpPr>
          <p:cNvPr id="8" name="TextBox 16">
            <a:extLst>
              <a:ext uri="{FF2B5EF4-FFF2-40B4-BE49-F238E27FC236}">
                <a16:creationId xmlns:a16="http://schemas.microsoft.com/office/drawing/2014/main" id="{EBDD5E91-1FAE-4D3D-AC0E-35016A2859A9}"/>
              </a:ext>
            </a:extLst>
          </p:cNvPr>
          <p:cNvSpPr txBox="1"/>
          <p:nvPr/>
        </p:nvSpPr>
        <p:spPr>
          <a:xfrm>
            <a:off x="3040750" y="205273"/>
            <a:ext cx="1715356" cy="215444"/>
          </a:xfrm>
          <a:prstGeom prst="rect">
            <a:avLst/>
          </a:prstGeom>
          <a:noFill/>
        </p:spPr>
        <p:txBody>
          <a:bodyPr wrap="square" lIns="0" tIns="0" rIns="0" bIns="0" rtlCol="0">
            <a:spAutoFit/>
          </a:bodyPr>
          <a:lstStyle/>
          <a:p>
            <a:pPr fontAlgn="base"/>
            <a:r>
              <a:rPr lang="en-US" sz="14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Escasez de Talento</a:t>
            </a:r>
          </a:p>
        </p:txBody>
      </p:sp>
      <p:sp>
        <p:nvSpPr>
          <p:cNvPr id="9" name="TextBox 15">
            <a:extLst>
              <a:ext uri="{FF2B5EF4-FFF2-40B4-BE49-F238E27FC236}">
                <a16:creationId xmlns:a16="http://schemas.microsoft.com/office/drawing/2014/main" id="{C644CFA6-514B-4BDA-BDF6-7C95E0EA6A7B}"/>
              </a:ext>
            </a:extLst>
          </p:cNvPr>
          <p:cNvSpPr txBox="1"/>
          <p:nvPr/>
        </p:nvSpPr>
        <p:spPr>
          <a:xfrm>
            <a:off x="3040750" y="484240"/>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Aceleración Tecnológica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A8062500-0A89-46EB-8F5D-E8483B954FD3}"/>
              </a:ext>
            </a:extLst>
          </p:cNvPr>
          <p:cNvSpPr>
            <a:spLocks noGrp="1"/>
          </p:cNvSpPr>
          <p:nvPr>
            <p:ph idx="1"/>
          </p:nvPr>
        </p:nvSpPr>
        <p:spPr>
          <a:xfrm>
            <a:off x="944256" y="1271796"/>
            <a:ext cx="6578278" cy="571500"/>
          </a:xfrm>
        </p:spPr>
        <p:txBody>
          <a:bodyPr lIns="0" tIns="0" rIns="91440" bIns="0" anchor="t">
            <a:noAutofit/>
          </a:bodyPr>
          <a:lstStyle/>
          <a:p>
            <a:pPr marL="0" indent="0">
              <a:buNone/>
            </a:pPr>
            <a:r>
              <a:rPr lang="es-ES" sz="1700" b="1" dirty="0">
                <a:solidFill>
                  <a:srgbClr val="29619C"/>
                </a:solidFill>
              </a:rPr>
              <a:t>LA ESCASEZ DE HABILIDADES ESTÁ IMPULSANDO LA CREATIVIDAD DE LOS EMPLEADORES</a:t>
            </a:r>
            <a:endParaRPr lang="en-US" sz="800" dirty="0">
              <a:solidFill>
                <a:srgbClr val="67696F"/>
              </a:solidFill>
            </a:endParaRPr>
          </a:p>
        </p:txBody>
      </p:sp>
      <p:sp>
        <p:nvSpPr>
          <p:cNvPr id="11" name="TextBox 1">
            <a:extLst>
              <a:ext uri="{FF2B5EF4-FFF2-40B4-BE49-F238E27FC236}">
                <a16:creationId xmlns:a16="http://schemas.microsoft.com/office/drawing/2014/main" id="{2FD22343-088C-4BD6-8456-9AF77ACB25E0}"/>
              </a:ext>
            </a:extLst>
          </p:cNvPr>
          <p:cNvSpPr txBox="1"/>
          <p:nvPr/>
        </p:nvSpPr>
        <p:spPr>
          <a:xfrm>
            <a:off x="847615" y="2929773"/>
            <a:ext cx="6674919" cy="677108"/>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2000" b="1" dirty="0">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Más del </a:t>
            </a:r>
            <a:r>
              <a:rPr lang="es-ES" sz="2800" b="1" dirty="0">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30% </a:t>
            </a:r>
            <a:r>
              <a:rPr lang="es-ES" sz="2000" b="1" dirty="0">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de las empresas </a:t>
            </a:r>
            <a:r>
              <a:rPr lang="es-ES" sz="1600" b="1" dirty="0">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planean aumentar los salarios para atraer y retener talento.</a:t>
            </a:r>
            <a:endParaRPr lang="en-US" sz="900" dirty="0">
              <a:solidFill>
                <a:srgbClr val="67696F"/>
              </a:solidFill>
              <a:latin typeface="Arial" panose="020B0604020202020204" pitchFamily="34" charset="0"/>
              <a:cs typeface="Arial" panose="020B0604020202020204" pitchFamily="34" charset="0"/>
            </a:endParaRPr>
          </a:p>
        </p:txBody>
      </p:sp>
      <p:sp>
        <p:nvSpPr>
          <p:cNvPr id="12" name="TextBox 1">
            <a:extLst>
              <a:ext uri="{FF2B5EF4-FFF2-40B4-BE49-F238E27FC236}">
                <a16:creationId xmlns:a16="http://schemas.microsoft.com/office/drawing/2014/main" id="{A2D93846-E813-4366-A378-85AA1D4603ED}"/>
              </a:ext>
            </a:extLst>
          </p:cNvPr>
          <p:cNvSpPr txBox="1"/>
          <p:nvPr/>
        </p:nvSpPr>
        <p:spPr>
          <a:xfrm>
            <a:off x="847615" y="3866678"/>
            <a:ext cx="6934719" cy="738664"/>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3200" b="1" dirty="0">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1</a:t>
            </a:r>
            <a:r>
              <a:rPr lang="es-ES" sz="2400" b="1" dirty="0">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 de cada </a:t>
            </a:r>
            <a:r>
              <a:rPr lang="es-ES" sz="3200" b="1" dirty="0">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5</a:t>
            </a:r>
            <a:r>
              <a:rPr lang="es-ES" sz="2400" b="1" dirty="0">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 empleadores </a:t>
            </a:r>
            <a:r>
              <a:rPr lang="es-ES" sz="1600" b="1" dirty="0">
                <a:gradFill>
                  <a:gsLst>
                    <a:gs pos="25012">
                      <a:srgbClr val="3C7AB4"/>
                    </a:gs>
                    <a:gs pos="0">
                      <a:srgbClr val="29619C"/>
                    </a:gs>
                    <a:gs pos="49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planea ofrecer más beneficios, como vacaciones adicionales.</a:t>
            </a:r>
            <a:endParaRPr lang="en-US" sz="900" dirty="0">
              <a:solidFill>
                <a:srgbClr val="67696F"/>
              </a:solidFill>
              <a:latin typeface="Arial" panose="020B0604020202020204" pitchFamily="34" charset="0"/>
              <a:cs typeface="Arial" panose="020B0604020202020204" pitchFamily="34" charset="0"/>
            </a:endParaRPr>
          </a:p>
        </p:txBody>
      </p:sp>
      <p:pic>
        <p:nvPicPr>
          <p:cNvPr id="14" name="Imagen 13" descr="Una caricatura de una persona&#10;&#10;Descripción generada automáticamente con confianza baja">
            <a:extLst>
              <a:ext uri="{FF2B5EF4-FFF2-40B4-BE49-F238E27FC236}">
                <a16:creationId xmlns:a16="http://schemas.microsoft.com/office/drawing/2014/main" id="{4082B01A-77E4-45B9-B3F4-0085A7518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324" y="1613901"/>
            <a:ext cx="5236931" cy="5236931"/>
          </a:xfrm>
          <a:prstGeom prst="rect">
            <a:avLst/>
          </a:prstGeom>
        </p:spPr>
      </p:pic>
      <p:sp>
        <p:nvSpPr>
          <p:cNvPr id="17" name="CuadroTexto 16">
            <a:extLst>
              <a:ext uri="{FF2B5EF4-FFF2-40B4-BE49-F238E27FC236}">
                <a16:creationId xmlns:a16="http://schemas.microsoft.com/office/drawing/2014/main" id="{02283AA8-C595-4332-AC9B-35299525EAB9}"/>
              </a:ext>
            </a:extLst>
          </p:cNvPr>
          <p:cNvSpPr txBox="1"/>
          <p:nvPr/>
        </p:nvSpPr>
        <p:spPr>
          <a:xfrm>
            <a:off x="802341" y="4975908"/>
            <a:ext cx="6192174" cy="523220"/>
          </a:xfrm>
          <a:prstGeom prst="rect">
            <a:avLst/>
          </a:prstGeom>
          <a:noFill/>
        </p:spPr>
        <p:txBody>
          <a:bodyPr wrap="square">
            <a:spAutoFit/>
          </a:bodyPr>
          <a:lstStyle/>
          <a:p>
            <a:pPr algn="just"/>
            <a:r>
              <a:rPr lang="es-ES" sz="1400" dirty="0">
                <a:solidFill>
                  <a:srgbClr val="282A32"/>
                </a:solidFill>
                <a:latin typeface="Arial" pitchFamily="34" charset="0"/>
                <a:cs typeface="Arial" pitchFamily="34" charset="0"/>
              </a:rPr>
              <a:t>Los empleadores incrementarán su creatividad y dominarán el arte de la flexibilidad - para atraer, conservar y mejorar las habilidades.</a:t>
            </a:r>
          </a:p>
        </p:txBody>
      </p:sp>
    </p:spTree>
    <p:extLst>
      <p:ext uri="{BB962C8B-B14F-4D97-AF65-F5344CB8AC3E}">
        <p14:creationId xmlns:p14="http://schemas.microsoft.com/office/powerpoint/2010/main" val="1430353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66FB2BB2-B40A-41D7-B8CB-5A711D402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6311"/>
            <a:ext cx="1219200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5EAF3186-EDCF-49A5-B88B-B20C94EAB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5" y="7168"/>
            <a:ext cx="3218695" cy="2502413"/>
          </a:xfrm>
          <a:prstGeom prst="rect">
            <a:avLst/>
          </a:prstGeom>
        </p:spPr>
      </p:pic>
      <p:sp>
        <p:nvSpPr>
          <p:cNvPr id="7" name="CuadroTexto 6">
            <a:extLst>
              <a:ext uri="{FF2B5EF4-FFF2-40B4-BE49-F238E27FC236}">
                <a16:creationId xmlns:a16="http://schemas.microsoft.com/office/drawing/2014/main" id="{3B968EE2-D204-48B7-9E72-022993CB4FE9}"/>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#2</a:t>
            </a:r>
            <a:endParaRPr lang="en-US" sz="1800" b="1" i="0" dirty="0">
              <a:solidFill>
                <a:schemeClr val="bg1"/>
              </a:solidFill>
            </a:endParaRPr>
          </a:p>
          <a:p>
            <a:endParaRPr lang="es-CO" dirty="0"/>
          </a:p>
        </p:txBody>
      </p:sp>
      <p:sp>
        <p:nvSpPr>
          <p:cNvPr id="8" name="TextBox 16">
            <a:extLst>
              <a:ext uri="{FF2B5EF4-FFF2-40B4-BE49-F238E27FC236}">
                <a16:creationId xmlns:a16="http://schemas.microsoft.com/office/drawing/2014/main" id="{EBDD5E91-1FAE-4D3D-AC0E-35016A2859A9}"/>
              </a:ext>
            </a:extLst>
          </p:cNvPr>
          <p:cNvSpPr txBox="1"/>
          <p:nvPr/>
        </p:nvSpPr>
        <p:spPr>
          <a:xfrm>
            <a:off x="3040750" y="205273"/>
            <a:ext cx="1715356" cy="215444"/>
          </a:xfrm>
          <a:prstGeom prst="rect">
            <a:avLst/>
          </a:prstGeom>
          <a:noFill/>
        </p:spPr>
        <p:txBody>
          <a:bodyPr wrap="square" lIns="0" tIns="0" rIns="0" bIns="0" rtlCol="0">
            <a:spAutoFit/>
          </a:bodyPr>
          <a:lstStyle/>
          <a:p>
            <a:pPr fontAlgn="base"/>
            <a:r>
              <a:rPr lang="en-US" sz="14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Escasez de Talento</a:t>
            </a:r>
          </a:p>
        </p:txBody>
      </p:sp>
      <p:sp>
        <p:nvSpPr>
          <p:cNvPr id="9" name="TextBox 15">
            <a:extLst>
              <a:ext uri="{FF2B5EF4-FFF2-40B4-BE49-F238E27FC236}">
                <a16:creationId xmlns:a16="http://schemas.microsoft.com/office/drawing/2014/main" id="{C644CFA6-514B-4BDA-BDF6-7C95E0EA6A7B}"/>
              </a:ext>
            </a:extLst>
          </p:cNvPr>
          <p:cNvSpPr txBox="1"/>
          <p:nvPr/>
        </p:nvSpPr>
        <p:spPr>
          <a:xfrm>
            <a:off x="3040750" y="484240"/>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Aceleración Tecnológica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A8062500-0A89-46EB-8F5D-E8483B954FD3}"/>
              </a:ext>
            </a:extLst>
          </p:cNvPr>
          <p:cNvSpPr>
            <a:spLocks noGrp="1"/>
          </p:cNvSpPr>
          <p:nvPr>
            <p:ph idx="1"/>
          </p:nvPr>
        </p:nvSpPr>
        <p:spPr>
          <a:xfrm>
            <a:off x="926500" y="1684093"/>
            <a:ext cx="6578278" cy="571500"/>
          </a:xfrm>
        </p:spPr>
        <p:txBody>
          <a:bodyPr lIns="0" tIns="0" rIns="91440" bIns="0" anchor="t">
            <a:noAutofit/>
          </a:bodyPr>
          <a:lstStyle/>
          <a:p>
            <a:pPr marL="0" indent="0">
              <a:buNone/>
            </a:pPr>
            <a:r>
              <a:rPr lang="es-ES" sz="2400" b="1" dirty="0">
                <a:solidFill>
                  <a:srgbClr val="29619C"/>
                </a:solidFill>
              </a:rPr>
              <a:t>EL FIN DE UNA ERA GENERACIONAL</a:t>
            </a:r>
            <a:br>
              <a:rPr lang="en-US" sz="900" b="1" dirty="0"/>
            </a:br>
            <a:r>
              <a:rPr lang="en-US" sz="1800" dirty="0">
                <a:solidFill>
                  <a:srgbClr val="29619C"/>
                </a:solidFill>
              </a:rPr>
              <a:t>NO MÁS BOOMERS, MILLENNIALS O GEN Z?</a:t>
            </a:r>
          </a:p>
        </p:txBody>
      </p:sp>
      <p:sp>
        <p:nvSpPr>
          <p:cNvPr id="13" name="CuadroTexto 12">
            <a:extLst>
              <a:ext uri="{FF2B5EF4-FFF2-40B4-BE49-F238E27FC236}">
                <a16:creationId xmlns:a16="http://schemas.microsoft.com/office/drawing/2014/main" id="{E49943A6-6A55-450F-9206-A6F4803822EB}"/>
              </a:ext>
            </a:extLst>
          </p:cNvPr>
          <p:cNvSpPr txBox="1"/>
          <p:nvPr/>
        </p:nvSpPr>
        <p:spPr>
          <a:xfrm>
            <a:off x="634946" y="3227188"/>
            <a:ext cx="5286459" cy="800219"/>
          </a:xfrm>
          <a:prstGeom prst="rect">
            <a:avLst/>
          </a:prstGeom>
          <a:noFill/>
        </p:spPr>
        <p:txBody>
          <a:bodyPr wrap="square" rtlCol="0">
            <a:spAutoFit/>
          </a:bodyPr>
          <a:lstStyle/>
          <a:p>
            <a:r>
              <a:rPr lang="es-ES" sz="1400" dirty="0">
                <a:solidFill>
                  <a:srgbClr val="282A32"/>
                </a:solidFill>
                <a:latin typeface="Arial" pitchFamily="34" charset="0"/>
                <a:cs typeface="Arial" pitchFamily="34" charset="0"/>
              </a:rPr>
              <a:t>Personas de todas las edades exigirán aún más personalización y menos etiquetas, así como enfrentamientos entre sí.</a:t>
            </a:r>
          </a:p>
          <a:p>
            <a:endParaRPr lang="es-CO" dirty="0"/>
          </a:p>
        </p:txBody>
      </p:sp>
      <p:sp>
        <p:nvSpPr>
          <p:cNvPr id="16" name="TextBox 1">
            <a:extLst>
              <a:ext uri="{FF2B5EF4-FFF2-40B4-BE49-F238E27FC236}">
                <a16:creationId xmlns:a16="http://schemas.microsoft.com/office/drawing/2014/main" id="{9D263264-11D9-43F8-B1BB-401F5897F4AA}"/>
              </a:ext>
            </a:extLst>
          </p:cNvPr>
          <p:cNvSpPr txBox="1"/>
          <p:nvPr/>
        </p:nvSpPr>
        <p:spPr>
          <a:xfrm>
            <a:off x="767823" y="3955068"/>
            <a:ext cx="4514391" cy="95410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600"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Las personas menores a </a:t>
            </a:r>
            <a:r>
              <a:rPr lang="es-ES" sz="2000"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35 </a:t>
            </a:r>
            <a:r>
              <a:rPr lang="es-ES" sz="1600"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años conformarán el </a:t>
            </a:r>
            <a:r>
              <a:rPr lang="es-ES" sz="2000"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75% </a:t>
            </a:r>
            <a:r>
              <a:rPr lang="es-ES" sz="1600"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del campo laboral para el 2030.</a:t>
            </a:r>
          </a:p>
          <a:p>
            <a:endParaRPr lang="es-ES" sz="1300" b="1" dirty="0">
              <a:gradFill>
                <a:gsLst>
                  <a:gs pos="0">
                    <a:srgbClr val="29619C"/>
                  </a:gs>
                  <a:gs pos="27000">
                    <a:srgbClr val="3C7AB4"/>
                  </a:gs>
                  <a:gs pos="52000">
                    <a:srgbClr val="527E6F"/>
                  </a:gs>
                  <a:gs pos="76000">
                    <a:srgbClr val="C25700"/>
                  </a:gs>
                  <a:gs pos="100000">
                    <a:srgbClr val="AB253A"/>
                  </a:gs>
                </a:gsLst>
                <a:lin ang="0" scaled="0"/>
              </a:gradFill>
              <a:ea typeface="+mn-lt"/>
              <a:cs typeface="+mn-lt"/>
            </a:endParaRPr>
          </a:p>
          <a:p>
            <a:r>
              <a:rPr lang="en-US" sz="900" dirty="0">
                <a:solidFill>
                  <a:srgbClr val="67696F"/>
                </a:solidFill>
                <a:ea typeface="+mn-lt"/>
                <a:cs typeface="+mn-lt"/>
              </a:rPr>
              <a:t>Fuente: Deloitte</a:t>
            </a:r>
            <a:endParaRPr lang="en-US" sz="900" dirty="0">
              <a:solidFill>
                <a:srgbClr val="67696F"/>
              </a:solidFill>
              <a:cs typeface="Arial"/>
            </a:endParaRPr>
          </a:p>
        </p:txBody>
      </p:sp>
      <p:pic>
        <p:nvPicPr>
          <p:cNvPr id="18" name="Imagen 17" descr="Una caricatura de una persona&#10;&#10;Descripción generada automáticamente con confianza media">
            <a:extLst>
              <a:ext uri="{FF2B5EF4-FFF2-40B4-BE49-F238E27FC236}">
                <a16:creationId xmlns:a16="http://schemas.microsoft.com/office/drawing/2014/main" id="{F6B2505B-E7DB-4D1B-A7F2-17372DD14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2972" y="1063229"/>
            <a:ext cx="7027350" cy="5851126"/>
          </a:xfrm>
          <a:prstGeom prst="rect">
            <a:avLst/>
          </a:prstGeom>
        </p:spPr>
      </p:pic>
    </p:spTree>
    <p:extLst>
      <p:ext uri="{BB962C8B-B14F-4D97-AF65-F5344CB8AC3E}">
        <p14:creationId xmlns:p14="http://schemas.microsoft.com/office/powerpoint/2010/main" val="1004416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66FB2BB2-B40A-41D7-B8CB-5A711D402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6311"/>
            <a:ext cx="1219200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5EAF3186-EDCF-49A5-B88B-B20C94EAB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5" y="-1710"/>
            <a:ext cx="3218695" cy="2502413"/>
          </a:xfrm>
          <a:prstGeom prst="rect">
            <a:avLst/>
          </a:prstGeom>
        </p:spPr>
      </p:pic>
      <p:sp>
        <p:nvSpPr>
          <p:cNvPr id="7" name="CuadroTexto 6">
            <a:extLst>
              <a:ext uri="{FF2B5EF4-FFF2-40B4-BE49-F238E27FC236}">
                <a16:creationId xmlns:a16="http://schemas.microsoft.com/office/drawing/2014/main" id="{3B968EE2-D204-48B7-9E72-022993CB4FE9}"/>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#3</a:t>
            </a:r>
            <a:endParaRPr lang="en-US" sz="1800" b="1" i="0" dirty="0">
              <a:solidFill>
                <a:schemeClr val="bg1"/>
              </a:solidFill>
            </a:endParaRPr>
          </a:p>
          <a:p>
            <a:endParaRPr lang="es-CO" dirty="0"/>
          </a:p>
        </p:txBody>
      </p:sp>
      <p:sp>
        <p:nvSpPr>
          <p:cNvPr id="8" name="TextBox 16">
            <a:extLst>
              <a:ext uri="{FF2B5EF4-FFF2-40B4-BE49-F238E27FC236}">
                <a16:creationId xmlns:a16="http://schemas.microsoft.com/office/drawing/2014/main" id="{EBDD5E91-1FAE-4D3D-AC0E-35016A2859A9}"/>
              </a:ext>
            </a:extLst>
          </p:cNvPr>
          <p:cNvSpPr txBox="1"/>
          <p:nvPr/>
        </p:nvSpPr>
        <p:spPr>
          <a:xfrm>
            <a:off x="3040750" y="205273"/>
            <a:ext cx="1715356" cy="215444"/>
          </a:xfrm>
          <a:prstGeom prst="rect">
            <a:avLst/>
          </a:prstGeom>
          <a:noFill/>
        </p:spPr>
        <p:txBody>
          <a:bodyPr wrap="square" lIns="0" tIns="0" rIns="0" bIns="0" rtlCol="0">
            <a:spAutoFit/>
          </a:bodyPr>
          <a:lstStyle/>
          <a:p>
            <a:pPr fontAlgn="base"/>
            <a:r>
              <a:rPr lang="en-US" sz="14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Escasez de Talento</a:t>
            </a:r>
          </a:p>
        </p:txBody>
      </p:sp>
      <p:sp>
        <p:nvSpPr>
          <p:cNvPr id="9" name="TextBox 15">
            <a:extLst>
              <a:ext uri="{FF2B5EF4-FFF2-40B4-BE49-F238E27FC236}">
                <a16:creationId xmlns:a16="http://schemas.microsoft.com/office/drawing/2014/main" id="{C644CFA6-514B-4BDA-BDF6-7C95E0EA6A7B}"/>
              </a:ext>
            </a:extLst>
          </p:cNvPr>
          <p:cNvSpPr txBox="1"/>
          <p:nvPr/>
        </p:nvSpPr>
        <p:spPr>
          <a:xfrm>
            <a:off x="3040750" y="484240"/>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Aceleración Tecnológica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A8062500-0A89-46EB-8F5D-E8483B954FD3}"/>
              </a:ext>
            </a:extLst>
          </p:cNvPr>
          <p:cNvSpPr>
            <a:spLocks noGrp="1"/>
          </p:cNvSpPr>
          <p:nvPr>
            <p:ph idx="1"/>
          </p:nvPr>
        </p:nvSpPr>
        <p:spPr>
          <a:xfrm>
            <a:off x="926500" y="1858204"/>
            <a:ext cx="6578278" cy="437670"/>
          </a:xfrm>
        </p:spPr>
        <p:txBody>
          <a:bodyPr lIns="0" tIns="0" rIns="91440" bIns="0" anchor="t">
            <a:noAutofit/>
          </a:bodyPr>
          <a:lstStyle/>
          <a:p>
            <a:pPr marL="0" indent="0">
              <a:buNone/>
            </a:pPr>
            <a:r>
              <a:rPr lang="en-US" sz="2400" b="1" dirty="0">
                <a:solidFill>
                  <a:srgbClr val="29619C"/>
                </a:solidFill>
              </a:rPr>
              <a:t>DESDE SHE-CESSION HACIA SHE-COVERY</a:t>
            </a:r>
            <a:endParaRPr lang="en-US" sz="1050" dirty="0">
              <a:cs typeface="Arial"/>
            </a:endParaRPr>
          </a:p>
        </p:txBody>
      </p:sp>
      <p:pic>
        <p:nvPicPr>
          <p:cNvPr id="15" name="Imagen 14" descr="Forma&#10;&#10;Descripción generada automáticamente">
            <a:extLst>
              <a:ext uri="{FF2B5EF4-FFF2-40B4-BE49-F238E27FC236}">
                <a16:creationId xmlns:a16="http://schemas.microsoft.com/office/drawing/2014/main" id="{375C244E-0E61-4860-9AB2-F486217C5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942" y="-6782"/>
            <a:ext cx="8875058" cy="6858000"/>
          </a:xfrm>
          <a:prstGeom prst="rect">
            <a:avLst/>
          </a:prstGeom>
        </p:spPr>
      </p:pic>
      <p:pic>
        <p:nvPicPr>
          <p:cNvPr id="5" name="Imagen 4" descr="Imagen que contiene cuarto&#10;&#10;Descripción generada automáticamente">
            <a:extLst>
              <a:ext uri="{FF2B5EF4-FFF2-40B4-BE49-F238E27FC236}">
                <a16:creationId xmlns:a16="http://schemas.microsoft.com/office/drawing/2014/main" id="{AFFF7075-5C3D-487E-AB62-EA179CD50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8889" y="35732"/>
            <a:ext cx="2781488" cy="6858000"/>
          </a:xfrm>
          <a:prstGeom prst="rect">
            <a:avLst/>
          </a:prstGeom>
        </p:spPr>
      </p:pic>
      <p:sp>
        <p:nvSpPr>
          <p:cNvPr id="13" name="CuadroTexto 12">
            <a:extLst>
              <a:ext uri="{FF2B5EF4-FFF2-40B4-BE49-F238E27FC236}">
                <a16:creationId xmlns:a16="http://schemas.microsoft.com/office/drawing/2014/main" id="{E49943A6-6A55-450F-9206-A6F4803822EB}"/>
              </a:ext>
            </a:extLst>
          </p:cNvPr>
          <p:cNvSpPr txBox="1"/>
          <p:nvPr/>
        </p:nvSpPr>
        <p:spPr>
          <a:xfrm>
            <a:off x="767823" y="2334435"/>
            <a:ext cx="7284224" cy="800219"/>
          </a:xfrm>
          <a:prstGeom prst="rect">
            <a:avLst/>
          </a:prstGeom>
          <a:noFill/>
        </p:spPr>
        <p:txBody>
          <a:bodyPr wrap="square" rtlCol="0">
            <a:spAutoFit/>
          </a:bodyPr>
          <a:lstStyle/>
          <a:p>
            <a:pPr algn="just"/>
            <a:r>
              <a:rPr lang="es-ES" sz="1400" dirty="0">
                <a:solidFill>
                  <a:srgbClr val="282A32"/>
                </a:solidFill>
                <a:latin typeface="Arial" pitchFamily="34" charset="0"/>
                <a:cs typeface="Arial" pitchFamily="34" charset="0"/>
              </a:rPr>
              <a:t>El cierre de la brecha de género se ha frenado con la salida de las mujeres de la fuerza de trabajo a un ritmo acelerado.</a:t>
            </a:r>
          </a:p>
          <a:p>
            <a:endParaRPr lang="es-CO" dirty="0"/>
          </a:p>
        </p:txBody>
      </p:sp>
      <p:sp>
        <p:nvSpPr>
          <p:cNvPr id="12" name="TextBox 3">
            <a:extLst>
              <a:ext uri="{FF2B5EF4-FFF2-40B4-BE49-F238E27FC236}">
                <a16:creationId xmlns:a16="http://schemas.microsoft.com/office/drawing/2014/main" id="{6CBF487C-9F10-4DE6-88C2-2A6FB344E088}"/>
              </a:ext>
            </a:extLst>
          </p:cNvPr>
          <p:cNvSpPr txBox="1"/>
          <p:nvPr/>
        </p:nvSpPr>
        <p:spPr>
          <a:xfrm>
            <a:off x="667247" y="3284583"/>
            <a:ext cx="7087224" cy="113877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ES" sz="2800"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51% </a:t>
            </a:r>
            <a:r>
              <a:rPr lang="es-ES"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de las mujeres son menos optimistas acerca de las perspectivas de su carrera que antes de la pandemia y el </a:t>
            </a:r>
            <a:r>
              <a:rPr lang="es-ES" sz="2800"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57% </a:t>
            </a:r>
            <a:r>
              <a:rPr lang="es-ES"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planea dejar su trabajo actual en aproximadamente 2 años.</a:t>
            </a:r>
            <a:endParaRPr lang="en-US" sz="1400" b="1" dirty="0">
              <a:gradFill>
                <a:gsLst>
                  <a:gs pos="0">
                    <a:srgbClr val="29619C"/>
                  </a:gs>
                  <a:gs pos="27000">
                    <a:srgbClr val="3C7AB4"/>
                  </a:gs>
                  <a:gs pos="52000">
                    <a:srgbClr val="527E6F"/>
                  </a:gs>
                  <a:gs pos="76000">
                    <a:srgbClr val="C25700"/>
                  </a:gs>
                  <a:gs pos="100000">
                    <a:srgbClr val="AB253A"/>
                  </a:gs>
                </a:gsLst>
                <a:lin ang="0" scaled="0"/>
              </a:gradFill>
              <a:ea typeface="+mn-lt"/>
              <a:cs typeface="+mn-lt"/>
            </a:endParaRPr>
          </a:p>
        </p:txBody>
      </p:sp>
    </p:spTree>
    <p:extLst>
      <p:ext uri="{BB962C8B-B14F-4D97-AF65-F5344CB8AC3E}">
        <p14:creationId xmlns:p14="http://schemas.microsoft.com/office/powerpoint/2010/main" val="2998368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66FB2BB2-B40A-41D7-B8CB-5A711D402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935" y="-6311"/>
            <a:ext cx="1240138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5EAF3186-EDCF-49A5-B88B-B20C94EAB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5" y="-1710"/>
            <a:ext cx="3218695" cy="2502413"/>
          </a:xfrm>
          <a:prstGeom prst="rect">
            <a:avLst/>
          </a:prstGeom>
        </p:spPr>
      </p:pic>
      <p:sp>
        <p:nvSpPr>
          <p:cNvPr id="7" name="CuadroTexto 6">
            <a:extLst>
              <a:ext uri="{FF2B5EF4-FFF2-40B4-BE49-F238E27FC236}">
                <a16:creationId xmlns:a16="http://schemas.microsoft.com/office/drawing/2014/main" id="{3B968EE2-D204-48B7-9E72-022993CB4FE9}"/>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#4</a:t>
            </a:r>
            <a:endParaRPr lang="en-US" sz="1800" b="1" i="0" dirty="0">
              <a:solidFill>
                <a:schemeClr val="bg1"/>
              </a:solidFill>
            </a:endParaRPr>
          </a:p>
          <a:p>
            <a:endParaRPr lang="es-CO" dirty="0"/>
          </a:p>
        </p:txBody>
      </p:sp>
      <p:sp>
        <p:nvSpPr>
          <p:cNvPr id="8" name="TextBox 16">
            <a:extLst>
              <a:ext uri="{FF2B5EF4-FFF2-40B4-BE49-F238E27FC236}">
                <a16:creationId xmlns:a16="http://schemas.microsoft.com/office/drawing/2014/main" id="{EBDD5E91-1FAE-4D3D-AC0E-35016A2859A9}"/>
              </a:ext>
            </a:extLst>
          </p:cNvPr>
          <p:cNvSpPr txBox="1"/>
          <p:nvPr/>
        </p:nvSpPr>
        <p:spPr>
          <a:xfrm>
            <a:off x="3040750" y="205273"/>
            <a:ext cx="1715356" cy="215444"/>
          </a:xfrm>
          <a:prstGeom prst="rect">
            <a:avLst/>
          </a:prstGeom>
          <a:noFill/>
        </p:spPr>
        <p:txBody>
          <a:bodyPr wrap="square" lIns="0" tIns="0" rIns="0" bIns="0" rtlCol="0">
            <a:spAutoFit/>
          </a:bodyPr>
          <a:lstStyle/>
          <a:p>
            <a:pPr fontAlgn="base"/>
            <a:r>
              <a:rPr lang="en-US" sz="14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Escasez de Talento</a:t>
            </a:r>
          </a:p>
        </p:txBody>
      </p:sp>
      <p:sp>
        <p:nvSpPr>
          <p:cNvPr id="9" name="TextBox 15">
            <a:extLst>
              <a:ext uri="{FF2B5EF4-FFF2-40B4-BE49-F238E27FC236}">
                <a16:creationId xmlns:a16="http://schemas.microsoft.com/office/drawing/2014/main" id="{C644CFA6-514B-4BDA-BDF6-7C95E0EA6A7B}"/>
              </a:ext>
            </a:extLst>
          </p:cNvPr>
          <p:cNvSpPr txBox="1"/>
          <p:nvPr/>
        </p:nvSpPr>
        <p:spPr>
          <a:xfrm>
            <a:off x="3040750" y="484240"/>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Aceleración Tecnológica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A8062500-0A89-46EB-8F5D-E8483B954FD3}"/>
              </a:ext>
            </a:extLst>
          </p:cNvPr>
          <p:cNvSpPr>
            <a:spLocks noGrp="1"/>
          </p:cNvSpPr>
          <p:nvPr>
            <p:ph idx="1"/>
          </p:nvPr>
        </p:nvSpPr>
        <p:spPr>
          <a:xfrm>
            <a:off x="926500" y="1858204"/>
            <a:ext cx="10694370" cy="437670"/>
          </a:xfrm>
        </p:spPr>
        <p:txBody>
          <a:bodyPr lIns="0" tIns="0" rIns="91440" bIns="0" anchor="t">
            <a:noAutofit/>
          </a:bodyPr>
          <a:lstStyle/>
          <a:p>
            <a:pPr marL="0" indent="0">
              <a:buNone/>
            </a:pPr>
            <a:r>
              <a:rPr lang="es-ES" sz="2400" b="1" dirty="0">
                <a:solidFill>
                  <a:srgbClr val="29619C"/>
                </a:solidFill>
              </a:rPr>
              <a:t>PROGRESO DE LA DIVERSIDAD, EQUIDAD, INCLUSIÓN Y SENTIDO DE PERTENENCIA - NO SOLO PROMESAS</a:t>
            </a:r>
            <a:endParaRPr lang="en-US" sz="1050" dirty="0">
              <a:ea typeface="+mn-lt"/>
              <a:cs typeface="+mn-lt"/>
            </a:endParaRPr>
          </a:p>
        </p:txBody>
      </p:sp>
      <p:sp>
        <p:nvSpPr>
          <p:cNvPr id="13" name="CuadroTexto 12">
            <a:extLst>
              <a:ext uri="{FF2B5EF4-FFF2-40B4-BE49-F238E27FC236}">
                <a16:creationId xmlns:a16="http://schemas.microsoft.com/office/drawing/2014/main" id="{E49943A6-6A55-450F-9206-A6F4803822EB}"/>
              </a:ext>
            </a:extLst>
          </p:cNvPr>
          <p:cNvSpPr txBox="1"/>
          <p:nvPr/>
        </p:nvSpPr>
        <p:spPr>
          <a:xfrm>
            <a:off x="926499" y="2693354"/>
            <a:ext cx="10694369" cy="800219"/>
          </a:xfrm>
          <a:prstGeom prst="rect">
            <a:avLst/>
          </a:prstGeom>
          <a:noFill/>
        </p:spPr>
        <p:txBody>
          <a:bodyPr wrap="square" rtlCol="0">
            <a:spAutoFit/>
          </a:bodyPr>
          <a:lstStyle/>
          <a:p>
            <a:pPr algn="just"/>
            <a:r>
              <a:rPr lang="es-ES" sz="1400" dirty="0">
                <a:solidFill>
                  <a:srgbClr val="282A32"/>
                </a:solidFill>
                <a:latin typeface="Arial" pitchFamily="34" charset="0"/>
                <a:cs typeface="Arial" pitchFamily="34" charset="0"/>
              </a:rPr>
              <a:t>La continua polarización en cuanto a política, raza, identidad y edad significa que se requerirá cada vez más a las organizaciones para que tomen posturas en problemas sociales.</a:t>
            </a:r>
          </a:p>
          <a:p>
            <a:endParaRPr lang="es-CO" dirty="0"/>
          </a:p>
        </p:txBody>
      </p:sp>
      <p:sp>
        <p:nvSpPr>
          <p:cNvPr id="14" name="Rectángulo 13">
            <a:extLst>
              <a:ext uri="{FF2B5EF4-FFF2-40B4-BE49-F238E27FC236}">
                <a16:creationId xmlns:a16="http://schemas.microsoft.com/office/drawing/2014/main" id="{F73BEADE-66BA-4432-A4BE-A19DFB8F5033}"/>
              </a:ext>
            </a:extLst>
          </p:cNvPr>
          <p:cNvSpPr/>
          <p:nvPr/>
        </p:nvSpPr>
        <p:spPr>
          <a:xfrm>
            <a:off x="-150920" y="3426534"/>
            <a:ext cx="6924582" cy="149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TextBox 3">
            <a:extLst>
              <a:ext uri="{FF2B5EF4-FFF2-40B4-BE49-F238E27FC236}">
                <a16:creationId xmlns:a16="http://schemas.microsoft.com/office/drawing/2014/main" id="{6CBF487C-9F10-4DE6-88C2-2A6FB344E088}"/>
              </a:ext>
            </a:extLst>
          </p:cNvPr>
          <p:cNvSpPr txBox="1"/>
          <p:nvPr/>
        </p:nvSpPr>
        <p:spPr>
          <a:xfrm>
            <a:off x="926499" y="3468151"/>
            <a:ext cx="4895803" cy="172354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ES" sz="2800" b="1" dirty="0">
                <a:gradFill>
                  <a:gsLst>
                    <a:gs pos="0">
                      <a:srgbClr val="29619C"/>
                    </a:gs>
                    <a:gs pos="27000">
                      <a:srgbClr val="3C7AB4"/>
                    </a:gs>
                    <a:gs pos="52000">
                      <a:srgbClr val="527E6F"/>
                    </a:gs>
                    <a:gs pos="76000">
                      <a:srgbClr val="C25700"/>
                    </a:gs>
                    <a:gs pos="100000">
                      <a:srgbClr val="AB253A"/>
                    </a:gs>
                  </a:gsLst>
                  <a:lin ang="0" scaled="0"/>
                </a:gradFill>
                <a:ea typeface="+mn-lt"/>
                <a:cs typeface="+mn-lt"/>
              </a:rPr>
              <a:t>Más del 30% de las compañías están implementando programas de capacitación en Diversidad e Inclusión</a:t>
            </a:r>
            <a:endParaRPr lang="en-US" sz="1400" b="1" dirty="0">
              <a:gradFill>
                <a:gsLst>
                  <a:gs pos="0">
                    <a:srgbClr val="29619C"/>
                  </a:gs>
                  <a:gs pos="27000">
                    <a:srgbClr val="3C7AB4"/>
                  </a:gs>
                  <a:gs pos="52000">
                    <a:srgbClr val="527E6F"/>
                  </a:gs>
                  <a:gs pos="76000">
                    <a:srgbClr val="C25700"/>
                  </a:gs>
                  <a:gs pos="100000">
                    <a:srgbClr val="AB253A"/>
                  </a:gs>
                </a:gsLst>
                <a:lin ang="0" scaled="0"/>
              </a:gradFill>
              <a:ea typeface="+mn-lt"/>
              <a:cs typeface="+mn-lt"/>
            </a:endParaRPr>
          </a:p>
        </p:txBody>
      </p:sp>
      <p:pic>
        <p:nvPicPr>
          <p:cNvPr id="3" name="Imagen 2" descr="Una caricatura de una persona&#10;&#10;Descripción generada automáticamente con confianza media">
            <a:extLst>
              <a:ext uri="{FF2B5EF4-FFF2-40B4-BE49-F238E27FC236}">
                <a16:creationId xmlns:a16="http://schemas.microsoft.com/office/drawing/2014/main" id="{D0011C46-DE2F-47E1-AA2A-B166D2429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658" y="3686224"/>
            <a:ext cx="7255787" cy="3284037"/>
          </a:xfrm>
          <a:prstGeom prst="rect">
            <a:avLst/>
          </a:prstGeom>
        </p:spPr>
      </p:pic>
    </p:spTree>
    <p:extLst>
      <p:ext uri="{BB962C8B-B14F-4D97-AF65-F5344CB8AC3E}">
        <p14:creationId xmlns:p14="http://schemas.microsoft.com/office/powerpoint/2010/main" val="194219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66FB2BB2-B40A-41D7-B8CB-5A711D402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6311"/>
            <a:ext cx="12192000" cy="6857143"/>
          </a:xfrm>
          <a:prstGeom prst="rect">
            <a:avLst/>
          </a:prstGeom>
        </p:spPr>
      </p:pic>
      <p:pic>
        <p:nvPicPr>
          <p:cNvPr id="15" name="Imagen 14" descr="Forma&#10;&#10;Descripción generada automáticamente">
            <a:extLst>
              <a:ext uri="{FF2B5EF4-FFF2-40B4-BE49-F238E27FC236}">
                <a16:creationId xmlns:a16="http://schemas.microsoft.com/office/drawing/2014/main" id="{481D30E2-0264-499E-A109-AC549AD39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942" y="-6782"/>
            <a:ext cx="8875058" cy="6858000"/>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5EAF3186-EDCF-49A5-B88B-B20C94EAB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5" y="-1710"/>
            <a:ext cx="3218695" cy="2502413"/>
          </a:xfrm>
          <a:prstGeom prst="rect">
            <a:avLst/>
          </a:prstGeom>
        </p:spPr>
      </p:pic>
      <p:sp>
        <p:nvSpPr>
          <p:cNvPr id="7" name="CuadroTexto 6">
            <a:extLst>
              <a:ext uri="{FF2B5EF4-FFF2-40B4-BE49-F238E27FC236}">
                <a16:creationId xmlns:a16="http://schemas.microsoft.com/office/drawing/2014/main" id="{3B968EE2-D204-48B7-9E72-022993CB4FE9}"/>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#5</a:t>
            </a:r>
            <a:endParaRPr lang="en-US" sz="1800" b="1" i="0" dirty="0">
              <a:solidFill>
                <a:schemeClr val="bg1"/>
              </a:solidFill>
            </a:endParaRPr>
          </a:p>
          <a:p>
            <a:endParaRPr lang="es-CO" dirty="0"/>
          </a:p>
        </p:txBody>
      </p:sp>
      <p:sp>
        <p:nvSpPr>
          <p:cNvPr id="8" name="TextBox 16">
            <a:extLst>
              <a:ext uri="{FF2B5EF4-FFF2-40B4-BE49-F238E27FC236}">
                <a16:creationId xmlns:a16="http://schemas.microsoft.com/office/drawing/2014/main" id="{EBDD5E91-1FAE-4D3D-AC0E-35016A2859A9}"/>
              </a:ext>
            </a:extLst>
          </p:cNvPr>
          <p:cNvSpPr txBox="1"/>
          <p:nvPr/>
        </p:nvSpPr>
        <p:spPr>
          <a:xfrm>
            <a:off x="3040750" y="205273"/>
            <a:ext cx="1715356" cy="215444"/>
          </a:xfrm>
          <a:prstGeom prst="rect">
            <a:avLst/>
          </a:prstGeom>
          <a:noFill/>
        </p:spPr>
        <p:txBody>
          <a:bodyPr wrap="square" lIns="0" tIns="0" rIns="0" bIns="0" rtlCol="0">
            <a:spAutoFit/>
          </a:bodyPr>
          <a:lstStyle/>
          <a:p>
            <a:pPr fontAlgn="base"/>
            <a:r>
              <a:rPr lang="en-US" sz="14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Escasez de Talento</a:t>
            </a:r>
          </a:p>
        </p:txBody>
      </p:sp>
      <p:sp>
        <p:nvSpPr>
          <p:cNvPr id="9" name="TextBox 15">
            <a:extLst>
              <a:ext uri="{FF2B5EF4-FFF2-40B4-BE49-F238E27FC236}">
                <a16:creationId xmlns:a16="http://schemas.microsoft.com/office/drawing/2014/main" id="{C644CFA6-514B-4BDA-BDF6-7C95E0EA6A7B}"/>
              </a:ext>
            </a:extLst>
          </p:cNvPr>
          <p:cNvSpPr txBox="1"/>
          <p:nvPr/>
        </p:nvSpPr>
        <p:spPr>
          <a:xfrm>
            <a:off x="3040750" y="484240"/>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Aceleración Tecnológica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A8062500-0A89-46EB-8F5D-E8483B954FD3}"/>
              </a:ext>
            </a:extLst>
          </p:cNvPr>
          <p:cNvSpPr>
            <a:spLocks noGrp="1"/>
          </p:cNvSpPr>
          <p:nvPr>
            <p:ph idx="1"/>
          </p:nvPr>
        </p:nvSpPr>
        <p:spPr>
          <a:xfrm>
            <a:off x="926499" y="1844391"/>
            <a:ext cx="7755861" cy="437670"/>
          </a:xfrm>
        </p:spPr>
        <p:txBody>
          <a:bodyPr lIns="0" tIns="0" rIns="91440" bIns="0" anchor="t">
            <a:noAutofit/>
          </a:bodyPr>
          <a:lstStyle/>
          <a:p>
            <a:pPr marL="0" indent="0">
              <a:buNone/>
            </a:pPr>
            <a:r>
              <a:rPr lang="es-ES" sz="2400" b="1" dirty="0">
                <a:solidFill>
                  <a:srgbClr val="29619C"/>
                </a:solidFill>
              </a:rPr>
              <a:t>SENTIDO Y SENSIBILIDAD: EL TRABAJO DEL FUTURO DEBE FUNCIONAR PARA LAS FAMILIAS</a:t>
            </a:r>
          </a:p>
          <a:p>
            <a:pPr marL="0" indent="0">
              <a:buNone/>
            </a:pPr>
            <a:endParaRPr lang="en-US" sz="1050" dirty="0">
              <a:ea typeface="+mn-lt"/>
              <a:cs typeface="+mn-lt"/>
            </a:endParaRPr>
          </a:p>
        </p:txBody>
      </p:sp>
      <p:sp>
        <p:nvSpPr>
          <p:cNvPr id="13" name="CuadroTexto 12">
            <a:extLst>
              <a:ext uri="{FF2B5EF4-FFF2-40B4-BE49-F238E27FC236}">
                <a16:creationId xmlns:a16="http://schemas.microsoft.com/office/drawing/2014/main" id="{E49943A6-6A55-450F-9206-A6F4803822EB}"/>
              </a:ext>
            </a:extLst>
          </p:cNvPr>
          <p:cNvSpPr txBox="1"/>
          <p:nvPr/>
        </p:nvSpPr>
        <p:spPr>
          <a:xfrm>
            <a:off x="855478" y="2603697"/>
            <a:ext cx="7604942" cy="1015663"/>
          </a:xfrm>
          <a:prstGeom prst="rect">
            <a:avLst/>
          </a:prstGeom>
          <a:noFill/>
        </p:spPr>
        <p:txBody>
          <a:bodyPr wrap="square" rtlCol="0">
            <a:spAutoFit/>
          </a:bodyPr>
          <a:lstStyle/>
          <a:p>
            <a:pPr algn="just"/>
            <a:r>
              <a:rPr lang="es-ES" sz="1400" dirty="0">
                <a:solidFill>
                  <a:srgbClr val="282A32"/>
                </a:solidFill>
                <a:latin typeface="Arial" pitchFamily="34" charset="0"/>
                <a:cs typeface="Arial" pitchFamily="34" charset="0"/>
              </a:rPr>
              <a:t>Repensar en el futuro del trabajo implica darle el mismo nivel de importancia a la familia y el cuidado, así como a la tecnología, la robótica y el aprendizaje automatizado.</a:t>
            </a:r>
          </a:p>
          <a:p>
            <a:pPr algn="just"/>
            <a:endParaRPr lang="es-ES" sz="1400" dirty="0">
              <a:solidFill>
                <a:srgbClr val="282A32"/>
              </a:solidFill>
              <a:latin typeface="Arial" pitchFamily="34" charset="0"/>
              <a:cs typeface="Arial" pitchFamily="34" charset="0"/>
            </a:endParaRPr>
          </a:p>
          <a:p>
            <a:endParaRPr lang="es-CO" dirty="0"/>
          </a:p>
        </p:txBody>
      </p:sp>
      <p:sp>
        <p:nvSpPr>
          <p:cNvPr id="16" name="TextBox 6">
            <a:extLst>
              <a:ext uri="{FF2B5EF4-FFF2-40B4-BE49-F238E27FC236}">
                <a16:creationId xmlns:a16="http://schemas.microsoft.com/office/drawing/2014/main" id="{0035B47A-A662-4A32-BB57-3C36C4464C50}"/>
              </a:ext>
            </a:extLst>
          </p:cNvPr>
          <p:cNvSpPr txBox="1"/>
          <p:nvPr/>
        </p:nvSpPr>
        <p:spPr>
          <a:xfrm>
            <a:off x="926499" y="3388437"/>
            <a:ext cx="6114813" cy="123110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2400" b="1" dirty="0">
                <a:gradFill>
                  <a:gsLst>
                    <a:gs pos="0">
                      <a:srgbClr val="29619C"/>
                    </a:gs>
                    <a:gs pos="27000">
                      <a:srgbClr val="3C7AB4"/>
                    </a:gs>
                    <a:gs pos="52000">
                      <a:srgbClr val="527E6F"/>
                    </a:gs>
                    <a:gs pos="76000">
                      <a:srgbClr val="C25700"/>
                    </a:gs>
                    <a:gs pos="100000">
                      <a:srgbClr val="AB253A"/>
                    </a:gs>
                  </a:gsLst>
                  <a:lin ang="0" scaled="0"/>
                </a:gradFill>
                <a:cs typeface="Arial"/>
              </a:rPr>
              <a:t>Cerca de </a:t>
            </a:r>
            <a:r>
              <a:rPr lang="es-ES" sz="3200" b="1" dirty="0">
                <a:gradFill>
                  <a:gsLst>
                    <a:gs pos="0">
                      <a:srgbClr val="29619C"/>
                    </a:gs>
                    <a:gs pos="27000">
                      <a:srgbClr val="3C7AB4"/>
                    </a:gs>
                    <a:gs pos="52000">
                      <a:srgbClr val="527E6F"/>
                    </a:gs>
                    <a:gs pos="76000">
                      <a:srgbClr val="C25700"/>
                    </a:gs>
                    <a:gs pos="100000">
                      <a:srgbClr val="AB253A"/>
                    </a:gs>
                  </a:gsLst>
                  <a:lin ang="0" scaled="0"/>
                </a:gradFill>
                <a:cs typeface="Arial"/>
              </a:rPr>
              <a:t>1</a:t>
            </a:r>
            <a:r>
              <a:rPr lang="es-ES" sz="2400" b="1" dirty="0">
                <a:gradFill>
                  <a:gsLst>
                    <a:gs pos="0">
                      <a:srgbClr val="29619C"/>
                    </a:gs>
                    <a:gs pos="27000">
                      <a:srgbClr val="3C7AB4"/>
                    </a:gs>
                    <a:gs pos="52000">
                      <a:srgbClr val="527E6F"/>
                    </a:gs>
                    <a:gs pos="76000">
                      <a:srgbClr val="C25700"/>
                    </a:gs>
                    <a:gs pos="100000">
                      <a:srgbClr val="AB253A"/>
                    </a:gs>
                  </a:gsLst>
                  <a:lin ang="0" scaled="0"/>
                </a:gradFill>
                <a:cs typeface="Arial"/>
              </a:rPr>
              <a:t> de cada </a:t>
            </a:r>
            <a:r>
              <a:rPr lang="es-ES" sz="3200" b="1" dirty="0">
                <a:gradFill>
                  <a:gsLst>
                    <a:gs pos="0">
                      <a:srgbClr val="29619C"/>
                    </a:gs>
                    <a:gs pos="27000">
                      <a:srgbClr val="3C7AB4"/>
                    </a:gs>
                    <a:gs pos="52000">
                      <a:srgbClr val="527E6F"/>
                    </a:gs>
                    <a:gs pos="76000">
                      <a:srgbClr val="C25700"/>
                    </a:gs>
                    <a:gs pos="100000">
                      <a:srgbClr val="AB253A"/>
                    </a:gs>
                  </a:gsLst>
                  <a:lin ang="0" scaled="0"/>
                </a:gradFill>
                <a:cs typeface="Arial"/>
              </a:rPr>
              <a:t>4 </a:t>
            </a:r>
            <a:r>
              <a:rPr lang="es-ES" sz="2400" b="1" dirty="0">
                <a:gradFill>
                  <a:gsLst>
                    <a:gs pos="0">
                      <a:srgbClr val="29619C"/>
                    </a:gs>
                    <a:gs pos="27000">
                      <a:srgbClr val="3C7AB4"/>
                    </a:gs>
                    <a:gs pos="52000">
                      <a:srgbClr val="527E6F"/>
                    </a:gs>
                    <a:gs pos="76000">
                      <a:srgbClr val="C25700"/>
                    </a:gs>
                    <a:gs pos="100000">
                      <a:srgbClr val="AB253A"/>
                    </a:gs>
                  </a:gsLst>
                  <a:lin ang="0" scaled="0"/>
                </a:gradFill>
                <a:cs typeface="Arial"/>
              </a:rPr>
              <a:t>empleados buscan trabajos que ofrezcan beneficios como licencia de paternidad.</a:t>
            </a:r>
            <a:endParaRPr lang="en-US" sz="2400" b="1" dirty="0">
              <a:gradFill>
                <a:gsLst>
                  <a:gs pos="0">
                    <a:srgbClr val="29619C"/>
                  </a:gs>
                  <a:gs pos="27000">
                    <a:srgbClr val="3C7AB4"/>
                  </a:gs>
                  <a:gs pos="52000">
                    <a:srgbClr val="527E6F"/>
                  </a:gs>
                  <a:gs pos="76000">
                    <a:srgbClr val="C25700"/>
                  </a:gs>
                  <a:gs pos="100000">
                    <a:srgbClr val="AB253A"/>
                  </a:gs>
                </a:gsLst>
                <a:lin ang="0" scaled="0"/>
              </a:gradFill>
              <a:ea typeface="+mn-lt"/>
              <a:cs typeface="+mn-lt"/>
            </a:endParaRPr>
          </a:p>
        </p:txBody>
      </p:sp>
      <p:pic>
        <p:nvPicPr>
          <p:cNvPr id="5" name="Imagen 4" descr="Una caricatura de una persona&#10;&#10;Descripción generada automáticamente con confianza media">
            <a:extLst>
              <a:ext uri="{FF2B5EF4-FFF2-40B4-BE49-F238E27FC236}">
                <a16:creationId xmlns:a16="http://schemas.microsoft.com/office/drawing/2014/main" id="{B8A7C53A-46E0-4B8D-B522-6EA1323FA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2598" y="216394"/>
            <a:ext cx="4142240" cy="6641606"/>
          </a:xfrm>
          <a:prstGeom prst="rect">
            <a:avLst/>
          </a:prstGeom>
        </p:spPr>
      </p:pic>
    </p:spTree>
    <p:extLst>
      <p:ext uri="{BB962C8B-B14F-4D97-AF65-F5344CB8AC3E}">
        <p14:creationId xmlns:p14="http://schemas.microsoft.com/office/powerpoint/2010/main" val="112074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AAE5D3-DCAD-4CC6-9359-0056FA20F67E}"/>
              </a:ext>
            </a:extLst>
          </p:cNvPr>
          <p:cNvSpPr>
            <a:spLocks noGrp="1"/>
          </p:cNvSpPr>
          <p:nvPr>
            <p:ph type="ctrTitle"/>
          </p:nvPr>
        </p:nvSpPr>
        <p:spPr/>
        <p:txBody>
          <a:bodyPr/>
          <a:lstStyle/>
          <a:p>
            <a:pPr algn="ctr"/>
            <a:r>
              <a:rPr lang="en-US" dirty="0"/>
              <a:t>ACELERACIÓN DE LA TECNOLOGÍA</a:t>
            </a:r>
          </a:p>
        </p:txBody>
      </p:sp>
      <p:sp>
        <p:nvSpPr>
          <p:cNvPr id="5" name="Slide Number Placeholder 4">
            <a:extLst>
              <a:ext uri="{FF2B5EF4-FFF2-40B4-BE49-F238E27FC236}">
                <a16:creationId xmlns:a16="http://schemas.microsoft.com/office/drawing/2014/main" id="{F4526B20-8C86-4043-B01F-CF0F1D205E4F}"/>
              </a:ext>
            </a:extLst>
          </p:cNvPr>
          <p:cNvSpPr>
            <a:spLocks noGrp="1"/>
          </p:cNvSpPr>
          <p:nvPr>
            <p:ph type="sldNum" sz="quarter" idx="4294967295"/>
          </p:nvPr>
        </p:nvSpPr>
        <p:spPr>
          <a:xfrm>
            <a:off x="9448800" y="8475133"/>
            <a:ext cx="2743200" cy="486833"/>
          </a:xfrm>
          <a:prstGeom prst="rect">
            <a:avLst/>
          </a:prstGeom>
        </p:spPr>
        <p:txBody>
          <a:bodyPr/>
          <a:lstStyle/>
          <a:p>
            <a:fld id="{A956CD28-5231-F64E-A9D4-633DC1B83CC2}" type="slidenum">
              <a:rPr lang="en-US" smtClean="0"/>
              <a:pPr/>
              <a:t>29</a:t>
            </a:fld>
            <a:endParaRPr lang="en-US"/>
          </a:p>
        </p:txBody>
      </p:sp>
    </p:spTree>
    <p:extLst>
      <p:ext uri="{BB962C8B-B14F-4D97-AF65-F5344CB8AC3E}">
        <p14:creationId xmlns:p14="http://schemas.microsoft.com/office/powerpoint/2010/main" val="3213809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AAE5D3-DCAD-4CC6-9359-0056FA20F67E}"/>
              </a:ext>
            </a:extLst>
          </p:cNvPr>
          <p:cNvSpPr>
            <a:spLocks noGrp="1"/>
          </p:cNvSpPr>
          <p:nvPr>
            <p:ph type="ctrTitle"/>
          </p:nvPr>
        </p:nvSpPr>
        <p:spPr/>
        <p:txBody>
          <a:bodyPr/>
          <a:lstStyle/>
          <a:p>
            <a:pPr algn="ctr"/>
            <a:r>
              <a:rPr lang="en-US" dirty="0"/>
              <a:t>LO QUE LOS TRABAJADORES QUIEREN</a:t>
            </a:r>
          </a:p>
        </p:txBody>
      </p:sp>
      <p:sp>
        <p:nvSpPr>
          <p:cNvPr id="5" name="Slide Number Placeholder 4">
            <a:extLst>
              <a:ext uri="{FF2B5EF4-FFF2-40B4-BE49-F238E27FC236}">
                <a16:creationId xmlns:a16="http://schemas.microsoft.com/office/drawing/2014/main" id="{F4526B20-8C86-4043-B01F-CF0F1D205E4F}"/>
              </a:ext>
            </a:extLst>
          </p:cNvPr>
          <p:cNvSpPr>
            <a:spLocks noGrp="1"/>
          </p:cNvSpPr>
          <p:nvPr>
            <p:ph type="sldNum" sz="quarter" idx="4294967295"/>
          </p:nvPr>
        </p:nvSpPr>
        <p:spPr>
          <a:xfrm>
            <a:off x="9448800" y="8475663"/>
            <a:ext cx="2743200" cy="485775"/>
          </a:xfrm>
          <a:prstGeom prst="rect">
            <a:avLst/>
          </a:prstGeom>
        </p:spPr>
        <p:txBody>
          <a:bodyPr/>
          <a:lstStyle/>
          <a:p>
            <a:fld id="{A956CD28-5231-F64E-A9D4-633DC1B83CC2}" type="slidenum">
              <a:rPr lang="en-US" smtClean="0"/>
              <a:pPr/>
              <a:t>3</a:t>
            </a:fld>
            <a:endParaRPr lang="en-US"/>
          </a:p>
        </p:txBody>
      </p:sp>
    </p:spTree>
    <p:extLst>
      <p:ext uri="{BB962C8B-B14F-4D97-AF65-F5344CB8AC3E}">
        <p14:creationId xmlns:p14="http://schemas.microsoft.com/office/powerpoint/2010/main" val="180437613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Gráfico&#10;&#10;Descripción generada automáticamente">
            <a:extLst>
              <a:ext uri="{FF2B5EF4-FFF2-40B4-BE49-F238E27FC236}">
                <a16:creationId xmlns:a16="http://schemas.microsoft.com/office/drawing/2014/main" id="{B8D15A93-2714-4923-B069-27D46C6695B4}"/>
              </a:ext>
            </a:extLst>
          </p:cNvPr>
          <p:cNvPicPr>
            <a:picLocks noChangeAspect="1"/>
          </p:cNvPicPr>
          <p:nvPr/>
        </p:nvPicPr>
        <p:blipFill rotWithShape="1">
          <a:blip r:embed="rId2">
            <a:extLst>
              <a:ext uri="{28A0092B-C50C-407E-A947-70E740481C1C}">
                <a14:useLocalDpi xmlns:a14="http://schemas.microsoft.com/office/drawing/2010/main" val="0"/>
              </a:ext>
            </a:extLst>
          </a:blip>
          <a:srcRect t="9350"/>
          <a:stretch/>
        </p:blipFill>
        <p:spPr>
          <a:xfrm>
            <a:off x="-207405" y="-381740"/>
            <a:ext cx="12399405" cy="7239740"/>
          </a:xfrm>
          <a:prstGeom prst="rect">
            <a:avLst/>
          </a:prstGeom>
        </p:spPr>
      </p:pic>
      <p:sp>
        <p:nvSpPr>
          <p:cNvPr id="8" name="Rectángulo: esquinas redondeadas 7">
            <a:extLst>
              <a:ext uri="{FF2B5EF4-FFF2-40B4-BE49-F238E27FC236}">
                <a16:creationId xmlns:a16="http://schemas.microsoft.com/office/drawing/2014/main" id="{C1C6B7C0-E8BF-46A2-860D-8F61B8DB1200}"/>
              </a:ext>
            </a:extLst>
          </p:cNvPr>
          <p:cNvSpPr/>
          <p:nvPr/>
        </p:nvSpPr>
        <p:spPr>
          <a:xfrm>
            <a:off x="4735762" y="1374877"/>
            <a:ext cx="7248088" cy="1426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a:extLst>
              <a:ext uri="{FF2B5EF4-FFF2-40B4-BE49-F238E27FC236}">
                <a16:creationId xmlns:a16="http://schemas.microsoft.com/office/drawing/2014/main" id="{9DEE9940-7EDE-4D60-A872-EA3073E46AB9}"/>
              </a:ext>
            </a:extLst>
          </p:cNvPr>
          <p:cNvSpPr txBox="1"/>
          <p:nvPr/>
        </p:nvSpPr>
        <p:spPr>
          <a:xfrm>
            <a:off x="5153486" y="1626276"/>
            <a:ext cx="6546277" cy="923330"/>
          </a:xfrm>
          <a:prstGeom prst="rect">
            <a:avLst/>
          </a:prstGeom>
          <a:noFill/>
        </p:spPr>
        <p:txBody>
          <a:bodyPr wrap="square">
            <a:spAutoFit/>
          </a:bodyPr>
          <a:lstStyle/>
          <a:p>
            <a:pPr>
              <a:spcBef>
                <a:spcPts val="0"/>
              </a:spcBef>
            </a:pPr>
            <a:r>
              <a:rPr lang="en-US" sz="3600" b="1" dirty="0" err="1">
                <a:gradFill>
                  <a:gsLst>
                    <a:gs pos="25012">
                      <a:srgbClr val="3C7AB4"/>
                    </a:gs>
                    <a:gs pos="0">
                      <a:srgbClr val="29619C"/>
                    </a:gs>
                    <a:gs pos="49000">
                      <a:srgbClr val="527E6F"/>
                    </a:gs>
                    <a:gs pos="76000">
                      <a:srgbClr val="C25700"/>
                    </a:gs>
                    <a:gs pos="100000">
                      <a:srgbClr val="AB253A"/>
                    </a:gs>
                  </a:gsLst>
                  <a:lin ang="0" scaled="0"/>
                </a:gradFill>
                <a:latin typeface="Arial"/>
                <a:cs typeface="Arial"/>
              </a:rPr>
              <a:t>Aceleración</a:t>
            </a:r>
            <a:r>
              <a:rPr lang="en-US" sz="3600" b="1" dirty="0">
                <a:gradFill>
                  <a:gsLst>
                    <a:gs pos="25012">
                      <a:srgbClr val="3C7AB4"/>
                    </a:gs>
                    <a:gs pos="0">
                      <a:srgbClr val="29619C"/>
                    </a:gs>
                    <a:gs pos="49000">
                      <a:srgbClr val="527E6F"/>
                    </a:gs>
                    <a:gs pos="76000">
                      <a:srgbClr val="C25700"/>
                    </a:gs>
                    <a:gs pos="100000">
                      <a:srgbClr val="AB253A"/>
                    </a:gs>
                  </a:gsLst>
                  <a:lin ang="0" scaled="0"/>
                </a:gradFill>
                <a:latin typeface="Arial"/>
                <a:cs typeface="Arial"/>
              </a:rPr>
              <a:t> de la </a:t>
            </a:r>
            <a:r>
              <a:rPr lang="en-US" sz="3600" b="1" dirty="0" err="1">
                <a:gradFill>
                  <a:gsLst>
                    <a:gs pos="25012">
                      <a:srgbClr val="3C7AB4"/>
                    </a:gs>
                    <a:gs pos="0">
                      <a:srgbClr val="29619C"/>
                    </a:gs>
                    <a:gs pos="49000">
                      <a:srgbClr val="527E6F"/>
                    </a:gs>
                    <a:gs pos="76000">
                      <a:srgbClr val="C25700"/>
                    </a:gs>
                    <a:gs pos="100000">
                      <a:srgbClr val="AB253A"/>
                    </a:gs>
                  </a:gsLst>
                  <a:lin ang="0" scaled="0"/>
                </a:gradFill>
                <a:latin typeface="Arial"/>
                <a:cs typeface="Arial"/>
              </a:rPr>
              <a:t>Tecnología</a:t>
            </a:r>
            <a:endParaRPr lang="en-US" sz="3600" b="1" dirty="0">
              <a:gradFill>
                <a:gsLst>
                  <a:gs pos="25012">
                    <a:srgbClr val="3C7AB4"/>
                  </a:gs>
                  <a:gs pos="0">
                    <a:srgbClr val="29619C"/>
                  </a:gs>
                  <a:gs pos="49000">
                    <a:srgbClr val="527E6F"/>
                  </a:gs>
                  <a:gs pos="76000">
                    <a:srgbClr val="C25700"/>
                  </a:gs>
                  <a:gs pos="100000">
                    <a:srgbClr val="AB253A"/>
                  </a:gs>
                </a:gsLst>
                <a:lin ang="0" scaled="0"/>
              </a:gradFill>
              <a:latin typeface="Arial"/>
              <a:cs typeface="Arial"/>
            </a:endParaRPr>
          </a:p>
          <a:p>
            <a:pPr algn="ctr" defTabSz="914378"/>
            <a:r>
              <a:rPr lang="es-ES" b="1" dirty="0">
                <a:solidFill>
                  <a:srgbClr val="29619C"/>
                </a:solidFill>
                <a:latin typeface="Arial" pitchFamily="34" charset="0"/>
                <a:ea typeface="+mj-ea"/>
                <a:cs typeface="Arial" pitchFamily="34" charset="0"/>
              </a:rPr>
              <a:t>De la digitalización a la adopción digital</a:t>
            </a:r>
            <a:endParaRPr lang="en-US" b="1" dirty="0">
              <a:solidFill>
                <a:srgbClr val="29619C"/>
              </a:solidFill>
              <a:latin typeface="Arial" pitchFamily="34" charset="0"/>
              <a:ea typeface="+mj-ea"/>
              <a:cs typeface="Arial" pitchFamily="34" charset="0"/>
            </a:endParaRPr>
          </a:p>
        </p:txBody>
      </p:sp>
      <p:sp>
        <p:nvSpPr>
          <p:cNvPr id="12" name="CuadroTexto 11">
            <a:extLst>
              <a:ext uri="{FF2B5EF4-FFF2-40B4-BE49-F238E27FC236}">
                <a16:creationId xmlns:a16="http://schemas.microsoft.com/office/drawing/2014/main" id="{1D47D13E-4070-49AE-93F9-D04C9E3175CF}"/>
              </a:ext>
            </a:extLst>
          </p:cNvPr>
          <p:cNvSpPr txBox="1"/>
          <p:nvPr/>
        </p:nvSpPr>
        <p:spPr>
          <a:xfrm>
            <a:off x="5363592" y="2859733"/>
            <a:ext cx="5992427" cy="1969770"/>
          </a:xfrm>
          <a:prstGeom prst="rect">
            <a:avLst/>
          </a:prstGeom>
          <a:noFill/>
        </p:spPr>
        <p:txBody>
          <a:bodyPr wrap="square" rtlCol="0">
            <a:spAutoFit/>
          </a:bodyPr>
          <a:lstStyle/>
          <a:p>
            <a:r>
              <a:rPr lang="es-ES" sz="3200" b="1" dirty="0">
                <a:solidFill>
                  <a:schemeClr val="bg1"/>
                </a:solidFill>
              </a:rPr>
              <a:t>Más del </a:t>
            </a:r>
            <a:r>
              <a:rPr lang="es-ES" sz="4000" b="1" dirty="0">
                <a:solidFill>
                  <a:schemeClr val="bg1"/>
                </a:solidFill>
              </a:rPr>
              <a:t>80% </a:t>
            </a:r>
            <a:r>
              <a:rPr lang="es-ES" sz="3200" b="1" dirty="0">
                <a:solidFill>
                  <a:schemeClr val="bg1"/>
                </a:solidFill>
              </a:rPr>
              <a:t>de los empleadores </a:t>
            </a:r>
            <a:r>
              <a:rPr lang="es-ES" sz="3200" dirty="0">
                <a:solidFill>
                  <a:schemeClr val="bg1"/>
                </a:solidFill>
              </a:rPr>
              <a:t>han acelerado la digitalización en respuesta al COVID-19.</a:t>
            </a:r>
            <a:endParaRPr lang="en-US" sz="3200" dirty="0">
              <a:solidFill>
                <a:schemeClr val="bg1"/>
              </a:solidFill>
              <a:cs typeface="Arial"/>
            </a:endParaRPr>
          </a:p>
          <a:p>
            <a:endParaRPr lang="es-CO" dirty="0"/>
          </a:p>
        </p:txBody>
      </p:sp>
      <p:sp>
        <p:nvSpPr>
          <p:cNvPr id="13" name="Rectángulo 12">
            <a:extLst>
              <a:ext uri="{FF2B5EF4-FFF2-40B4-BE49-F238E27FC236}">
                <a16:creationId xmlns:a16="http://schemas.microsoft.com/office/drawing/2014/main" id="{CEA69FA7-50A6-4A5D-9488-21F73868BD91}"/>
              </a:ext>
            </a:extLst>
          </p:cNvPr>
          <p:cNvSpPr/>
          <p:nvPr/>
        </p:nvSpPr>
        <p:spPr>
          <a:xfrm>
            <a:off x="5992297" y="4965476"/>
            <a:ext cx="6143346" cy="408372"/>
          </a:xfrm>
          <a:prstGeom prst="rect">
            <a:avLst/>
          </a:prstGeom>
          <a:solidFill>
            <a:schemeClr val="accent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2B5A7C65-05C6-4D30-8A2D-253A2962271B}"/>
              </a:ext>
            </a:extLst>
          </p:cNvPr>
          <p:cNvSpPr txBox="1"/>
          <p:nvPr/>
        </p:nvSpPr>
        <p:spPr>
          <a:xfrm>
            <a:off x="5875009" y="4973738"/>
            <a:ext cx="6143346" cy="400110"/>
          </a:xfrm>
          <a:prstGeom prst="rect">
            <a:avLst/>
          </a:prstGeom>
          <a:noFill/>
        </p:spPr>
        <p:txBody>
          <a:bodyPr wrap="square">
            <a:spAutoFit/>
          </a:bodyPr>
          <a:lstStyle/>
          <a:p>
            <a:pPr marL="0" indent="0" algn="ctr" fontAlgn="base">
              <a:buNone/>
            </a:pPr>
            <a:r>
              <a:rPr lang="es-ES" sz="2000" b="1" dirty="0">
                <a:solidFill>
                  <a:schemeClr val="bg1"/>
                </a:solidFill>
              </a:rPr>
              <a:t>La Revolución Tecnológica ha avanzado a un gran ritmo</a:t>
            </a:r>
          </a:p>
        </p:txBody>
      </p:sp>
      <p:cxnSp>
        <p:nvCxnSpPr>
          <p:cNvPr id="15" name="Straight Connector 18">
            <a:extLst>
              <a:ext uri="{FF2B5EF4-FFF2-40B4-BE49-F238E27FC236}">
                <a16:creationId xmlns:a16="http://schemas.microsoft.com/office/drawing/2014/main" id="{C6568CCB-8D9C-4AF4-A898-850653E0B7AE}"/>
              </a:ext>
            </a:extLst>
          </p:cNvPr>
          <p:cNvCxnSpPr>
            <a:cxnSpLocks/>
          </p:cNvCxnSpPr>
          <p:nvPr/>
        </p:nvCxnSpPr>
        <p:spPr>
          <a:xfrm>
            <a:off x="6096000" y="5515840"/>
            <a:ext cx="6096000" cy="0"/>
          </a:xfrm>
          <a:prstGeom prst="line">
            <a:avLst/>
          </a:prstGeom>
          <a:ln w="31750">
            <a:gradFill>
              <a:gsLst>
                <a:gs pos="25012">
                  <a:srgbClr val="3C7AB4"/>
                </a:gs>
                <a:gs pos="0">
                  <a:srgbClr val="29619C"/>
                </a:gs>
                <a:gs pos="49000">
                  <a:srgbClr val="527E6F"/>
                </a:gs>
                <a:gs pos="76000">
                  <a:srgbClr val="C25700"/>
                </a:gs>
                <a:gs pos="100000">
                  <a:srgbClr val="AB253A"/>
                </a:gs>
              </a:gsLst>
              <a:lin ang="0" scaled="0"/>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2301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DF0580DE-D3CD-4DAB-A81F-9436F35A8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6311"/>
            <a:ext cx="1219200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ACB8B928-C3B5-4F1C-99D7-3835CBE59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59" y="0"/>
            <a:ext cx="3218695" cy="2502413"/>
          </a:xfrm>
          <a:prstGeom prst="rect">
            <a:avLst/>
          </a:prstGeom>
        </p:spPr>
      </p:pic>
      <p:sp>
        <p:nvSpPr>
          <p:cNvPr id="7" name="CuadroTexto 6">
            <a:extLst>
              <a:ext uri="{FF2B5EF4-FFF2-40B4-BE49-F238E27FC236}">
                <a16:creationId xmlns:a16="http://schemas.microsoft.com/office/drawing/2014/main" id="{852605FD-C0AE-447F-B87A-27C94D849663}"/>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#1</a:t>
            </a:r>
            <a:endParaRPr lang="en-US" sz="1800" b="1" i="0" dirty="0">
              <a:solidFill>
                <a:schemeClr val="bg1"/>
              </a:solidFill>
            </a:endParaRPr>
          </a:p>
          <a:p>
            <a:endParaRPr lang="es-CO" dirty="0"/>
          </a:p>
        </p:txBody>
      </p:sp>
      <p:sp>
        <p:nvSpPr>
          <p:cNvPr id="8" name="TextBox 15">
            <a:extLst>
              <a:ext uri="{FF2B5EF4-FFF2-40B4-BE49-F238E27FC236}">
                <a16:creationId xmlns:a16="http://schemas.microsoft.com/office/drawing/2014/main" id="{CBCDAC74-050A-4F0D-9854-6D940375DC94}"/>
              </a:ext>
            </a:extLst>
          </p:cNvPr>
          <p:cNvSpPr txBox="1"/>
          <p:nvPr/>
        </p:nvSpPr>
        <p:spPr>
          <a:xfrm>
            <a:off x="2958764" y="205273"/>
            <a:ext cx="2955745" cy="200055"/>
          </a:xfrm>
          <a:prstGeom prst="rect">
            <a:avLst/>
          </a:prstGeom>
          <a:noFill/>
        </p:spPr>
        <p:txBody>
          <a:bodyPr wrap="square" lIns="0" tIns="0" rIns="0" bIns="0" rtlCol="0">
            <a:spAutoFit/>
          </a:bodyPr>
          <a:lstStyle/>
          <a:p>
            <a:pPr fontAlgn="base"/>
            <a:r>
              <a:rPr lang="en-US" sz="13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Aceleración de la Tecnología</a:t>
            </a:r>
          </a:p>
        </p:txBody>
      </p:sp>
      <p:sp>
        <p:nvSpPr>
          <p:cNvPr id="9" name="TextBox 15">
            <a:extLst>
              <a:ext uri="{FF2B5EF4-FFF2-40B4-BE49-F238E27FC236}">
                <a16:creationId xmlns:a16="http://schemas.microsoft.com/office/drawing/2014/main" id="{0331C507-6462-40E9-A721-AC09A03512DE}"/>
              </a:ext>
            </a:extLst>
          </p:cNvPr>
          <p:cNvSpPr txBox="1"/>
          <p:nvPr/>
        </p:nvSpPr>
        <p:spPr>
          <a:xfrm>
            <a:off x="2940292" y="439693"/>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Escasez de Talento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3AB1B06B-8752-4D7E-AF73-CBFCE37859DE}"/>
              </a:ext>
            </a:extLst>
          </p:cNvPr>
          <p:cNvSpPr>
            <a:spLocks noGrp="1"/>
          </p:cNvSpPr>
          <p:nvPr>
            <p:ph idx="1"/>
          </p:nvPr>
        </p:nvSpPr>
        <p:spPr>
          <a:xfrm>
            <a:off x="906102" y="1817057"/>
            <a:ext cx="7714115" cy="287777"/>
          </a:xfrm>
        </p:spPr>
        <p:txBody>
          <a:bodyPr lIns="0" tIns="45720" rIns="91440" bIns="0" anchor="t">
            <a:noAutofit/>
          </a:bodyPr>
          <a:lstStyle/>
          <a:p>
            <a:pPr marL="0" indent="0">
              <a:buNone/>
            </a:pPr>
            <a:r>
              <a:rPr lang="es-ES" sz="2400" b="1" dirty="0">
                <a:solidFill>
                  <a:srgbClr val="29619C"/>
                </a:solidFill>
              </a:rPr>
              <a:t>HUMANOS VS. ROBOTS – FUSIONANDO LA FORTALEZA HUMANA</a:t>
            </a:r>
            <a:endParaRPr lang="en-US" sz="2400" b="1" dirty="0">
              <a:solidFill>
                <a:srgbClr val="29619C"/>
              </a:solidFill>
            </a:endParaRPr>
          </a:p>
        </p:txBody>
      </p:sp>
      <p:sp>
        <p:nvSpPr>
          <p:cNvPr id="11" name="Content Placeholder 2">
            <a:extLst>
              <a:ext uri="{FF2B5EF4-FFF2-40B4-BE49-F238E27FC236}">
                <a16:creationId xmlns:a16="http://schemas.microsoft.com/office/drawing/2014/main" id="{6D776308-F1E4-4E89-A496-0F7F642CE703}"/>
              </a:ext>
            </a:extLst>
          </p:cNvPr>
          <p:cNvSpPr txBox="1">
            <a:spLocks/>
          </p:cNvSpPr>
          <p:nvPr/>
        </p:nvSpPr>
        <p:spPr>
          <a:xfrm>
            <a:off x="892975" y="2531691"/>
            <a:ext cx="7062905" cy="529196"/>
          </a:xfrm>
          <a:prstGeom prst="rect">
            <a:avLst/>
          </a:prstGeom>
        </p:spPr>
        <p:txBody>
          <a:bodyPr vert="horz" lIns="0" tIns="45720" rIns="91440" bIns="0" rtlCol="0" anchor="t">
            <a:noAutofit/>
          </a:bodyPr>
          <a:lstStyle>
            <a:lvl1pPr marL="0" indent="0" algn="l" defTabSz="914378" rtl="0" eaLnBrk="1" latinLnBrk="0" hangingPunct="1">
              <a:spcBef>
                <a:spcPts val="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1pPr>
            <a:lvl2pPr marL="285743"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2pPr>
            <a:lvl3pPr marL="62228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3pPr>
            <a:lvl4pPr marL="914377"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4pPr>
            <a:lvl5pPr marL="114773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400" dirty="0"/>
              <a:t>Las máquinas inteligentes y la IA permitirán que las personas se especialicen en las fortalezas humanas: en la empatía y la honestidad, el juicio y la creatividad, el entrenamiento, la compasión, etc.</a:t>
            </a:r>
            <a:endParaRPr lang="en-US" sz="1400" dirty="0"/>
          </a:p>
        </p:txBody>
      </p:sp>
      <p:pic>
        <p:nvPicPr>
          <p:cNvPr id="18" name="Imagen 17" descr="Logotipo&#10;&#10;Descripción generada automáticamente">
            <a:extLst>
              <a:ext uri="{FF2B5EF4-FFF2-40B4-BE49-F238E27FC236}">
                <a16:creationId xmlns:a16="http://schemas.microsoft.com/office/drawing/2014/main" id="{46D3FBBC-611E-41A4-8FB3-1C9EB17F7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691" y="-7168"/>
            <a:ext cx="8875058" cy="6858000"/>
          </a:xfrm>
          <a:prstGeom prst="rect">
            <a:avLst/>
          </a:prstGeom>
        </p:spPr>
      </p:pic>
      <p:sp>
        <p:nvSpPr>
          <p:cNvPr id="12" name="TextBox 9">
            <a:extLst>
              <a:ext uri="{FF2B5EF4-FFF2-40B4-BE49-F238E27FC236}">
                <a16:creationId xmlns:a16="http://schemas.microsoft.com/office/drawing/2014/main" id="{C264E404-A411-43C9-8738-01B7D05D1326}"/>
              </a:ext>
            </a:extLst>
          </p:cNvPr>
          <p:cNvSpPr txBox="1"/>
          <p:nvPr/>
        </p:nvSpPr>
        <p:spPr>
          <a:xfrm>
            <a:off x="794119" y="3558587"/>
            <a:ext cx="6514895" cy="110799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3200" b="1" dirty="0">
                <a:gradFill>
                  <a:gsLst>
                    <a:gs pos="0">
                      <a:srgbClr val="29619C"/>
                    </a:gs>
                    <a:gs pos="27000">
                      <a:srgbClr val="3C7AB4"/>
                    </a:gs>
                    <a:gs pos="52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1</a:t>
            </a:r>
            <a:r>
              <a:rPr lang="es-ES" sz="2000" b="1" dirty="0">
                <a:gradFill>
                  <a:gsLst>
                    <a:gs pos="0">
                      <a:srgbClr val="29619C"/>
                    </a:gs>
                    <a:gs pos="27000">
                      <a:srgbClr val="3C7AB4"/>
                    </a:gs>
                    <a:gs pos="52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 de cada </a:t>
            </a:r>
            <a:r>
              <a:rPr lang="es-ES" sz="3200" b="1" dirty="0">
                <a:gradFill>
                  <a:gsLst>
                    <a:gs pos="0">
                      <a:srgbClr val="29619C"/>
                    </a:gs>
                    <a:gs pos="27000">
                      <a:srgbClr val="3C7AB4"/>
                    </a:gs>
                    <a:gs pos="52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3</a:t>
            </a:r>
            <a:r>
              <a:rPr lang="es-ES" sz="2000" b="1" dirty="0">
                <a:gradFill>
                  <a:gsLst>
                    <a:gs pos="0">
                      <a:srgbClr val="29619C"/>
                    </a:gs>
                    <a:gs pos="27000">
                      <a:srgbClr val="3C7AB4"/>
                    </a:gs>
                    <a:gs pos="52000">
                      <a:srgbClr val="527E6F"/>
                    </a:gs>
                    <a:gs pos="76000">
                      <a:srgbClr val="C25700"/>
                    </a:gs>
                    <a:gs pos="100000">
                      <a:srgbClr val="AB253A"/>
                    </a:gs>
                  </a:gsLst>
                  <a:lin ang="0" scaled="0"/>
                </a:gradFill>
                <a:latin typeface="Arial" panose="020B0604020202020204" pitchFamily="34" charset="0"/>
                <a:cs typeface="Arial" panose="020B0604020202020204" pitchFamily="34" charset="0"/>
              </a:rPr>
              <a:t> organizaciones planea invertir más en tecnología IA, incluido el aprendizaje automático durante el próximo año.</a:t>
            </a:r>
            <a:endParaRPr lang="en-US" sz="2000" b="1" dirty="0">
              <a:gradFill>
                <a:gsLst>
                  <a:gs pos="0">
                    <a:srgbClr val="29619C"/>
                  </a:gs>
                  <a:gs pos="27000">
                    <a:srgbClr val="3C7AB4"/>
                  </a:gs>
                  <a:gs pos="52000">
                    <a:srgbClr val="527E6F"/>
                  </a:gs>
                  <a:gs pos="76000">
                    <a:srgbClr val="C25700"/>
                  </a:gs>
                  <a:gs pos="100000">
                    <a:srgbClr val="AB253A"/>
                  </a:gs>
                </a:gsLst>
                <a:lin ang="0" scaled="0"/>
              </a:gradFill>
              <a:latin typeface="Arial" panose="020B0604020202020204" pitchFamily="34" charset="0"/>
              <a:cs typeface="Arial" panose="020B0604020202020204" pitchFamily="34" charset="0"/>
            </a:endParaRPr>
          </a:p>
        </p:txBody>
      </p:sp>
      <p:pic>
        <p:nvPicPr>
          <p:cNvPr id="20" name="Imagen 19" descr="Icono&#10;&#10;Descripción generada automáticamente">
            <a:extLst>
              <a:ext uri="{FF2B5EF4-FFF2-40B4-BE49-F238E27FC236}">
                <a16:creationId xmlns:a16="http://schemas.microsoft.com/office/drawing/2014/main" id="{D222613D-86F9-4930-A22B-2D08BC1A5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504" y="1017885"/>
            <a:ext cx="5891796" cy="5891796"/>
          </a:xfrm>
          <a:prstGeom prst="rect">
            <a:avLst/>
          </a:prstGeom>
        </p:spPr>
      </p:pic>
    </p:spTree>
    <p:extLst>
      <p:ext uri="{BB962C8B-B14F-4D97-AF65-F5344CB8AC3E}">
        <p14:creationId xmlns:p14="http://schemas.microsoft.com/office/powerpoint/2010/main" val="1562682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DE93C1F7-23CD-4AD5-A62D-3155625FD6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0" y="10274"/>
            <a:ext cx="12357717" cy="6960924"/>
          </a:xfrm>
          <a:prstGeom prst="rect">
            <a:avLst/>
          </a:prstGeom>
        </p:spPr>
      </p:pic>
      <p:sp>
        <p:nvSpPr>
          <p:cNvPr id="2" name="TextBox 1">
            <a:extLst>
              <a:ext uri="{FF2B5EF4-FFF2-40B4-BE49-F238E27FC236}">
                <a16:creationId xmlns:a16="http://schemas.microsoft.com/office/drawing/2014/main" id="{9801D97B-2B7D-48A6-AE7D-32BB797DDBA1}"/>
              </a:ext>
            </a:extLst>
          </p:cNvPr>
          <p:cNvSpPr txBox="1"/>
          <p:nvPr/>
        </p:nvSpPr>
        <p:spPr>
          <a:xfrm>
            <a:off x="50800" y="64414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WEF 2021</a:t>
            </a:r>
          </a:p>
        </p:txBody>
      </p:sp>
    </p:spTree>
    <p:extLst>
      <p:ext uri="{BB962C8B-B14F-4D97-AF65-F5344CB8AC3E}">
        <p14:creationId xmlns:p14="http://schemas.microsoft.com/office/powerpoint/2010/main" val="812109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DF0580DE-D3CD-4DAB-A81F-9436F35A8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31"/>
            <a:ext cx="1219200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ACB8B928-C3B5-4F1C-99D7-3835CBE59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59" y="0"/>
            <a:ext cx="3218695" cy="2502413"/>
          </a:xfrm>
          <a:prstGeom prst="rect">
            <a:avLst/>
          </a:prstGeom>
        </p:spPr>
      </p:pic>
      <p:sp>
        <p:nvSpPr>
          <p:cNvPr id="7" name="CuadroTexto 6">
            <a:extLst>
              <a:ext uri="{FF2B5EF4-FFF2-40B4-BE49-F238E27FC236}">
                <a16:creationId xmlns:a16="http://schemas.microsoft.com/office/drawing/2014/main" id="{852605FD-C0AE-447F-B87A-27C94D849663}"/>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#2</a:t>
            </a:r>
            <a:endParaRPr lang="en-US" sz="1800" b="1" i="0" dirty="0">
              <a:solidFill>
                <a:schemeClr val="bg1"/>
              </a:solidFill>
            </a:endParaRPr>
          </a:p>
          <a:p>
            <a:endParaRPr lang="es-CO" dirty="0"/>
          </a:p>
        </p:txBody>
      </p:sp>
      <p:sp>
        <p:nvSpPr>
          <p:cNvPr id="8" name="TextBox 15">
            <a:extLst>
              <a:ext uri="{FF2B5EF4-FFF2-40B4-BE49-F238E27FC236}">
                <a16:creationId xmlns:a16="http://schemas.microsoft.com/office/drawing/2014/main" id="{CBCDAC74-050A-4F0D-9854-6D940375DC94}"/>
              </a:ext>
            </a:extLst>
          </p:cNvPr>
          <p:cNvSpPr txBox="1"/>
          <p:nvPr/>
        </p:nvSpPr>
        <p:spPr>
          <a:xfrm>
            <a:off x="2958764" y="205273"/>
            <a:ext cx="2955745" cy="200055"/>
          </a:xfrm>
          <a:prstGeom prst="rect">
            <a:avLst/>
          </a:prstGeom>
          <a:noFill/>
        </p:spPr>
        <p:txBody>
          <a:bodyPr wrap="square" lIns="0" tIns="0" rIns="0" bIns="0" rtlCol="0">
            <a:spAutoFit/>
          </a:bodyPr>
          <a:lstStyle/>
          <a:p>
            <a:pPr fontAlgn="base"/>
            <a:r>
              <a:rPr lang="en-US" sz="13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Aceleración de la Tecnología</a:t>
            </a:r>
          </a:p>
        </p:txBody>
      </p:sp>
      <p:sp>
        <p:nvSpPr>
          <p:cNvPr id="9" name="TextBox 15">
            <a:extLst>
              <a:ext uri="{FF2B5EF4-FFF2-40B4-BE49-F238E27FC236}">
                <a16:creationId xmlns:a16="http://schemas.microsoft.com/office/drawing/2014/main" id="{0331C507-6462-40E9-A721-AC09A03512DE}"/>
              </a:ext>
            </a:extLst>
          </p:cNvPr>
          <p:cNvSpPr txBox="1"/>
          <p:nvPr/>
        </p:nvSpPr>
        <p:spPr>
          <a:xfrm>
            <a:off x="2940292" y="439693"/>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Escasez de Talento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3AB1B06B-8752-4D7E-AF73-CBFCE37859DE}"/>
              </a:ext>
            </a:extLst>
          </p:cNvPr>
          <p:cNvSpPr>
            <a:spLocks noGrp="1"/>
          </p:cNvSpPr>
          <p:nvPr>
            <p:ph idx="1"/>
          </p:nvPr>
        </p:nvSpPr>
        <p:spPr>
          <a:xfrm>
            <a:off x="906102" y="1817057"/>
            <a:ext cx="7714115" cy="287777"/>
          </a:xfrm>
        </p:spPr>
        <p:txBody>
          <a:bodyPr lIns="0" tIns="45720" rIns="91440" bIns="0" anchor="t">
            <a:noAutofit/>
          </a:bodyPr>
          <a:lstStyle/>
          <a:p>
            <a:pPr marL="0" indent="0">
              <a:buNone/>
            </a:pPr>
            <a:r>
              <a:rPr lang="es-ES" sz="2400" b="1" dirty="0">
                <a:solidFill>
                  <a:srgbClr val="29619C"/>
                </a:solidFill>
              </a:rPr>
              <a:t>CERRANDO EL AVISMO - DE LA DIGITALIZACIÓN A LA ADOPCIÓN A TODA VELOCIDAD</a:t>
            </a:r>
          </a:p>
        </p:txBody>
      </p:sp>
      <p:sp>
        <p:nvSpPr>
          <p:cNvPr id="11" name="Content Placeholder 2">
            <a:extLst>
              <a:ext uri="{FF2B5EF4-FFF2-40B4-BE49-F238E27FC236}">
                <a16:creationId xmlns:a16="http://schemas.microsoft.com/office/drawing/2014/main" id="{6D776308-F1E4-4E89-A496-0F7F642CE703}"/>
              </a:ext>
            </a:extLst>
          </p:cNvPr>
          <p:cNvSpPr txBox="1">
            <a:spLocks/>
          </p:cNvSpPr>
          <p:nvPr/>
        </p:nvSpPr>
        <p:spPr>
          <a:xfrm>
            <a:off x="906102" y="2675783"/>
            <a:ext cx="7062905" cy="529196"/>
          </a:xfrm>
          <a:prstGeom prst="rect">
            <a:avLst/>
          </a:prstGeom>
        </p:spPr>
        <p:txBody>
          <a:bodyPr vert="horz" lIns="0" tIns="45720" rIns="91440" bIns="0" rtlCol="0" anchor="t">
            <a:noAutofit/>
          </a:bodyPr>
          <a:lstStyle>
            <a:lvl1pPr marL="0" indent="0" algn="l" defTabSz="914378" rtl="0" eaLnBrk="1" latinLnBrk="0" hangingPunct="1">
              <a:spcBef>
                <a:spcPts val="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1pPr>
            <a:lvl2pPr marL="285743"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2pPr>
            <a:lvl3pPr marL="62228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3pPr>
            <a:lvl4pPr marL="914377"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4pPr>
            <a:lvl5pPr marL="114773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400" dirty="0"/>
              <a:t>La información digital por si sola no es un diferenciador.</a:t>
            </a:r>
            <a:r>
              <a:rPr lang="es-ES" sz="1400" dirty="0">
                <a:cs typeface="Arial"/>
              </a:rPr>
              <a:t> Las capacidades humanas y la cultura adecuada son clave para la adopción de tecnología, un rápido retorno de inversión y la transformación continua.</a:t>
            </a:r>
            <a:endParaRPr lang="en-US" sz="1400" dirty="0"/>
          </a:p>
        </p:txBody>
      </p:sp>
      <p:sp>
        <p:nvSpPr>
          <p:cNvPr id="12" name="TextBox 9">
            <a:extLst>
              <a:ext uri="{FF2B5EF4-FFF2-40B4-BE49-F238E27FC236}">
                <a16:creationId xmlns:a16="http://schemas.microsoft.com/office/drawing/2014/main" id="{C264E404-A411-43C9-8738-01B7D05D1326}"/>
              </a:ext>
            </a:extLst>
          </p:cNvPr>
          <p:cNvSpPr txBox="1"/>
          <p:nvPr/>
        </p:nvSpPr>
        <p:spPr>
          <a:xfrm>
            <a:off x="991408" y="3912160"/>
            <a:ext cx="5990363" cy="153888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2000" b="1" dirty="0">
                <a:gradFill>
                  <a:gsLst>
                    <a:gs pos="0">
                      <a:srgbClr val="29619C"/>
                    </a:gs>
                    <a:gs pos="27000">
                      <a:srgbClr val="3C7AB4"/>
                    </a:gs>
                    <a:gs pos="52000">
                      <a:srgbClr val="527E6F"/>
                    </a:gs>
                    <a:gs pos="76000">
                      <a:srgbClr val="C25700"/>
                    </a:gs>
                    <a:gs pos="100000">
                      <a:srgbClr val="AB253A"/>
                    </a:gs>
                  </a:gsLst>
                  <a:lin ang="0" scaled="0"/>
                </a:gradFill>
                <a:cs typeface="Arial"/>
              </a:rPr>
              <a:t>1 de cada 5 organizaciones </a:t>
            </a:r>
            <a:r>
              <a:rPr lang="es-ES" sz="2000" dirty="0">
                <a:gradFill>
                  <a:gsLst>
                    <a:gs pos="0">
                      <a:srgbClr val="29619C"/>
                    </a:gs>
                    <a:gs pos="27000">
                      <a:srgbClr val="3C7AB4"/>
                    </a:gs>
                    <a:gs pos="52000">
                      <a:srgbClr val="527E6F"/>
                    </a:gs>
                    <a:gs pos="76000">
                      <a:srgbClr val="C25700"/>
                    </a:gs>
                    <a:gs pos="100000">
                      <a:srgbClr val="AB253A"/>
                    </a:gs>
                  </a:gsLst>
                  <a:lin ang="0" scaled="0"/>
                </a:gradFill>
                <a:cs typeface="Arial"/>
              </a:rPr>
              <a:t>a nivel mundial tiene problemas para encontrar talento tecnológico, incluyendo gerentes de proyecto de TI, desarrolladores de software, analistas de ciberseguridad y especialistas en inteligencia artificial y aprendizaje automático.</a:t>
            </a:r>
            <a:endParaRPr lang="en-US" sz="1600" dirty="0">
              <a:gradFill>
                <a:gsLst>
                  <a:gs pos="0">
                    <a:srgbClr val="29619C"/>
                  </a:gs>
                  <a:gs pos="27000">
                    <a:srgbClr val="3C7AB4"/>
                  </a:gs>
                  <a:gs pos="52000">
                    <a:srgbClr val="527E6F"/>
                  </a:gs>
                  <a:gs pos="76000">
                    <a:srgbClr val="C25700"/>
                  </a:gs>
                  <a:gs pos="100000">
                    <a:srgbClr val="AB253A"/>
                  </a:gs>
                </a:gsLst>
                <a:lin ang="0" scaled="0"/>
              </a:gradFill>
              <a:cs typeface="Arial"/>
            </a:endParaRPr>
          </a:p>
        </p:txBody>
      </p:sp>
      <p:pic>
        <p:nvPicPr>
          <p:cNvPr id="13" name="Imagen 12" descr="Imagen que contiene Gráfico de proyección solar&#10;&#10;Descripción generada automáticamente">
            <a:extLst>
              <a:ext uri="{FF2B5EF4-FFF2-40B4-BE49-F238E27FC236}">
                <a16:creationId xmlns:a16="http://schemas.microsoft.com/office/drawing/2014/main" id="{30051E38-3AF2-40B2-BBEA-26521CF6C968}"/>
              </a:ext>
            </a:extLst>
          </p:cNvPr>
          <p:cNvPicPr>
            <a:picLocks noChangeAspect="1"/>
          </p:cNvPicPr>
          <p:nvPr/>
        </p:nvPicPr>
        <p:blipFill rotWithShape="1">
          <a:blip r:embed="rId4">
            <a:extLst>
              <a:ext uri="{28A0092B-C50C-407E-A947-70E740481C1C}">
                <a14:useLocalDpi xmlns:a14="http://schemas.microsoft.com/office/drawing/2010/main" val="0"/>
              </a:ext>
            </a:extLst>
          </a:blip>
          <a:srcRect t="17444" r="54166"/>
          <a:stretch/>
        </p:blipFill>
        <p:spPr>
          <a:xfrm>
            <a:off x="6981772" y="1620713"/>
            <a:ext cx="5588045" cy="5410153"/>
          </a:xfrm>
          <a:prstGeom prst="rect">
            <a:avLst/>
          </a:prstGeom>
        </p:spPr>
      </p:pic>
    </p:spTree>
    <p:extLst>
      <p:ext uri="{BB962C8B-B14F-4D97-AF65-F5344CB8AC3E}">
        <p14:creationId xmlns:p14="http://schemas.microsoft.com/office/powerpoint/2010/main" val="3644325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73BC3472-ECC6-4EA9-8DB1-3D8A0B21F3C0}"/>
              </a:ext>
            </a:extLst>
          </p:cNvPr>
          <p:cNvPicPr>
            <a:picLocks noChangeAspect="1"/>
          </p:cNvPicPr>
          <p:nvPr/>
        </p:nvPicPr>
        <p:blipFill rotWithShape="1">
          <a:blip r:embed="rId3"/>
          <a:srcRect r="11111"/>
          <a:stretch/>
        </p:blipFill>
        <p:spPr>
          <a:xfrm>
            <a:off x="20" y="-16120"/>
            <a:ext cx="12191980" cy="6874119"/>
          </a:xfrm>
          <a:prstGeom prst="rect">
            <a:avLst/>
          </a:prstGeom>
        </p:spPr>
      </p:pic>
      <p:pic>
        <p:nvPicPr>
          <p:cNvPr id="8" name="Imagen 7">
            <a:extLst>
              <a:ext uri="{FF2B5EF4-FFF2-40B4-BE49-F238E27FC236}">
                <a16:creationId xmlns:a16="http://schemas.microsoft.com/office/drawing/2014/main" id="{33CF3993-0FC8-43C7-B8D0-4C843E889DC6}"/>
              </a:ext>
            </a:extLst>
          </p:cNvPr>
          <p:cNvPicPr>
            <a:picLocks noChangeAspect="1"/>
          </p:cNvPicPr>
          <p:nvPr/>
        </p:nvPicPr>
        <p:blipFill>
          <a:blip r:embed="rId4"/>
          <a:stretch>
            <a:fillRect/>
          </a:stretch>
        </p:blipFill>
        <p:spPr>
          <a:xfrm>
            <a:off x="3995891" y="1739958"/>
            <a:ext cx="8196089" cy="73104"/>
          </a:xfrm>
          <a:prstGeom prst="rect">
            <a:avLst/>
          </a:prstGeom>
        </p:spPr>
      </p:pic>
      <p:pic>
        <p:nvPicPr>
          <p:cNvPr id="9" name="Imagen 8">
            <a:extLst>
              <a:ext uri="{FF2B5EF4-FFF2-40B4-BE49-F238E27FC236}">
                <a16:creationId xmlns:a16="http://schemas.microsoft.com/office/drawing/2014/main" id="{7B9DAF50-A7B4-4B9C-8C22-E292A0D2E482}"/>
              </a:ext>
            </a:extLst>
          </p:cNvPr>
          <p:cNvPicPr>
            <a:picLocks noChangeAspect="1"/>
          </p:cNvPicPr>
          <p:nvPr/>
        </p:nvPicPr>
        <p:blipFill>
          <a:blip r:embed="rId5"/>
          <a:stretch>
            <a:fillRect/>
          </a:stretch>
        </p:blipFill>
        <p:spPr>
          <a:xfrm>
            <a:off x="-229336" y="2064866"/>
            <a:ext cx="2736304" cy="1883867"/>
          </a:xfrm>
          <a:prstGeom prst="rect">
            <a:avLst/>
          </a:prstGeom>
        </p:spPr>
      </p:pic>
      <p:pic>
        <p:nvPicPr>
          <p:cNvPr id="11" name="Imagen 10">
            <a:extLst>
              <a:ext uri="{FF2B5EF4-FFF2-40B4-BE49-F238E27FC236}">
                <a16:creationId xmlns:a16="http://schemas.microsoft.com/office/drawing/2014/main" id="{C5DA0D3F-2E6A-49C5-A787-5A6B0381A6E9}"/>
              </a:ext>
            </a:extLst>
          </p:cNvPr>
          <p:cNvPicPr>
            <a:picLocks noChangeAspect="1"/>
          </p:cNvPicPr>
          <p:nvPr/>
        </p:nvPicPr>
        <p:blipFill>
          <a:blip r:embed="rId6"/>
          <a:stretch>
            <a:fillRect/>
          </a:stretch>
        </p:blipFill>
        <p:spPr>
          <a:xfrm>
            <a:off x="-168696" y="4366990"/>
            <a:ext cx="2740525" cy="1778342"/>
          </a:xfrm>
          <a:prstGeom prst="rect">
            <a:avLst/>
          </a:prstGeom>
        </p:spPr>
      </p:pic>
      <p:pic>
        <p:nvPicPr>
          <p:cNvPr id="5" name="Imagen 4">
            <a:extLst>
              <a:ext uri="{FF2B5EF4-FFF2-40B4-BE49-F238E27FC236}">
                <a16:creationId xmlns:a16="http://schemas.microsoft.com/office/drawing/2014/main" id="{8F604E3A-B585-4519-9FB3-EF3261E346AA}"/>
              </a:ext>
            </a:extLst>
          </p:cNvPr>
          <p:cNvPicPr>
            <a:picLocks noChangeAspect="1"/>
          </p:cNvPicPr>
          <p:nvPr/>
        </p:nvPicPr>
        <p:blipFill>
          <a:blip r:embed="rId7"/>
          <a:stretch>
            <a:fillRect/>
          </a:stretch>
        </p:blipFill>
        <p:spPr>
          <a:xfrm>
            <a:off x="5966998" y="2167231"/>
            <a:ext cx="2084947" cy="1964345"/>
          </a:xfrm>
          <a:prstGeom prst="rect">
            <a:avLst/>
          </a:prstGeom>
        </p:spPr>
      </p:pic>
      <p:pic>
        <p:nvPicPr>
          <p:cNvPr id="18" name="Imagen 17">
            <a:extLst>
              <a:ext uri="{FF2B5EF4-FFF2-40B4-BE49-F238E27FC236}">
                <a16:creationId xmlns:a16="http://schemas.microsoft.com/office/drawing/2014/main" id="{B0AC07B6-2D75-446D-B48F-4F66CD66C1BC}"/>
              </a:ext>
            </a:extLst>
          </p:cNvPr>
          <p:cNvPicPr>
            <a:picLocks noChangeAspect="1"/>
          </p:cNvPicPr>
          <p:nvPr/>
        </p:nvPicPr>
        <p:blipFill>
          <a:blip r:embed="rId8"/>
          <a:stretch>
            <a:fillRect/>
          </a:stretch>
        </p:blipFill>
        <p:spPr>
          <a:xfrm>
            <a:off x="5966998" y="4257727"/>
            <a:ext cx="2352130" cy="2474121"/>
          </a:xfrm>
          <a:prstGeom prst="rect">
            <a:avLst/>
          </a:prstGeom>
        </p:spPr>
      </p:pic>
      <p:sp>
        <p:nvSpPr>
          <p:cNvPr id="2" name="Elipse 1">
            <a:extLst>
              <a:ext uri="{FF2B5EF4-FFF2-40B4-BE49-F238E27FC236}">
                <a16:creationId xmlns:a16="http://schemas.microsoft.com/office/drawing/2014/main" id="{FC6C95CF-7245-49E6-8B59-3B6610A7D76A}"/>
              </a:ext>
            </a:extLst>
          </p:cNvPr>
          <p:cNvSpPr/>
          <p:nvPr/>
        </p:nvSpPr>
        <p:spPr>
          <a:xfrm>
            <a:off x="647297" y="2565903"/>
            <a:ext cx="1032748" cy="10270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 </a:t>
            </a:r>
            <a:endParaRPr lang="es-CO"/>
          </a:p>
        </p:txBody>
      </p:sp>
      <p:sp>
        <p:nvSpPr>
          <p:cNvPr id="15" name="Elipse 14">
            <a:extLst>
              <a:ext uri="{FF2B5EF4-FFF2-40B4-BE49-F238E27FC236}">
                <a16:creationId xmlns:a16="http://schemas.microsoft.com/office/drawing/2014/main" id="{924B8975-31E3-4265-9A34-C0BF101CB049}"/>
              </a:ext>
            </a:extLst>
          </p:cNvPr>
          <p:cNvSpPr/>
          <p:nvPr/>
        </p:nvSpPr>
        <p:spPr>
          <a:xfrm>
            <a:off x="801060" y="4756843"/>
            <a:ext cx="1032748" cy="10270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 </a:t>
            </a:r>
            <a:endParaRPr lang="es-CO"/>
          </a:p>
        </p:txBody>
      </p:sp>
      <p:sp>
        <p:nvSpPr>
          <p:cNvPr id="19" name="Elipse 18">
            <a:extLst>
              <a:ext uri="{FF2B5EF4-FFF2-40B4-BE49-F238E27FC236}">
                <a16:creationId xmlns:a16="http://schemas.microsoft.com/office/drawing/2014/main" id="{02E5630E-0BFA-42CF-B691-9FB2F5235A94}"/>
              </a:ext>
            </a:extLst>
          </p:cNvPr>
          <p:cNvSpPr/>
          <p:nvPr/>
        </p:nvSpPr>
        <p:spPr>
          <a:xfrm>
            <a:off x="6548220" y="2460050"/>
            <a:ext cx="1032748" cy="10270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 </a:t>
            </a:r>
            <a:endParaRPr lang="es-CO"/>
          </a:p>
        </p:txBody>
      </p:sp>
      <p:sp>
        <p:nvSpPr>
          <p:cNvPr id="20" name="Elipse 19">
            <a:extLst>
              <a:ext uri="{FF2B5EF4-FFF2-40B4-BE49-F238E27FC236}">
                <a16:creationId xmlns:a16="http://schemas.microsoft.com/office/drawing/2014/main" id="{BB62BD5F-0242-4477-B174-EDDBECD20C0B}"/>
              </a:ext>
            </a:extLst>
          </p:cNvPr>
          <p:cNvSpPr/>
          <p:nvPr/>
        </p:nvSpPr>
        <p:spPr>
          <a:xfrm>
            <a:off x="6576651" y="4727675"/>
            <a:ext cx="1032748" cy="10270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 </a:t>
            </a:r>
            <a:endParaRPr lang="es-CO"/>
          </a:p>
        </p:txBody>
      </p:sp>
      <p:sp>
        <p:nvSpPr>
          <p:cNvPr id="4" name="CuadroTexto 3">
            <a:extLst>
              <a:ext uri="{FF2B5EF4-FFF2-40B4-BE49-F238E27FC236}">
                <a16:creationId xmlns:a16="http://schemas.microsoft.com/office/drawing/2014/main" id="{F75AA67A-727C-43F4-A77C-1DC83AD45585}"/>
              </a:ext>
            </a:extLst>
          </p:cNvPr>
          <p:cNvSpPr txBox="1"/>
          <p:nvPr/>
        </p:nvSpPr>
        <p:spPr>
          <a:xfrm>
            <a:off x="701065" y="2787039"/>
            <a:ext cx="970137" cy="584775"/>
          </a:xfrm>
          <a:prstGeom prst="rect">
            <a:avLst/>
          </a:prstGeom>
          <a:noFill/>
        </p:spPr>
        <p:txBody>
          <a:bodyPr wrap="none" rtlCol="0">
            <a:spAutoFit/>
          </a:bodyPr>
          <a:lstStyle/>
          <a:p>
            <a:r>
              <a:rPr lang="es-ES" sz="1600" b="1">
                <a:solidFill>
                  <a:srgbClr val="EA800D"/>
                </a:solidFill>
              </a:rPr>
              <a:t>Tender </a:t>
            </a:r>
          </a:p>
          <a:p>
            <a:r>
              <a:rPr lang="es-ES" sz="1600" b="1">
                <a:solidFill>
                  <a:srgbClr val="EA800D"/>
                </a:solidFill>
              </a:rPr>
              <a:t>puentes</a:t>
            </a:r>
            <a:endParaRPr lang="es-CO" sz="1600" b="1">
              <a:solidFill>
                <a:srgbClr val="EA800D"/>
              </a:solidFill>
            </a:endParaRPr>
          </a:p>
        </p:txBody>
      </p:sp>
      <p:sp>
        <p:nvSpPr>
          <p:cNvPr id="6" name="CuadroTexto 5">
            <a:extLst>
              <a:ext uri="{FF2B5EF4-FFF2-40B4-BE49-F238E27FC236}">
                <a16:creationId xmlns:a16="http://schemas.microsoft.com/office/drawing/2014/main" id="{F9088721-C09C-4E06-BA53-4969D2101662}"/>
              </a:ext>
            </a:extLst>
          </p:cNvPr>
          <p:cNvSpPr txBox="1"/>
          <p:nvPr/>
        </p:nvSpPr>
        <p:spPr>
          <a:xfrm>
            <a:off x="2007437" y="2635550"/>
            <a:ext cx="3684485" cy="1200329"/>
          </a:xfrm>
          <a:prstGeom prst="rect">
            <a:avLst/>
          </a:prstGeom>
          <a:noFill/>
        </p:spPr>
        <p:txBody>
          <a:bodyPr wrap="square" rtlCol="0">
            <a:spAutoFit/>
          </a:bodyPr>
          <a:lstStyle/>
          <a:p>
            <a:r>
              <a:rPr lang="es-ES" sz="1800" b="1">
                <a:solidFill>
                  <a:srgbClr val="EA800D"/>
                </a:solidFill>
              </a:rPr>
              <a:t>Ayudar a las personas a salir adelante o a migrar nuevos roles dentro o fuera de la organización.</a:t>
            </a:r>
            <a:endParaRPr lang="es-CO" sz="1800" b="1">
              <a:solidFill>
                <a:srgbClr val="EA800D"/>
              </a:solidFill>
            </a:endParaRPr>
          </a:p>
        </p:txBody>
      </p:sp>
      <p:sp>
        <p:nvSpPr>
          <p:cNvPr id="21" name="CuadroTexto 20">
            <a:extLst>
              <a:ext uri="{FF2B5EF4-FFF2-40B4-BE49-F238E27FC236}">
                <a16:creationId xmlns:a16="http://schemas.microsoft.com/office/drawing/2014/main" id="{A4DA2795-91B5-4109-9C3F-2D08DF2E7330}"/>
              </a:ext>
            </a:extLst>
          </p:cNvPr>
          <p:cNvSpPr txBox="1"/>
          <p:nvPr/>
        </p:nvSpPr>
        <p:spPr>
          <a:xfrm>
            <a:off x="869756" y="5102272"/>
            <a:ext cx="982961" cy="338554"/>
          </a:xfrm>
          <a:prstGeom prst="rect">
            <a:avLst/>
          </a:prstGeom>
          <a:noFill/>
        </p:spPr>
        <p:txBody>
          <a:bodyPr wrap="none" rtlCol="0">
            <a:spAutoFit/>
          </a:bodyPr>
          <a:lstStyle/>
          <a:p>
            <a:r>
              <a:rPr lang="es-ES" sz="1600" b="1">
                <a:solidFill>
                  <a:srgbClr val="5F85AB"/>
                </a:solidFill>
              </a:rPr>
              <a:t>Adquirir</a:t>
            </a:r>
            <a:endParaRPr lang="es-CO" sz="1600" b="1">
              <a:solidFill>
                <a:srgbClr val="5F85AB"/>
              </a:solidFill>
            </a:endParaRPr>
          </a:p>
        </p:txBody>
      </p:sp>
      <p:sp>
        <p:nvSpPr>
          <p:cNvPr id="7" name="CuadroTexto 6">
            <a:extLst>
              <a:ext uri="{FF2B5EF4-FFF2-40B4-BE49-F238E27FC236}">
                <a16:creationId xmlns:a16="http://schemas.microsoft.com/office/drawing/2014/main" id="{83FC1793-4220-4EB6-82B5-D3A0E9B60ED2}"/>
              </a:ext>
            </a:extLst>
          </p:cNvPr>
          <p:cNvSpPr txBox="1"/>
          <p:nvPr/>
        </p:nvSpPr>
        <p:spPr>
          <a:xfrm>
            <a:off x="2234797" y="4882083"/>
            <a:ext cx="3213000" cy="923330"/>
          </a:xfrm>
          <a:prstGeom prst="rect">
            <a:avLst/>
          </a:prstGeom>
          <a:noFill/>
        </p:spPr>
        <p:txBody>
          <a:bodyPr wrap="square" rtlCol="0">
            <a:spAutoFit/>
          </a:bodyPr>
          <a:lstStyle/>
          <a:p>
            <a:r>
              <a:rPr lang="es-ES" sz="1800" b="1">
                <a:solidFill>
                  <a:srgbClr val="5F85AB"/>
                </a:solidFill>
              </a:rPr>
              <a:t>Atraer del mercado el talento que no puede ser construido en casa.</a:t>
            </a:r>
            <a:endParaRPr lang="es-CO" sz="1800" b="1">
              <a:solidFill>
                <a:srgbClr val="5F85AB"/>
              </a:solidFill>
            </a:endParaRPr>
          </a:p>
        </p:txBody>
      </p:sp>
      <p:sp>
        <p:nvSpPr>
          <p:cNvPr id="22" name="CuadroTexto 21">
            <a:extLst>
              <a:ext uri="{FF2B5EF4-FFF2-40B4-BE49-F238E27FC236}">
                <a16:creationId xmlns:a16="http://schemas.microsoft.com/office/drawing/2014/main" id="{50760BF9-3EEA-4235-9E72-67B699D95B9A}"/>
              </a:ext>
            </a:extLst>
          </p:cNvPr>
          <p:cNvSpPr txBox="1"/>
          <p:nvPr/>
        </p:nvSpPr>
        <p:spPr>
          <a:xfrm>
            <a:off x="6539027" y="2818474"/>
            <a:ext cx="1107996" cy="338554"/>
          </a:xfrm>
          <a:prstGeom prst="rect">
            <a:avLst/>
          </a:prstGeom>
          <a:noFill/>
        </p:spPr>
        <p:txBody>
          <a:bodyPr wrap="none" rtlCol="0">
            <a:spAutoFit/>
          </a:bodyPr>
          <a:lstStyle/>
          <a:p>
            <a:r>
              <a:rPr lang="es-ES" sz="1600" b="1">
                <a:solidFill>
                  <a:srgbClr val="81A89A"/>
                </a:solidFill>
              </a:rPr>
              <a:t>Construir</a:t>
            </a:r>
            <a:endParaRPr lang="es-CO" sz="1600" b="1">
              <a:solidFill>
                <a:srgbClr val="81A89A"/>
              </a:solidFill>
            </a:endParaRPr>
          </a:p>
        </p:txBody>
      </p:sp>
      <p:sp>
        <p:nvSpPr>
          <p:cNvPr id="23" name="CuadroTexto 22">
            <a:extLst>
              <a:ext uri="{FF2B5EF4-FFF2-40B4-BE49-F238E27FC236}">
                <a16:creationId xmlns:a16="http://schemas.microsoft.com/office/drawing/2014/main" id="{2C82DFFB-DE08-4AA1-9998-3BA93CB048DA}"/>
              </a:ext>
            </a:extLst>
          </p:cNvPr>
          <p:cNvSpPr txBox="1"/>
          <p:nvPr/>
        </p:nvSpPr>
        <p:spPr>
          <a:xfrm>
            <a:off x="8029120" y="2605897"/>
            <a:ext cx="3213000" cy="646331"/>
          </a:xfrm>
          <a:prstGeom prst="rect">
            <a:avLst/>
          </a:prstGeom>
          <a:noFill/>
        </p:spPr>
        <p:txBody>
          <a:bodyPr wrap="square" rtlCol="0">
            <a:spAutoFit/>
          </a:bodyPr>
          <a:lstStyle/>
          <a:p>
            <a:r>
              <a:rPr lang="es-ES" sz="1800" b="1">
                <a:solidFill>
                  <a:srgbClr val="81A89A"/>
                </a:solidFill>
              </a:rPr>
              <a:t>Invertir en aprendizaje y desarrollo.</a:t>
            </a:r>
            <a:endParaRPr lang="es-CO" sz="1800" b="1">
              <a:solidFill>
                <a:srgbClr val="81A89A"/>
              </a:solidFill>
            </a:endParaRPr>
          </a:p>
        </p:txBody>
      </p:sp>
      <p:sp>
        <p:nvSpPr>
          <p:cNvPr id="24" name="CuadroTexto 23">
            <a:extLst>
              <a:ext uri="{FF2B5EF4-FFF2-40B4-BE49-F238E27FC236}">
                <a16:creationId xmlns:a16="http://schemas.microsoft.com/office/drawing/2014/main" id="{5D95E1EE-5DA3-4A44-A3CF-B53241FC41BD}"/>
              </a:ext>
            </a:extLst>
          </p:cNvPr>
          <p:cNvSpPr txBox="1"/>
          <p:nvPr/>
        </p:nvSpPr>
        <p:spPr>
          <a:xfrm>
            <a:off x="6617919" y="4963773"/>
            <a:ext cx="1050288" cy="584775"/>
          </a:xfrm>
          <a:prstGeom prst="rect">
            <a:avLst/>
          </a:prstGeom>
          <a:noFill/>
        </p:spPr>
        <p:txBody>
          <a:bodyPr wrap="none" rtlCol="0">
            <a:spAutoFit/>
          </a:bodyPr>
          <a:lstStyle/>
          <a:p>
            <a:r>
              <a:rPr lang="es-ES" sz="1600" b="1">
                <a:solidFill>
                  <a:srgbClr val="6491C7"/>
                </a:solidFill>
              </a:rPr>
              <a:t>Tomar </a:t>
            </a:r>
          </a:p>
          <a:p>
            <a:r>
              <a:rPr lang="es-ES" sz="1600" b="1">
                <a:solidFill>
                  <a:srgbClr val="6491C7"/>
                </a:solidFill>
              </a:rPr>
              <a:t>prestado</a:t>
            </a:r>
            <a:endParaRPr lang="es-CO" sz="1600" b="1">
              <a:solidFill>
                <a:srgbClr val="6491C7"/>
              </a:solidFill>
            </a:endParaRPr>
          </a:p>
        </p:txBody>
      </p:sp>
      <p:sp>
        <p:nvSpPr>
          <p:cNvPr id="25" name="CuadroTexto 24">
            <a:extLst>
              <a:ext uri="{FF2B5EF4-FFF2-40B4-BE49-F238E27FC236}">
                <a16:creationId xmlns:a16="http://schemas.microsoft.com/office/drawing/2014/main" id="{6ACE4F70-6D39-4EB1-830E-D074E0BD63C0}"/>
              </a:ext>
            </a:extLst>
          </p:cNvPr>
          <p:cNvSpPr txBox="1"/>
          <p:nvPr/>
        </p:nvSpPr>
        <p:spPr>
          <a:xfrm>
            <a:off x="8198599" y="4779534"/>
            <a:ext cx="3213000" cy="923330"/>
          </a:xfrm>
          <a:prstGeom prst="rect">
            <a:avLst/>
          </a:prstGeom>
          <a:noFill/>
        </p:spPr>
        <p:txBody>
          <a:bodyPr wrap="square" rtlCol="0">
            <a:spAutoFit/>
          </a:bodyPr>
          <a:lstStyle/>
          <a:p>
            <a:r>
              <a:rPr lang="es-ES" sz="1800" b="1">
                <a:solidFill>
                  <a:srgbClr val="5F85AB"/>
                </a:solidFill>
              </a:rPr>
              <a:t>Cultivar comunidades de talento más allá de la organización</a:t>
            </a:r>
            <a:endParaRPr lang="es-CO" sz="1800" b="1">
              <a:solidFill>
                <a:srgbClr val="5F85AB"/>
              </a:solidFill>
            </a:endParaRPr>
          </a:p>
        </p:txBody>
      </p:sp>
      <p:sp>
        <p:nvSpPr>
          <p:cNvPr id="13" name="CuadroTexto 12">
            <a:extLst>
              <a:ext uri="{FF2B5EF4-FFF2-40B4-BE49-F238E27FC236}">
                <a16:creationId xmlns:a16="http://schemas.microsoft.com/office/drawing/2014/main" id="{4BCFF23E-9C1A-4C42-8E0F-6DDDA43DEC66}"/>
              </a:ext>
            </a:extLst>
          </p:cNvPr>
          <p:cNvSpPr txBox="1"/>
          <p:nvPr/>
        </p:nvSpPr>
        <p:spPr>
          <a:xfrm>
            <a:off x="1415480" y="224321"/>
            <a:ext cx="8872536" cy="1323439"/>
          </a:xfrm>
          <a:prstGeom prst="rect">
            <a:avLst/>
          </a:prstGeom>
          <a:noFill/>
        </p:spPr>
        <p:txBody>
          <a:bodyPr wrap="square" rtlCol="0">
            <a:spAutoFit/>
          </a:bodyPr>
          <a:lstStyle/>
          <a:p>
            <a:pPr algn="ctr"/>
            <a:r>
              <a:rPr lang="es-ES" sz="4000">
                <a:solidFill>
                  <a:srgbClr val="5F85AB"/>
                </a:solidFill>
              </a:rPr>
              <a:t>Estrategias de talento humano </a:t>
            </a:r>
            <a:r>
              <a:rPr lang="es-ES" sz="4000" b="1">
                <a:solidFill>
                  <a:srgbClr val="5F85AB"/>
                </a:solidFill>
              </a:rPr>
              <a:t>en la transformación digital </a:t>
            </a:r>
            <a:endParaRPr lang="es-CO" sz="4000" b="1">
              <a:solidFill>
                <a:srgbClr val="5F85AB"/>
              </a:solidFill>
            </a:endParaRPr>
          </a:p>
        </p:txBody>
      </p:sp>
      <p:pic>
        <p:nvPicPr>
          <p:cNvPr id="26" name="Imagen 25" descr="Imagen que contiene reloj&#10;&#10;Descripción generada automáticamente">
            <a:extLst>
              <a:ext uri="{FF2B5EF4-FFF2-40B4-BE49-F238E27FC236}">
                <a16:creationId xmlns:a16="http://schemas.microsoft.com/office/drawing/2014/main" id="{3FCD2776-D245-4C82-A3D0-296A6CBFE4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4373" y="734459"/>
            <a:ext cx="904711" cy="904711"/>
          </a:xfrm>
          <a:prstGeom prst="rect">
            <a:avLst/>
          </a:prstGeom>
        </p:spPr>
      </p:pic>
    </p:spTree>
    <p:extLst>
      <p:ext uri="{BB962C8B-B14F-4D97-AF65-F5344CB8AC3E}">
        <p14:creationId xmlns:p14="http://schemas.microsoft.com/office/powerpoint/2010/main" val="302455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DF0580DE-D3CD-4DAB-A81F-9436F35A8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6311"/>
            <a:ext cx="1219200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ACB8B928-C3B5-4F1C-99D7-3835CBE59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59" y="0"/>
            <a:ext cx="3218695" cy="2502413"/>
          </a:xfrm>
          <a:prstGeom prst="rect">
            <a:avLst/>
          </a:prstGeom>
        </p:spPr>
      </p:pic>
      <p:sp>
        <p:nvSpPr>
          <p:cNvPr id="7" name="CuadroTexto 6">
            <a:extLst>
              <a:ext uri="{FF2B5EF4-FFF2-40B4-BE49-F238E27FC236}">
                <a16:creationId xmlns:a16="http://schemas.microsoft.com/office/drawing/2014/main" id="{852605FD-C0AE-447F-B87A-27C94D849663}"/>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#3</a:t>
            </a:r>
            <a:endParaRPr lang="en-US" sz="1800" b="1" i="0" dirty="0">
              <a:solidFill>
                <a:schemeClr val="bg1"/>
              </a:solidFill>
            </a:endParaRPr>
          </a:p>
          <a:p>
            <a:endParaRPr lang="es-CO" dirty="0"/>
          </a:p>
        </p:txBody>
      </p:sp>
      <p:sp>
        <p:nvSpPr>
          <p:cNvPr id="8" name="TextBox 15">
            <a:extLst>
              <a:ext uri="{FF2B5EF4-FFF2-40B4-BE49-F238E27FC236}">
                <a16:creationId xmlns:a16="http://schemas.microsoft.com/office/drawing/2014/main" id="{CBCDAC74-050A-4F0D-9854-6D940375DC94}"/>
              </a:ext>
            </a:extLst>
          </p:cNvPr>
          <p:cNvSpPr txBox="1"/>
          <p:nvPr/>
        </p:nvSpPr>
        <p:spPr>
          <a:xfrm>
            <a:off x="2958764" y="205273"/>
            <a:ext cx="2955745" cy="200055"/>
          </a:xfrm>
          <a:prstGeom prst="rect">
            <a:avLst/>
          </a:prstGeom>
          <a:noFill/>
        </p:spPr>
        <p:txBody>
          <a:bodyPr wrap="square" lIns="0" tIns="0" rIns="0" bIns="0" rtlCol="0">
            <a:spAutoFit/>
          </a:bodyPr>
          <a:lstStyle/>
          <a:p>
            <a:pPr fontAlgn="base"/>
            <a:r>
              <a:rPr lang="en-US" sz="13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Aceleración de la Tecnología</a:t>
            </a:r>
          </a:p>
        </p:txBody>
      </p:sp>
      <p:sp>
        <p:nvSpPr>
          <p:cNvPr id="9" name="TextBox 15">
            <a:extLst>
              <a:ext uri="{FF2B5EF4-FFF2-40B4-BE49-F238E27FC236}">
                <a16:creationId xmlns:a16="http://schemas.microsoft.com/office/drawing/2014/main" id="{0331C507-6462-40E9-A721-AC09A03512DE}"/>
              </a:ext>
            </a:extLst>
          </p:cNvPr>
          <p:cNvSpPr txBox="1"/>
          <p:nvPr/>
        </p:nvSpPr>
        <p:spPr>
          <a:xfrm>
            <a:off x="2940292" y="439693"/>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Escasez de Talento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3AB1B06B-8752-4D7E-AF73-CBFCE37859DE}"/>
              </a:ext>
            </a:extLst>
          </p:cNvPr>
          <p:cNvSpPr>
            <a:spLocks noGrp="1"/>
          </p:cNvSpPr>
          <p:nvPr>
            <p:ph idx="1"/>
          </p:nvPr>
        </p:nvSpPr>
        <p:spPr>
          <a:xfrm>
            <a:off x="906102" y="1817057"/>
            <a:ext cx="7714115" cy="287777"/>
          </a:xfrm>
        </p:spPr>
        <p:txBody>
          <a:bodyPr lIns="0" tIns="45720" rIns="91440" bIns="0" anchor="t">
            <a:noAutofit/>
          </a:bodyPr>
          <a:lstStyle/>
          <a:p>
            <a:pPr marL="0" indent="0">
              <a:buNone/>
            </a:pPr>
            <a:r>
              <a:rPr lang="es-ES" sz="2400" b="1" dirty="0">
                <a:solidFill>
                  <a:srgbClr val="29619C"/>
                </a:solidFill>
              </a:rPr>
              <a:t>UN NUEVO AMANECER EN TECNOLOGÍA SOSTENIBLE</a:t>
            </a:r>
            <a:endParaRPr lang="en-US" sz="1050" dirty="0">
              <a:cs typeface="Arial"/>
            </a:endParaRPr>
          </a:p>
          <a:p>
            <a:pPr marL="0" indent="0">
              <a:buNone/>
            </a:pPr>
            <a:endParaRPr lang="en-US" sz="2400" b="1" dirty="0">
              <a:solidFill>
                <a:srgbClr val="29619C"/>
              </a:solidFill>
            </a:endParaRPr>
          </a:p>
        </p:txBody>
      </p:sp>
      <p:sp>
        <p:nvSpPr>
          <p:cNvPr id="11" name="Content Placeholder 2">
            <a:extLst>
              <a:ext uri="{FF2B5EF4-FFF2-40B4-BE49-F238E27FC236}">
                <a16:creationId xmlns:a16="http://schemas.microsoft.com/office/drawing/2014/main" id="{6D776308-F1E4-4E89-A496-0F7F642CE703}"/>
              </a:ext>
            </a:extLst>
          </p:cNvPr>
          <p:cNvSpPr txBox="1">
            <a:spLocks/>
          </p:cNvSpPr>
          <p:nvPr/>
        </p:nvSpPr>
        <p:spPr>
          <a:xfrm>
            <a:off x="906102" y="2455943"/>
            <a:ext cx="7062905" cy="529196"/>
          </a:xfrm>
          <a:prstGeom prst="rect">
            <a:avLst/>
          </a:prstGeom>
        </p:spPr>
        <p:txBody>
          <a:bodyPr vert="horz" lIns="0" tIns="45720" rIns="91440" bIns="0" rtlCol="0" anchor="t">
            <a:noAutofit/>
          </a:bodyPr>
          <a:lstStyle>
            <a:lvl1pPr marL="0" indent="0" algn="l" defTabSz="914378" rtl="0" eaLnBrk="1" latinLnBrk="0" hangingPunct="1">
              <a:spcBef>
                <a:spcPts val="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1pPr>
            <a:lvl2pPr marL="285743"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2pPr>
            <a:lvl3pPr marL="62228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3pPr>
            <a:lvl4pPr marL="914377"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4pPr>
            <a:lvl5pPr marL="114773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400" dirty="0"/>
              <a:t>A medida que los gigantes tecnológicos compitan por ser los primeros en abrir el metaverso, la combinación del mundo digital y físico surgirá como una de las nuevas tendencias más importantes</a:t>
            </a:r>
            <a:endParaRPr lang="en-US" sz="1400" dirty="0"/>
          </a:p>
        </p:txBody>
      </p:sp>
      <p:pic>
        <p:nvPicPr>
          <p:cNvPr id="18" name="Imagen 17" descr="Logotipo&#10;&#10;Descripción generada automáticamente">
            <a:extLst>
              <a:ext uri="{FF2B5EF4-FFF2-40B4-BE49-F238E27FC236}">
                <a16:creationId xmlns:a16="http://schemas.microsoft.com/office/drawing/2014/main" id="{46D3FBBC-611E-41A4-8FB3-1C9EB17F7B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360" y="13563"/>
            <a:ext cx="8875058" cy="6858000"/>
          </a:xfrm>
          <a:prstGeom prst="rect">
            <a:avLst/>
          </a:prstGeom>
        </p:spPr>
      </p:pic>
      <p:sp>
        <p:nvSpPr>
          <p:cNvPr id="12" name="TextBox 9">
            <a:extLst>
              <a:ext uri="{FF2B5EF4-FFF2-40B4-BE49-F238E27FC236}">
                <a16:creationId xmlns:a16="http://schemas.microsoft.com/office/drawing/2014/main" id="{C264E404-A411-43C9-8738-01B7D05D1326}"/>
              </a:ext>
            </a:extLst>
          </p:cNvPr>
          <p:cNvSpPr txBox="1"/>
          <p:nvPr/>
        </p:nvSpPr>
        <p:spPr>
          <a:xfrm>
            <a:off x="794119" y="3558587"/>
            <a:ext cx="6514895" cy="110799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gradFill>
                  <a:gsLst>
                    <a:gs pos="0">
                      <a:srgbClr val="29619C"/>
                    </a:gs>
                    <a:gs pos="27000">
                      <a:srgbClr val="3C7AB4"/>
                    </a:gs>
                    <a:gs pos="52000">
                      <a:srgbClr val="527E6F"/>
                    </a:gs>
                    <a:gs pos="76000">
                      <a:srgbClr val="C25700"/>
                    </a:gs>
                    <a:gs pos="100000">
                      <a:srgbClr val="AB253A"/>
                    </a:gs>
                  </a:gsLst>
                  <a:lin ang="0" scaled="0"/>
                </a:gradFill>
                <a:cs typeface="Arial"/>
              </a:rPr>
              <a:t>1 de </a:t>
            </a:r>
            <a:r>
              <a:rPr lang="en-US" sz="3200" b="1" dirty="0" err="1">
                <a:gradFill>
                  <a:gsLst>
                    <a:gs pos="0">
                      <a:srgbClr val="29619C"/>
                    </a:gs>
                    <a:gs pos="27000">
                      <a:srgbClr val="3C7AB4"/>
                    </a:gs>
                    <a:gs pos="52000">
                      <a:srgbClr val="527E6F"/>
                    </a:gs>
                    <a:gs pos="76000">
                      <a:srgbClr val="C25700"/>
                    </a:gs>
                    <a:gs pos="100000">
                      <a:srgbClr val="AB253A"/>
                    </a:gs>
                  </a:gsLst>
                  <a:lin ang="0" scaled="0"/>
                </a:gradFill>
                <a:cs typeface="Arial"/>
              </a:rPr>
              <a:t>cada</a:t>
            </a:r>
            <a:r>
              <a:rPr lang="en-US" sz="3200" b="1" dirty="0">
                <a:gradFill>
                  <a:gsLst>
                    <a:gs pos="0">
                      <a:srgbClr val="29619C"/>
                    </a:gs>
                    <a:gs pos="27000">
                      <a:srgbClr val="3C7AB4"/>
                    </a:gs>
                    <a:gs pos="52000">
                      <a:srgbClr val="527E6F"/>
                    </a:gs>
                    <a:gs pos="76000">
                      <a:srgbClr val="C25700"/>
                    </a:gs>
                    <a:gs pos="100000">
                      <a:srgbClr val="AB253A"/>
                    </a:gs>
                  </a:gsLst>
                  <a:lin ang="0" scaled="0"/>
                </a:gradFill>
                <a:cs typeface="Arial"/>
              </a:rPr>
              <a:t> 3 </a:t>
            </a:r>
            <a:r>
              <a:rPr lang="en-US" sz="3200" b="1" dirty="0" err="1">
                <a:gradFill>
                  <a:gsLst>
                    <a:gs pos="0">
                      <a:srgbClr val="29619C"/>
                    </a:gs>
                    <a:gs pos="27000">
                      <a:srgbClr val="3C7AB4"/>
                    </a:gs>
                    <a:gs pos="52000">
                      <a:srgbClr val="527E6F"/>
                    </a:gs>
                    <a:gs pos="76000">
                      <a:srgbClr val="C25700"/>
                    </a:gs>
                    <a:gs pos="100000">
                      <a:srgbClr val="AB253A"/>
                    </a:gs>
                  </a:gsLst>
                  <a:lin ang="0" scaled="0"/>
                </a:gradFill>
                <a:cs typeface="Arial"/>
              </a:rPr>
              <a:t>organizaciones</a:t>
            </a:r>
            <a:r>
              <a:rPr lang="en-US" sz="3200" b="1" dirty="0">
                <a:gradFill>
                  <a:gsLst>
                    <a:gs pos="0">
                      <a:srgbClr val="29619C"/>
                    </a:gs>
                    <a:gs pos="27000">
                      <a:srgbClr val="3C7AB4"/>
                    </a:gs>
                    <a:gs pos="52000">
                      <a:srgbClr val="527E6F"/>
                    </a:gs>
                    <a:gs pos="76000">
                      <a:srgbClr val="C25700"/>
                    </a:gs>
                    <a:gs pos="100000">
                      <a:srgbClr val="AB253A"/>
                    </a:gs>
                  </a:gsLst>
                  <a:lin ang="0" scaled="0"/>
                </a:gradFill>
                <a:cs typeface="Arial"/>
              </a:rPr>
              <a:t> </a:t>
            </a:r>
            <a:r>
              <a:rPr lang="en-US" sz="2000" dirty="0" err="1">
                <a:gradFill>
                  <a:gsLst>
                    <a:gs pos="0">
                      <a:srgbClr val="29619C"/>
                    </a:gs>
                    <a:gs pos="27000">
                      <a:srgbClr val="3C7AB4"/>
                    </a:gs>
                    <a:gs pos="52000">
                      <a:srgbClr val="527E6F"/>
                    </a:gs>
                    <a:gs pos="76000">
                      <a:srgbClr val="C25700"/>
                    </a:gs>
                    <a:gs pos="100000">
                      <a:srgbClr val="AB253A"/>
                    </a:gs>
                  </a:gsLst>
                  <a:lin ang="0" scaled="0"/>
                </a:gradFill>
                <a:cs typeface="Arial"/>
              </a:rPr>
              <a:t>planea</a:t>
            </a:r>
            <a:r>
              <a:rPr lang="en-US" sz="2000" dirty="0">
                <a:gradFill>
                  <a:gsLst>
                    <a:gs pos="0">
                      <a:srgbClr val="29619C"/>
                    </a:gs>
                    <a:gs pos="27000">
                      <a:srgbClr val="3C7AB4"/>
                    </a:gs>
                    <a:gs pos="52000">
                      <a:srgbClr val="527E6F"/>
                    </a:gs>
                    <a:gs pos="76000">
                      <a:srgbClr val="C25700"/>
                    </a:gs>
                    <a:gs pos="100000">
                      <a:srgbClr val="AB253A"/>
                    </a:gs>
                  </a:gsLst>
                  <a:lin ang="0" scaled="0"/>
                </a:gradFill>
                <a:cs typeface="Arial"/>
              </a:rPr>
              <a:t> </a:t>
            </a:r>
            <a:r>
              <a:rPr lang="en-US" sz="2000" dirty="0" err="1">
                <a:gradFill>
                  <a:gsLst>
                    <a:gs pos="0">
                      <a:srgbClr val="29619C"/>
                    </a:gs>
                    <a:gs pos="27000">
                      <a:srgbClr val="3C7AB4"/>
                    </a:gs>
                    <a:gs pos="52000">
                      <a:srgbClr val="527E6F"/>
                    </a:gs>
                    <a:gs pos="76000">
                      <a:srgbClr val="C25700"/>
                    </a:gs>
                    <a:gs pos="100000">
                      <a:srgbClr val="AB253A"/>
                    </a:gs>
                  </a:gsLst>
                  <a:lin ang="0" scaled="0"/>
                </a:gradFill>
                <a:cs typeface="Arial"/>
              </a:rPr>
              <a:t>desarollar</a:t>
            </a:r>
            <a:r>
              <a:rPr lang="en-US" sz="2000" dirty="0">
                <a:gradFill>
                  <a:gsLst>
                    <a:gs pos="0">
                      <a:srgbClr val="29619C"/>
                    </a:gs>
                    <a:gs pos="27000">
                      <a:srgbClr val="3C7AB4"/>
                    </a:gs>
                    <a:gs pos="52000">
                      <a:srgbClr val="527E6F"/>
                    </a:gs>
                    <a:gs pos="76000">
                      <a:srgbClr val="C25700"/>
                    </a:gs>
                    <a:gs pos="100000">
                      <a:srgbClr val="AB253A"/>
                    </a:gs>
                  </a:gsLst>
                  <a:lin ang="0" scaled="0"/>
                </a:gradFill>
                <a:cs typeface="Arial"/>
              </a:rPr>
              <a:t> </a:t>
            </a:r>
            <a:r>
              <a:rPr lang="en-US" sz="2000" dirty="0" err="1">
                <a:gradFill>
                  <a:gsLst>
                    <a:gs pos="0">
                      <a:srgbClr val="29619C"/>
                    </a:gs>
                    <a:gs pos="27000">
                      <a:srgbClr val="3C7AB4"/>
                    </a:gs>
                    <a:gs pos="52000">
                      <a:srgbClr val="527E6F"/>
                    </a:gs>
                    <a:gs pos="76000">
                      <a:srgbClr val="C25700"/>
                    </a:gs>
                    <a:gs pos="100000">
                      <a:srgbClr val="AB253A"/>
                    </a:gs>
                  </a:gsLst>
                  <a:lin ang="0" scaled="0"/>
                </a:gradFill>
                <a:cs typeface="Arial"/>
              </a:rPr>
              <a:t>capacidades</a:t>
            </a:r>
            <a:r>
              <a:rPr lang="en-US" sz="2000" dirty="0">
                <a:gradFill>
                  <a:gsLst>
                    <a:gs pos="0">
                      <a:srgbClr val="29619C"/>
                    </a:gs>
                    <a:gs pos="27000">
                      <a:srgbClr val="3C7AB4"/>
                    </a:gs>
                    <a:gs pos="52000">
                      <a:srgbClr val="527E6F"/>
                    </a:gs>
                    <a:gs pos="76000">
                      <a:srgbClr val="C25700"/>
                    </a:gs>
                    <a:gs pos="100000">
                      <a:srgbClr val="AB253A"/>
                    </a:gs>
                  </a:gsLst>
                  <a:lin ang="0" scaled="0"/>
                </a:gradFill>
                <a:cs typeface="Arial"/>
              </a:rPr>
              <a:t> </a:t>
            </a:r>
            <a:r>
              <a:rPr lang="en-US" sz="2000" dirty="0" err="1">
                <a:gradFill>
                  <a:gsLst>
                    <a:gs pos="0">
                      <a:srgbClr val="29619C"/>
                    </a:gs>
                    <a:gs pos="27000">
                      <a:srgbClr val="3C7AB4"/>
                    </a:gs>
                    <a:gs pos="52000">
                      <a:srgbClr val="527E6F"/>
                    </a:gs>
                    <a:gs pos="76000">
                      <a:srgbClr val="C25700"/>
                    </a:gs>
                    <a:gs pos="100000">
                      <a:srgbClr val="AB253A"/>
                    </a:gs>
                  </a:gsLst>
                  <a:lin ang="0" scaled="0"/>
                </a:gradFill>
                <a:cs typeface="Arial"/>
              </a:rPr>
              <a:t>internas</a:t>
            </a:r>
            <a:r>
              <a:rPr lang="en-US" sz="2000" dirty="0">
                <a:gradFill>
                  <a:gsLst>
                    <a:gs pos="0">
                      <a:srgbClr val="29619C"/>
                    </a:gs>
                    <a:gs pos="27000">
                      <a:srgbClr val="3C7AB4"/>
                    </a:gs>
                    <a:gs pos="52000">
                      <a:srgbClr val="527E6F"/>
                    </a:gs>
                    <a:gs pos="76000">
                      <a:srgbClr val="C25700"/>
                    </a:gs>
                    <a:gs pos="100000">
                      <a:srgbClr val="AB253A"/>
                    </a:gs>
                  </a:gsLst>
                  <a:lin ang="0" scaled="0"/>
                </a:gradFill>
                <a:cs typeface="Arial"/>
              </a:rPr>
              <a:t> </a:t>
            </a:r>
            <a:r>
              <a:rPr lang="en-US" sz="2000" dirty="0" err="1">
                <a:gradFill>
                  <a:gsLst>
                    <a:gs pos="0">
                      <a:srgbClr val="29619C"/>
                    </a:gs>
                    <a:gs pos="27000">
                      <a:srgbClr val="3C7AB4"/>
                    </a:gs>
                    <a:gs pos="52000">
                      <a:srgbClr val="527E6F"/>
                    </a:gs>
                    <a:gs pos="76000">
                      <a:srgbClr val="C25700"/>
                    </a:gs>
                    <a:gs pos="100000">
                      <a:srgbClr val="AB253A"/>
                    </a:gs>
                  </a:gsLst>
                  <a:lin ang="0" scaled="0"/>
                </a:gradFill>
                <a:cs typeface="Arial"/>
              </a:rPr>
              <a:t>en</a:t>
            </a:r>
            <a:r>
              <a:rPr lang="en-US" sz="2000" dirty="0">
                <a:gradFill>
                  <a:gsLst>
                    <a:gs pos="0">
                      <a:srgbClr val="29619C"/>
                    </a:gs>
                    <a:gs pos="27000">
                      <a:srgbClr val="3C7AB4"/>
                    </a:gs>
                    <a:gs pos="52000">
                      <a:srgbClr val="527E6F"/>
                    </a:gs>
                    <a:gs pos="76000">
                      <a:srgbClr val="C25700"/>
                    </a:gs>
                    <a:gs pos="100000">
                      <a:srgbClr val="AB253A"/>
                    </a:gs>
                  </a:gsLst>
                  <a:lin ang="0" scaled="0"/>
                </a:gradFill>
                <a:cs typeface="Arial"/>
              </a:rPr>
              <a:t> e-commerce y </a:t>
            </a:r>
            <a:r>
              <a:rPr lang="en-US" sz="2000" dirty="0" err="1">
                <a:gradFill>
                  <a:gsLst>
                    <a:gs pos="0">
                      <a:srgbClr val="29619C"/>
                    </a:gs>
                    <a:gs pos="27000">
                      <a:srgbClr val="3C7AB4"/>
                    </a:gs>
                    <a:gs pos="52000">
                      <a:srgbClr val="527E6F"/>
                    </a:gs>
                    <a:gs pos="76000">
                      <a:srgbClr val="C25700"/>
                    </a:gs>
                    <a:gs pos="100000">
                      <a:srgbClr val="AB253A"/>
                    </a:gs>
                  </a:gsLst>
                  <a:lin ang="0" scaled="0"/>
                </a:gradFill>
                <a:cs typeface="Arial"/>
              </a:rPr>
              <a:t>plataformas</a:t>
            </a:r>
            <a:r>
              <a:rPr lang="en-US" sz="2000" dirty="0">
                <a:gradFill>
                  <a:gsLst>
                    <a:gs pos="0">
                      <a:srgbClr val="29619C"/>
                    </a:gs>
                    <a:gs pos="27000">
                      <a:srgbClr val="3C7AB4"/>
                    </a:gs>
                    <a:gs pos="52000">
                      <a:srgbClr val="527E6F"/>
                    </a:gs>
                    <a:gs pos="76000">
                      <a:srgbClr val="C25700"/>
                    </a:gs>
                    <a:gs pos="100000">
                      <a:srgbClr val="AB253A"/>
                    </a:gs>
                  </a:gsLst>
                  <a:lin ang="0" scaled="0"/>
                </a:gradFill>
                <a:cs typeface="Arial"/>
              </a:rPr>
              <a:t> de </a:t>
            </a:r>
            <a:r>
              <a:rPr lang="en-US" sz="2000" dirty="0" err="1">
                <a:gradFill>
                  <a:gsLst>
                    <a:gs pos="0">
                      <a:srgbClr val="29619C"/>
                    </a:gs>
                    <a:gs pos="27000">
                      <a:srgbClr val="3C7AB4"/>
                    </a:gs>
                    <a:gs pos="52000">
                      <a:srgbClr val="527E6F"/>
                    </a:gs>
                    <a:gs pos="76000">
                      <a:srgbClr val="C25700"/>
                    </a:gs>
                    <a:gs pos="100000">
                      <a:srgbClr val="AB253A"/>
                    </a:gs>
                  </a:gsLst>
                  <a:lin ang="0" scaled="0"/>
                </a:gradFill>
                <a:cs typeface="Arial"/>
              </a:rPr>
              <a:t>comercio</a:t>
            </a:r>
            <a:r>
              <a:rPr lang="en-US" sz="2000" dirty="0">
                <a:gradFill>
                  <a:gsLst>
                    <a:gs pos="0">
                      <a:srgbClr val="29619C"/>
                    </a:gs>
                    <a:gs pos="27000">
                      <a:srgbClr val="3C7AB4"/>
                    </a:gs>
                    <a:gs pos="52000">
                      <a:srgbClr val="527E6F"/>
                    </a:gs>
                    <a:gs pos="76000">
                      <a:srgbClr val="C25700"/>
                    </a:gs>
                    <a:gs pos="100000">
                      <a:srgbClr val="AB253A"/>
                    </a:gs>
                  </a:gsLst>
                  <a:lin ang="0" scaled="0"/>
                </a:gradFill>
                <a:cs typeface="Arial"/>
              </a:rPr>
              <a:t> digital, </a:t>
            </a:r>
            <a:r>
              <a:rPr lang="en-US" sz="2000" dirty="0" err="1">
                <a:gradFill>
                  <a:gsLst>
                    <a:gs pos="0">
                      <a:srgbClr val="29619C"/>
                    </a:gs>
                    <a:gs pos="27000">
                      <a:srgbClr val="3C7AB4"/>
                    </a:gs>
                    <a:gs pos="52000">
                      <a:srgbClr val="527E6F"/>
                    </a:gs>
                    <a:gs pos="76000">
                      <a:srgbClr val="C25700"/>
                    </a:gs>
                    <a:gs pos="100000">
                      <a:srgbClr val="AB253A"/>
                    </a:gs>
                  </a:gsLst>
                  <a:lin ang="0" scaled="0"/>
                </a:gradFill>
                <a:cs typeface="Arial"/>
              </a:rPr>
              <a:t>análisis</a:t>
            </a:r>
            <a:r>
              <a:rPr lang="en-US" sz="2000" dirty="0">
                <a:gradFill>
                  <a:gsLst>
                    <a:gs pos="0">
                      <a:srgbClr val="29619C"/>
                    </a:gs>
                    <a:gs pos="27000">
                      <a:srgbClr val="3C7AB4"/>
                    </a:gs>
                    <a:gs pos="52000">
                      <a:srgbClr val="527E6F"/>
                    </a:gs>
                    <a:gs pos="76000">
                      <a:srgbClr val="C25700"/>
                    </a:gs>
                    <a:gs pos="100000">
                      <a:srgbClr val="AB253A"/>
                    </a:gs>
                  </a:gsLst>
                  <a:lin ang="0" scaled="0"/>
                </a:gradFill>
                <a:cs typeface="Arial"/>
              </a:rPr>
              <a:t> de big data, cloud computing e IoT</a:t>
            </a:r>
            <a:r>
              <a:rPr lang="en-US" sz="2000" b="1" dirty="0">
                <a:gradFill>
                  <a:gsLst>
                    <a:gs pos="0">
                      <a:srgbClr val="29619C"/>
                    </a:gs>
                    <a:gs pos="27000">
                      <a:srgbClr val="3C7AB4"/>
                    </a:gs>
                    <a:gs pos="52000">
                      <a:srgbClr val="527E6F"/>
                    </a:gs>
                    <a:gs pos="76000">
                      <a:srgbClr val="C25700"/>
                    </a:gs>
                    <a:gs pos="100000">
                      <a:srgbClr val="AB253A"/>
                    </a:gs>
                  </a:gsLst>
                  <a:lin ang="0" scaled="0"/>
                </a:gradFill>
                <a:cs typeface="Arial"/>
              </a:rPr>
              <a:t>.</a:t>
            </a:r>
            <a:endParaRPr lang="en-US" sz="3200" b="1" dirty="0">
              <a:gradFill>
                <a:gsLst>
                  <a:gs pos="0">
                    <a:srgbClr val="29619C"/>
                  </a:gs>
                  <a:gs pos="27000">
                    <a:srgbClr val="3C7AB4"/>
                  </a:gs>
                  <a:gs pos="52000">
                    <a:srgbClr val="527E6F"/>
                  </a:gs>
                  <a:gs pos="76000">
                    <a:srgbClr val="C25700"/>
                  </a:gs>
                  <a:gs pos="100000">
                    <a:srgbClr val="AB253A"/>
                  </a:gs>
                </a:gsLst>
                <a:lin ang="0" scaled="0"/>
              </a:gradFill>
              <a:cs typeface="Arial"/>
            </a:endParaRPr>
          </a:p>
        </p:txBody>
      </p:sp>
      <p:pic>
        <p:nvPicPr>
          <p:cNvPr id="3" name="Imagen 2" descr="Interfaz de usuario gráfica, Icono&#10;&#10;Descripción generada automáticamente">
            <a:extLst>
              <a:ext uri="{FF2B5EF4-FFF2-40B4-BE49-F238E27FC236}">
                <a16:creationId xmlns:a16="http://schemas.microsoft.com/office/drawing/2014/main" id="{15649421-6830-4E39-AD8F-63199DCCE7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1876" y="2476674"/>
            <a:ext cx="4465472" cy="4465472"/>
          </a:xfrm>
          <a:prstGeom prst="rect">
            <a:avLst/>
          </a:prstGeom>
        </p:spPr>
      </p:pic>
    </p:spTree>
    <p:extLst>
      <p:ext uri="{BB962C8B-B14F-4D97-AF65-F5344CB8AC3E}">
        <p14:creationId xmlns:p14="http://schemas.microsoft.com/office/powerpoint/2010/main" val="178795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DF0580DE-D3CD-4DAB-A81F-9436F35A8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6311"/>
            <a:ext cx="1219200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ACB8B928-C3B5-4F1C-99D7-3835CBE59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59" y="0"/>
            <a:ext cx="3218695" cy="2502413"/>
          </a:xfrm>
          <a:prstGeom prst="rect">
            <a:avLst/>
          </a:prstGeom>
        </p:spPr>
      </p:pic>
      <p:sp>
        <p:nvSpPr>
          <p:cNvPr id="7" name="CuadroTexto 6">
            <a:extLst>
              <a:ext uri="{FF2B5EF4-FFF2-40B4-BE49-F238E27FC236}">
                <a16:creationId xmlns:a16="http://schemas.microsoft.com/office/drawing/2014/main" id="{852605FD-C0AE-447F-B87A-27C94D849663}"/>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#4</a:t>
            </a:r>
            <a:endParaRPr lang="en-US" sz="1800" b="1" i="0" dirty="0">
              <a:solidFill>
                <a:schemeClr val="bg1"/>
              </a:solidFill>
            </a:endParaRPr>
          </a:p>
          <a:p>
            <a:endParaRPr lang="es-CO" dirty="0"/>
          </a:p>
        </p:txBody>
      </p:sp>
      <p:sp>
        <p:nvSpPr>
          <p:cNvPr id="8" name="TextBox 15">
            <a:extLst>
              <a:ext uri="{FF2B5EF4-FFF2-40B4-BE49-F238E27FC236}">
                <a16:creationId xmlns:a16="http://schemas.microsoft.com/office/drawing/2014/main" id="{CBCDAC74-050A-4F0D-9854-6D940375DC94}"/>
              </a:ext>
            </a:extLst>
          </p:cNvPr>
          <p:cNvSpPr txBox="1"/>
          <p:nvPr/>
        </p:nvSpPr>
        <p:spPr>
          <a:xfrm>
            <a:off x="2958764" y="205273"/>
            <a:ext cx="2955745" cy="200055"/>
          </a:xfrm>
          <a:prstGeom prst="rect">
            <a:avLst/>
          </a:prstGeom>
          <a:noFill/>
        </p:spPr>
        <p:txBody>
          <a:bodyPr wrap="square" lIns="0" tIns="0" rIns="0" bIns="0" rtlCol="0">
            <a:spAutoFit/>
          </a:bodyPr>
          <a:lstStyle/>
          <a:p>
            <a:pPr fontAlgn="base"/>
            <a:r>
              <a:rPr lang="en-US" sz="13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Aceleración de la Tecnología</a:t>
            </a:r>
          </a:p>
        </p:txBody>
      </p:sp>
      <p:sp>
        <p:nvSpPr>
          <p:cNvPr id="9" name="TextBox 15">
            <a:extLst>
              <a:ext uri="{FF2B5EF4-FFF2-40B4-BE49-F238E27FC236}">
                <a16:creationId xmlns:a16="http://schemas.microsoft.com/office/drawing/2014/main" id="{0331C507-6462-40E9-A721-AC09A03512DE}"/>
              </a:ext>
            </a:extLst>
          </p:cNvPr>
          <p:cNvSpPr txBox="1"/>
          <p:nvPr/>
        </p:nvSpPr>
        <p:spPr>
          <a:xfrm>
            <a:off x="2940292" y="439693"/>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Escasez de Talento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3AB1B06B-8752-4D7E-AF73-CBFCE37859DE}"/>
              </a:ext>
            </a:extLst>
          </p:cNvPr>
          <p:cNvSpPr>
            <a:spLocks noGrp="1"/>
          </p:cNvSpPr>
          <p:nvPr>
            <p:ph idx="1"/>
          </p:nvPr>
        </p:nvSpPr>
        <p:spPr>
          <a:xfrm>
            <a:off x="906102" y="1817057"/>
            <a:ext cx="7714115" cy="287777"/>
          </a:xfrm>
        </p:spPr>
        <p:txBody>
          <a:bodyPr lIns="0" tIns="45720" rIns="91440" bIns="0" anchor="t">
            <a:noAutofit/>
          </a:bodyPr>
          <a:lstStyle/>
          <a:p>
            <a:pPr marL="0" indent="0">
              <a:buNone/>
            </a:pPr>
            <a:r>
              <a:rPr lang="es-ES" sz="2400" b="1" dirty="0">
                <a:solidFill>
                  <a:srgbClr val="29619C"/>
                </a:solidFill>
              </a:rPr>
              <a:t>USO DE LA IA PARA AUMENTAR LA DIVERSIDAD Y REDUCIR LAS DESIGUALDADES</a:t>
            </a:r>
            <a:endParaRPr lang="en-US" sz="1400" dirty="0">
              <a:ea typeface="+mn-lt"/>
              <a:cs typeface="+mn-lt"/>
            </a:endParaRPr>
          </a:p>
          <a:p>
            <a:pPr marL="0" indent="0">
              <a:buNone/>
            </a:pPr>
            <a:endParaRPr lang="en-US" sz="2400" b="1" dirty="0">
              <a:solidFill>
                <a:srgbClr val="29619C"/>
              </a:solidFill>
            </a:endParaRPr>
          </a:p>
        </p:txBody>
      </p:sp>
      <p:sp>
        <p:nvSpPr>
          <p:cNvPr id="11" name="Content Placeholder 2">
            <a:extLst>
              <a:ext uri="{FF2B5EF4-FFF2-40B4-BE49-F238E27FC236}">
                <a16:creationId xmlns:a16="http://schemas.microsoft.com/office/drawing/2014/main" id="{6D776308-F1E4-4E89-A496-0F7F642CE703}"/>
              </a:ext>
            </a:extLst>
          </p:cNvPr>
          <p:cNvSpPr txBox="1">
            <a:spLocks/>
          </p:cNvSpPr>
          <p:nvPr/>
        </p:nvSpPr>
        <p:spPr>
          <a:xfrm>
            <a:off x="905183" y="2932029"/>
            <a:ext cx="7062905" cy="529196"/>
          </a:xfrm>
          <a:prstGeom prst="rect">
            <a:avLst/>
          </a:prstGeom>
        </p:spPr>
        <p:txBody>
          <a:bodyPr vert="horz" lIns="0" tIns="45720" rIns="91440" bIns="0" rtlCol="0" anchor="t">
            <a:noAutofit/>
          </a:bodyPr>
          <a:lstStyle>
            <a:lvl1pPr marL="0" indent="0" algn="l" defTabSz="914378" rtl="0" eaLnBrk="1" latinLnBrk="0" hangingPunct="1">
              <a:spcBef>
                <a:spcPts val="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1pPr>
            <a:lvl2pPr marL="285743"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2pPr>
            <a:lvl3pPr marL="62228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3pPr>
            <a:lvl4pPr marL="914377"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4pPr>
            <a:lvl5pPr marL="114773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400" dirty="0"/>
              <a:t>El aumento en la comprensión de la neurodiversidad significa que la inteligencia artificial debe tener un filtro de benevolencia incorporado en el talento diverso, sin filtrar lo atípico.</a:t>
            </a:r>
            <a:endParaRPr lang="en-US" sz="1400" dirty="0"/>
          </a:p>
        </p:txBody>
      </p:sp>
      <p:sp>
        <p:nvSpPr>
          <p:cNvPr id="12" name="TextBox 9">
            <a:extLst>
              <a:ext uri="{FF2B5EF4-FFF2-40B4-BE49-F238E27FC236}">
                <a16:creationId xmlns:a16="http://schemas.microsoft.com/office/drawing/2014/main" id="{C264E404-A411-43C9-8738-01B7D05D1326}"/>
              </a:ext>
            </a:extLst>
          </p:cNvPr>
          <p:cNvSpPr txBox="1"/>
          <p:nvPr/>
        </p:nvSpPr>
        <p:spPr>
          <a:xfrm>
            <a:off x="488362" y="4036003"/>
            <a:ext cx="7714114" cy="1354217"/>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ES" sz="2000" b="1" dirty="0">
                <a:gradFill>
                  <a:gsLst>
                    <a:gs pos="0">
                      <a:srgbClr val="29619C"/>
                    </a:gs>
                    <a:gs pos="27000">
                      <a:srgbClr val="3C7AB4"/>
                    </a:gs>
                    <a:gs pos="52000">
                      <a:srgbClr val="527E6F"/>
                    </a:gs>
                    <a:gs pos="76000">
                      <a:srgbClr val="C25700"/>
                    </a:gs>
                    <a:gs pos="100000">
                      <a:srgbClr val="AB253A"/>
                    </a:gs>
                  </a:gsLst>
                  <a:lin ang="0" scaled="0"/>
                </a:gradFill>
                <a:cs typeface="Arial"/>
              </a:rPr>
              <a:t>A pesar de una mayor inversión en tecnologías de IA en la industria, </a:t>
            </a:r>
          </a:p>
          <a:p>
            <a:pPr algn="r"/>
            <a:r>
              <a:rPr lang="es-ES" sz="2800" b="1" dirty="0">
                <a:gradFill>
                  <a:gsLst>
                    <a:gs pos="0">
                      <a:srgbClr val="29619C"/>
                    </a:gs>
                    <a:gs pos="27000">
                      <a:srgbClr val="3C7AB4"/>
                    </a:gs>
                    <a:gs pos="52000">
                      <a:srgbClr val="527E6F"/>
                    </a:gs>
                    <a:gs pos="76000">
                      <a:srgbClr val="C25700"/>
                    </a:gs>
                    <a:gs pos="100000">
                      <a:srgbClr val="AB253A"/>
                    </a:gs>
                  </a:gsLst>
                  <a:lin ang="0" scaled="0"/>
                </a:gradFill>
                <a:cs typeface="Arial"/>
              </a:rPr>
              <a:t>1 de cada 5 organizaciones</a:t>
            </a:r>
            <a:r>
              <a:rPr lang="es-ES" sz="2000" b="1" dirty="0">
                <a:gradFill>
                  <a:gsLst>
                    <a:gs pos="0">
                      <a:srgbClr val="29619C"/>
                    </a:gs>
                    <a:gs pos="27000">
                      <a:srgbClr val="3C7AB4"/>
                    </a:gs>
                    <a:gs pos="52000">
                      <a:srgbClr val="527E6F"/>
                    </a:gs>
                    <a:gs pos="76000">
                      <a:srgbClr val="C25700"/>
                    </a:gs>
                    <a:gs pos="100000">
                      <a:srgbClr val="AB253A"/>
                    </a:gs>
                  </a:gsLst>
                  <a:lin ang="0" scaled="0"/>
                </a:gradFill>
                <a:cs typeface="Arial"/>
              </a:rPr>
              <a:t> no puede encontrar suficientes especialistas en IA y aprendizaje automático para puestos que requieren esta actividad.</a:t>
            </a:r>
            <a:endParaRPr lang="en-US" sz="2000" b="1" dirty="0">
              <a:gradFill>
                <a:gsLst>
                  <a:gs pos="0">
                    <a:srgbClr val="29619C"/>
                  </a:gs>
                  <a:gs pos="27000">
                    <a:srgbClr val="3C7AB4"/>
                  </a:gs>
                  <a:gs pos="52000">
                    <a:srgbClr val="527E6F"/>
                  </a:gs>
                  <a:gs pos="76000">
                    <a:srgbClr val="C25700"/>
                  </a:gs>
                  <a:gs pos="100000">
                    <a:srgbClr val="AB253A"/>
                  </a:gs>
                </a:gsLst>
                <a:lin ang="0" scaled="0"/>
              </a:gradFill>
              <a:cs typeface="Arial"/>
            </a:endParaRPr>
          </a:p>
        </p:txBody>
      </p:sp>
      <p:pic>
        <p:nvPicPr>
          <p:cNvPr id="5" name="Imagen 4" descr="Una caricatura de una persona&#10;&#10;Descripción generada automáticamente con confianza media">
            <a:extLst>
              <a:ext uri="{FF2B5EF4-FFF2-40B4-BE49-F238E27FC236}">
                <a16:creationId xmlns:a16="http://schemas.microsoft.com/office/drawing/2014/main" id="{87BC9B19-9F77-420F-92E8-021E8172B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394" y="2395249"/>
            <a:ext cx="5758872" cy="4635727"/>
          </a:xfrm>
          <a:prstGeom prst="rect">
            <a:avLst/>
          </a:prstGeom>
        </p:spPr>
      </p:pic>
    </p:spTree>
    <p:extLst>
      <p:ext uri="{BB962C8B-B14F-4D97-AF65-F5344CB8AC3E}">
        <p14:creationId xmlns:p14="http://schemas.microsoft.com/office/powerpoint/2010/main" val="707785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DF0580DE-D3CD-4DAB-A81F-9436F35A8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6311"/>
            <a:ext cx="1219200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ACB8B928-C3B5-4F1C-99D7-3835CBE59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59" y="0"/>
            <a:ext cx="3218695" cy="2502413"/>
          </a:xfrm>
          <a:prstGeom prst="rect">
            <a:avLst/>
          </a:prstGeom>
        </p:spPr>
      </p:pic>
      <p:sp>
        <p:nvSpPr>
          <p:cNvPr id="7" name="CuadroTexto 6">
            <a:extLst>
              <a:ext uri="{FF2B5EF4-FFF2-40B4-BE49-F238E27FC236}">
                <a16:creationId xmlns:a16="http://schemas.microsoft.com/office/drawing/2014/main" id="{852605FD-C0AE-447F-B87A-27C94D849663}"/>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#5</a:t>
            </a:r>
            <a:endParaRPr lang="en-US" sz="1800" b="1" i="0" dirty="0">
              <a:solidFill>
                <a:schemeClr val="bg1"/>
              </a:solidFill>
            </a:endParaRPr>
          </a:p>
          <a:p>
            <a:endParaRPr lang="es-CO" dirty="0"/>
          </a:p>
        </p:txBody>
      </p:sp>
      <p:sp>
        <p:nvSpPr>
          <p:cNvPr id="8" name="TextBox 15">
            <a:extLst>
              <a:ext uri="{FF2B5EF4-FFF2-40B4-BE49-F238E27FC236}">
                <a16:creationId xmlns:a16="http://schemas.microsoft.com/office/drawing/2014/main" id="{CBCDAC74-050A-4F0D-9854-6D940375DC94}"/>
              </a:ext>
            </a:extLst>
          </p:cNvPr>
          <p:cNvSpPr txBox="1"/>
          <p:nvPr/>
        </p:nvSpPr>
        <p:spPr>
          <a:xfrm>
            <a:off x="2958764" y="205273"/>
            <a:ext cx="2955745" cy="200055"/>
          </a:xfrm>
          <a:prstGeom prst="rect">
            <a:avLst/>
          </a:prstGeom>
          <a:noFill/>
        </p:spPr>
        <p:txBody>
          <a:bodyPr wrap="square" lIns="0" tIns="0" rIns="0" bIns="0" rtlCol="0">
            <a:spAutoFit/>
          </a:bodyPr>
          <a:lstStyle/>
          <a:p>
            <a:pPr fontAlgn="base"/>
            <a:r>
              <a:rPr lang="en-US" sz="13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Aceleración de la Tecnología</a:t>
            </a:r>
          </a:p>
        </p:txBody>
      </p:sp>
      <p:sp>
        <p:nvSpPr>
          <p:cNvPr id="9" name="TextBox 15">
            <a:extLst>
              <a:ext uri="{FF2B5EF4-FFF2-40B4-BE49-F238E27FC236}">
                <a16:creationId xmlns:a16="http://schemas.microsoft.com/office/drawing/2014/main" id="{0331C507-6462-40E9-A721-AC09A03512DE}"/>
              </a:ext>
            </a:extLst>
          </p:cNvPr>
          <p:cNvSpPr txBox="1"/>
          <p:nvPr/>
        </p:nvSpPr>
        <p:spPr>
          <a:xfrm>
            <a:off x="2940292" y="439693"/>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Escasez de Talento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3AB1B06B-8752-4D7E-AF73-CBFCE37859DE}"/>
              </a:ext>
            </a:extLst>
          </p:cNvPr>
          <p:cNvSpPr>
            <a:spLocks noGrp="1"/>
          </p:cNvSpPr>
          <p:nvPr>
            <p:ph idx="1"/>
          </p:nvPr>
        </p:nvSpPr>
        <p:spPr>
          <a:xfrm>
            <a:off x="906102" y="1817057"/>
            <a:ext cx="7714115" cy="287777"/>
          </a:xfrm>
        </p:spPr>
        <p:txBody>
          <a:bodyPr lIns="0" tIns="45720" rIns="91440" bIns="0" anchor="t">
            <a:noAutofit/>
          </a:bodyPr>
          <a:lstStyle/>
          <a:p>
            <a:pPr marL="0" indent="0">
              <a:spcBef>
                <a:spcPts val="0"/>
              </a:spcBef>
              <a:buNone/>
            </a:pPr>
            <a:r>
              <a:rPr lang="es-ES" sz="2400" b="1" dirty="0">
                <a:solidFill>
                  <a:srgbClr val="29619C"/>
                </a:solidFill>
              </a:rPr>
              <a:t>GANAR-GANAR = CUANDO LAS GANANCIAS SALARIALES SON PAGADAS POR EL CRECIMIENTO DE LA PRODUCTIVIDAD</a:t>
            </a:r>
            <a:endParaRPr lang="en-US" sz="1050" dirty="0">
              <a:ea typeface="+mn-lt"/>
              <a:cs typeface="+mn-lt"/>
            </a:endParaRPr>
          </a:p>
          <a:p>
            <a:pPr marL="0" indent="0">
              <a:buNone/>
            </a:pPr>
            <a:endParaRPr lang="en-US" sz="2400" b="1" dirty="0">
              <a:solidFill>
                <a:srgbClr val="29619C"/>
              </a:solidFill>
            </a:endParaRPr>
          </a:p>
        </p:txBody>
      </p:sp>
      <p:sp>
        <p:nvSpPr>
          <p:cNvPr id="11" name="Content Placeholder 2">
            <a:extLst>
              <a:ext uri="{FF2B5EF4-FFF2-40B4-BE49-F238E27FC236}">
                <a16:creationId xmlns:a16="http://schemas.microsoft.com/office/drawing/2014/main" id="{6D776308-F1E4-4E89-A496-0F7F642CE703}"/>
              </a:ext>
            </a:extLst>
          </p:cNvPr>
          <p:cNvSpPr txBox="1">
            <a:spLocks/>
          </p:cNvSpPr>
          <p:nvPr/>
        </p:nvSpPr>
        <p:spPr>
          <a:xfrm>
            <a:off x="905183" y="2932029"/>
            <a:ext cx="7062905" cy="529196"/>
          </a:xfrm>
          <a:prstGeom prst="rect">
            <a:avLst/>
          </a:prstGeom>
        </p:spPr>
        <p:txBody>
          <a:bodyPr vert="horz" lIns="0" tIns="45720" rIns="91440" bIns="0" rtlCol="0" anchor="t">
            <a:noAutofit/>
          </a:bodyPr>
          <a:lstStyle>
            <a:lvl1pPr marL="0" indent="0" algn="l" defTabSz="914378" rtl="0" eaLnBrk="1" latinLnBrk="0" hangingPunct="1">
              <a:spcBef>
                <a:spcPts val="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1pPr>
            <a:lvl2pPr marL="285743"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2pPr>
            <a:lvl3pPr marL="62228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3pPr>
            <a:lvl4pPr marL="914377"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4pPr>
            <a:lvl5pPr marL="114773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400" dirty="0"/>
              <a:t>La tecnología permitirá producir más con los insumos existentes o producir lo mismo con menos insumos.</a:t>
            </a:r>
            <a:endParaRPr lang="en-US" sz="1400" dirty="0"/>
          </a:p>
        </p:txBody>
      </p:sp>
      <p:sp>
        <p:nvSpPr>
          <p:cNvPr id="12" name="TextBox 9">
            <a:extLst>
              <a:ext uri="{FF2B5EF4-FFF2-40B4-BE49-F238E27FC236}">
                <a16:creationId xmlns:a16="http://schemas.microsoft.com/office/drawing/2014/main" id="{C264E404-A411-43C9-8738-01B7D05D1326}"/>
              </a:ext>
            </a:extLst>
          </p:cNvPr>
          <p:cNvSpPr txBox="1"/>
          <p:nvPr/>
        </p:nvSpPr>
        <p:spPr>
          <a:xfrm>
            <a:off x="905183" y="3862279"/>
            <a:ext cx="7714114" cy="61555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2000" b="1" dirty="0">
                <a:gradFill>
                  <a:gsLst>
                    <a:gs pos="25012">
                      <a:srgbClr val="3C7AB4"/>
                    </a:gs>
                    <a:gs pos="0">
                      <a:srgbClr val="29619C"/>
                    </a:gs>
                    <a:gs pos="49000">
                      <a:srgbClr val="527E6F"/>
                    </a:gs>
                    <a:gs pos="76000">
                      <a:srgbClr val="C25700"/>
                    </a:gs>
                    <a:gs pos="100000">
                      <a:srgbClr val="AB253A"/>
                    </a:gs>
                  </a:gsLst>
                  <a:lin ang="0" scaled="0"/>
                </a:gradFill>
                <a:cs typeface="Arial"/>
              </a:rPr>
              <a:t>IT (23%) y la Manufactura (21%) tendrán cambios de personal importantes debido a mayor inversión en tecnología.</a:t>
            </a:r>
            <a:endParaRPr lang="en-US" sz="1600" b="1" dirty="0">
              <a:gradFill>
                <a:gsLst>
                  <a:gs pos="25012">
                    <a:srgbClr val="3C7AB4"/>
                  </a:gs>
                  <a:gs pos="0">
                    <a:srgbClr val="29619C"/>
                  </a:gs>
                  <a:gs pos="49000">
                    <a:srgbClr val="527E6F"/>
                  </a:gs>
                  <a:gs pos="76000">
                    <a:srgbClr val="C25700"/>
                  </a:gs>
                  <a:gs pos="100000">
                    <a:srgbClr val="AB253A"/>
                  </a:gs>
                </a:gsLst>
                <a:lin ang="0" scaled="0"/>
              </a:gradFill>
              <a:cs typeface="Arial"/>
            </a:endParaRPr>
          </a:p>
        </p:txBody>
      </p:sp>
      <p:pic>
        <p:nvPicPr>
          <p:cNvPr id="13" name="Imagen 12" descr="Logotipo&#10;&#10;Descripción generada automáticamente">
            <a:extLst>
              <a:ext uri="{FF2B5EF4-FFF2-40B4-BE49-F238E27FC236}">
                <a16:creationId xmlns:a16="http://schemas.microsoft.com/office/drawing/2014/main" id="{FC218D2E-118C-428C-BC76-43335C44B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387" y="-7168"/>
            <a:ext cx="8875058" cy="6858000"/>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F7AE9FE9-EF40-4909-8C25-53F1D0B19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778" y="564142"/>
            <a:ext cx="7106890" cy="5715379"/>
          </a:xfrm>
          <a:prstGeom prst="rect">
            <a:avLst/>
          </a:prstGeom>
        </p:spPr>
      </p:pic>
      <p:pic>
        <p:nvPicPr>
          <p:cNvPr id="14" name="Gráfico 13">
            <a:extLst>
              <a:ext uri="{FF2B5EF4-FFF2-40B4-BE49-F238E27FC236}">
                <a16:creationId xmlns:a16="http://schemas.microsoft.com/office/drawing/2014/main" id="{E26640FD-6FE0-4249-8430-69F510FE9A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66767" y="732804"/>
            <a:ext cx="3010678" cy="1884306"/>
          </a:xfrm>
          <a:prstGeom prst="rect">
            <a:avLst/>
          </a:prstGeom>
        </p:spPr>
      </p:pic>
      <p:pic>
        <p:nvPicPr>
          <p:cNvPr id="15" name="Gráfico 14">
            <a:extLst>
              <a:ext uri="{FF2B5EF4-FFF2-40B4-BE49-F238E27FC236}">
                <a16:creationId xmlns:a16="http://schemas.microsoft.com/office/drawing/2014/main" id="{142F13B6-D654-4972-BE7F-CDFB2FE5D0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1702" y="5210873"/>
            <a:ext cx="3010678" cy="1884306"/>
          </a:xfrm>
          <a:prstGeom prst="rect">
            <a:avLst/>
          </a:prstGeom>
        </p:spPr>
      </p:pic>
    </p:spTree>
    <p:extLst>
      <p:ext uri="{BB962C8B-B14F-4D97-AF65-F5344CB8AC3E}">
        <p14:creationId xmlns:p14="http://schemas.microsoft.com/office/powerpoint/2010/main" val="3751223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DF0580DE-D3CD-4DAB-A81F-9436F35A8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pic>
        <p:nvPicPr>
          <p:cNvPr id="6" name="Imagen 5" descr="Rectángulo&#10;&#10;Descripción generada automáticamente con confianza media">
            <a:extLst>
              <a:ext uri="{FF2B5EF4-FFF2-40B4-BE49-F238E27FC236}">
                <a16:creationId xmlns:a16="http://schemas.microsoft.com/office/drawing/2014/main" id="{ACB8B928-C3B5-4F1C-99D7-3835CBE59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59" y="0"/>
            <a:ext cx="3218695" cy="2502413"/>
          </a:xfrm>
          <a:prstGeom prst="rect">
            <a:avLst/>
          </a:prstGeom>
        </p:spPr>
      </p:pic>
      <p:sp>
        <p:nvSpPr>
          <p:cNvPr id="7" name="CuadroTexto 6">
            <a:extLst>
              <a:ext uri="{FF2B5EF4-FFF2-40B4-BE49-F238E27FC236}">
                <a16:creationId xmlns:a16="http://schemas.microsoft.com/office/drawing/2014/main" id="{852605FD-C0AE-447F-B87A-27C94D849663}"/>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#6</a:t>
            </a:r>
            <a:endParaRPr lang="en-US" sz="1800" b="1" i="0" dirty="0">
              <a:solidFill>
                <a:schemeClr val="bg1"/>
              </a:solidFill>
            </a:endParaRPr>
          </a:p>
          <a:p>
            <a:endParaRPr lang="es-CO" dirty="0"/>
          </a:p>
        </p:txBody>
      </p:sp>
      <p:sp>
        <p:nvSpPr>
          <p:cNvPr id="8" name="TextBox 15">
            <a:extLst>
              <a:ext uri="{FF2B5EF4-FFF2-40B4-BE49-F238E27FC236}">
                <a16:creationId xmlns:a16="http://schemas.microsoft.com/office/drawing/2014/main" id="{CBCDAC74-050A-4F0D-9854-6D940375DC94}"/>
              </a:ext>
            </a:extLst>
          </p:cNvPr>
          <p:cNvSpPr txBox="1"/>
          <p:nvPr/>
        </p:nvSpPr>
        <p:spPr>
          <a:xfrm>
            <a:off x="2958764" y="205273"/>
            <a:ext cx="2955745" cy="200055"/>
          </a:xfrm>
          <a:prstGeom prst="rect">
            <a:avLst/>
          </a:prstGeom>
          <a:noFill/>
        </p:spPr>
        <p:txBody>
          <a:bodyPr wrap="square" lIns="0" tIns="0" rIns="0" bIns="0" rtlCol="0">
            <a:spAutoFit/>
          </a:bodyPr>
          <a:lstStyle/>
          <a:p>
            <a:pPr fontAlgn="base"/>
            <a:r>
              <a:rPr lang="en-US" sz="13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Aceleración de la Tecnología</a:t>
            </a:r>
          </a:p>
        </p:txBody>
      </p:sp>
      <p:sp>
        <p:nvSpPr>
          <p:cNvPr id="9" name="TextBox 15">
            <a:extLst>
              <a:ext uri="{FF2B5EF4-FFF2-40B4-BE49-F238E27FC236}">
                <a16:creationId xmlns:a16="http://schemas.microsoft.com/office/drawing/2014/main" id="{0331C507-6462-40E9-A721-AC09A03512DE}"/>
              </a:ext>
            </a:extLst>
          </p:cNvPr>
          <p:cNvSpPr txBox="1"/>
          <p:nvPr/>
        </p:nvSpPr>
        <p:spPr>
          <a:xfrm>
            <a:off x="2940292" y="439693"/>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Escasez de Talento | Reinicio de las Compañías</a:t>
            </a:r>
            <a:endParaRPr lang="en-US" sz="900" dirty="0">
              <a:solidFill>
                <a:srgbClr val="67696F"/>
              </a:solidFill>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3AB1B06B-8752-4D7E-AF73-CBFCE37859DE}"/>
              </a:ext>
            </a:extLst>
          </p:cNvPr>
          <p:cNvSpPr>
            <a:spLocks noGrp="1"/>
          </p:cNvSpPr>
          <p:nvPr>
            <p:ph idx="1"/>
          </p:nvPr>
        </p:nvSpPr>
        <p:spPr>
          <a:xfrm>
            <a:off x="906102" y="1817057"/>
            <a:ext cx="7714115" cy="287777"/>
          </a:xfrm>
        </p:spPr>
        <p:txBody>
          <a:bodyPr lIns="0" tIns="45720" rIns="91440" bIns="0" anchor="t">
            <a:noAutofit/>
          </a:bodyPr>
          <a:lstStyle/>
          <a:p>
            <a:pPr marL="0" indent="0">
              <a:buNone/>
            </a:pPr>
            <a:r>
              <a:rPr lang="es-ES" sz="2400" b="1" dirty="0">
                <a:solidFill>
                  <a:srgbClr val="29619C"/>
                </a:solidFill>
              </a:rPr>
              <a:t>EL SMART PEOPLE ANALYTICS PERMITIRÁ TOMAR DECISIONES CON PRIORIDAD CON BASE A LA INFORMACIÓN</a:t>
            </a:r>
            <a:endParaRPr lang="en-US" sz="1400" dirty="0">
              <a:ea typeface="+mn-lt"/>
              <a:cs typeface="+mn-lt"/>
            </a:endParaRPr>
          </a:p>
          <a:p>
            <a:pPr marL="0" indent="0">
              <a:buNone/>
            </a:pPr>
            <a:endParaRPr lang="en-US" sz="2400" b="1" dirty="0">
              <a:solidFill>
                <a:srgbClr val="29619C"/>
              </a:solidFill>
            </a:endParaRPr>
          </a:p>
        </p:txBody>
      </p:sp>
      <p:sp>
        <p:nvSpPr>
          <p:cNvPr id="11" name="Content Placeholder 2">
            <a:extLst>
              <a:ext uri="{FF2B5EF4-FFF2-40B4-BE49-F238E27FC236}">
                <a16:creationId xmlns:a16="http://schemas.microsoft.com/office/drawing/2014/main" id="{6D776308-F1E4-4E89-A496-0F7F642CE703}"/>
              </a:ext>
            </a:extLst>
          </p:cNvPr>
          <p:cNvSpPr txBox="1">
            <a:spLocks/>
          </p:cNvSpPr>
          <p:nvPr/>
        </p:nvSpPr>
        <p:spPr>
          <a:xfrm>
            <a:off x="891580" y="3292587"/>
            <a:ext cx="8132285" cy="699764"/>
          </a:xfrm>
          <a:prstGeom prst="rect">
            <a:avLst/>
          </a:prstGeom>
        </p:spPr>
        <p:txBody>
          <a:bodyPr vert="horz" lIns="0" tIns="45720" rIns="91440" bIns="0" rtlCol="0" anchor="t">
            <a:noAutofit/>
          </a:bodyPr>
          <a:lstStyle>
            <a:lvl1pPr marL="0" indent="0" algn="l" defTabSz="914378" rtl="0" eaLnBrk="1" latinLnBrk="0" hangingPunct="1">
              <a:spcBef>
                <a:spcPts val="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1pPr>
            <a:lvl2pPr marL="285743"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2pPr>
            <a:lvl3pPr marL="62228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3pPr>
            <a:lvl4pPr marL="914377"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4pPr>
            <a:lvl5pPr marL="1147735" indent="0" algn="l" defTabSz="914378" rtl="0" eaLnBrk="1" latinLnBrk="0" hangingPunct="1">
              <a:spcBef>
                <a:spcPct val="20000"/>
              </a:spcBef>
              <a:buClr>
                <a:srgbClr val="386097"/>
              </a:buClr>
              <a:buFont typeface="Arial" pitchFamily="34" charset="0"/>
              <a:buNone/>
              <a:tabLst/>
              <a:defRPr sz="1100" kern="1200">
                <a:solidFill>
                  <a:srgbClr val="282A32"/>
                </a:solidFill>
                <a:latin typeface="Arial"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S" sz="1400" dirty="0"/>
              <a:t>Proporcionar una experiencia digital escalable y fluida para los empleados requerirá cambios en la infraestructura tecnológica, las prácticas de gestión y los modelos de participación de empleados y clientes.</a:t>
            </a:r>
            <a:endParaRPr lang="en-US" sz="1400" dirty="0"/>
          </a:p>
        </p:txBody>
      </p:sp>
      <p:sp>
        <p:nvSpPr>
          <p:cNvPr id="12" name="TextBox 9">
            <a:extLst>
              <a:ext uri="{FF2B5EF4-FFF2-40B4-BE49-F238E27FC236}">
                <a16:creationId xmlns:a16="http://schemas.microsoft.com/office/drawing/2014/main" id="{C264E404-A411-43C9-8738-01B7D05D1326}"/>
              </a:ext>
            </a:extLst>
          </p:cNvPr>
          <p:cNvSpPr txBox="1"/>
          <p:nvPr/>
        </p:nvSpPr>
        <p:spPr>
          <a:xfrm>
            <a:off x="-185837" y="4621927"/>
            <a:ext cx="6381364" cy="1231106"/>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ES" sz="2000" b="1" dirty="0">
                <a:gradFill>
                  <a:gsLst>
                    <a:gs pos="25012">
                      <a:srgbClr val="3C7AB4"/>
                    </a:gs>
                    <a:gs pos="0">
                      <a:srgbClr val="29619C"/>
                    </a:gs>
                    <a:gs pos="49000">
                      <a:srgbClr val="527E6F"/>
                    </a:gs>
                    <a:gs pos="76000">
                      <a:srgbClr val="C25700"/>
                    </a:gs>
                    <a:gs pos="100000">
                      <a:srgbClr val="AB253A"/>
                    </a:gs>
                  </a:gsLst>
                  <a:lin ang="0" scaled="0"/>
                </a:gradFill>
                <a:ea typeface="+mn-lt"/>
                <a:cs typeface="+mn-lt"/>
              </a:rPr>
              <a:t>El 76% de las organizaciones con más de 100      empleados confía en herramientas de evaluación como pruebas de aptitud y personalidad para contratación externa.</a:t>
            </a:r>
            <a:endParaRPr lang="en-US" sz="1600" b="1" dirty="0">
              <a:gradFill>
                <a:gsLst>
                  <a:gs pos="25012">
                    <a:srgbClr val="3C7AB4"/>
                  </a:gs>
                  <a:gs pos="0">
                    <a:srgbClr val="29619C"/>
                  </a:gs>
                  <a:gs pos="49000">
                    <a:srgbClr val="527E6F"/>
                  </a:gs>
                  <a:gs pos="76000">
                    <a:srgbClr val="C25700"/>
                  </a:gs>
                  <a:gs pos="100000">
                    <a:srgbClr val="AB253A"/>
                  </a:gs>
                </a:gsLst>
                <a:lin ang="0" scaled="0"/>
              </a:gradFill>
            </a:endParaRPr>
          </a:p>
        </p:txBody>
      </p:sp>
      <p:pic>
        <p:nvPicPr>
          <p:cNvPr id="5" name="Imagen 4" descr="Una caricatura de una persona&#10;&#10;Descripción generada automáticamente con confianza media">
            <a:extLst>
              <a:ext uri="{FF2B5EF4-FFF2-40B4-BE49-F238E27FC236}">
                <a16:creationId xmlns:a16="http://schemas.microsoft.com/office/drawing/2014/main" id="{44CEB08A-9035-4E08-9B03-415F15DC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981" y="2686593"/>
            <a:ext cx="6519768" cy="4420094"/>
          </a:xfrm>
          <a:prstGeom prst="rect">
            <a:avLst/>
          </a:prstGeom>
        </p:spPr>
      </p:pic>
    </p:spTree>
    <p:extLst>
      <p:ext uri="{BB962C8B-B14F-4D97-AF65-F5344CB8AC3E}">
        <p14:creationId xmlns:p14="http://schemas.microsoft.com/office/powerpoint/2010/main" val="1180733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FAAE5D3-DCAD-4CC6-9359-0056FA20F67E}"/>
              </a:ext>
            </a:extLst>
          </p:cNvPr>
          <p:cNvSpPr>
            <a:spLocks noGrp="1"/>
          </p:cNvSpPr>
          <p:nvPr>
            <p:ph type="ctrTitle"/>
          </p:nvPr>
        </p:nvSpPr>
        <p:spPr/>
        <p:txBody>
          <a:bodyPr/>
          <a:lstStyle/>
          <a:p>
            <a:pPr algn="ctr"/>
            <a:r>
              <a:rPr lang="en-US" dirty="0"/>
              <a:t>REINICIO DE LAS COMPAÑÍAS</a:t>
            </a:r>
          </a:p>
        </p:txBody>
      </p:sp>
      <p:sp>
        <p:nvSpPr>
          <p:cNvPr id="5" name="Slide Number Placeholder 4">
            <a:extLst>
              <a:ext uri="{FF2B5EF4-FFF2-40B4-BE49-F238E27FC236}">
                <a16:creationId xmlns:a16="http://schemas.microsoft.com/office/drawing/2014/main" id="{F4526B20-8C86-4043-B01F-CF0F1D205E4F}"/>
              </a:ext>
            </a:extLst>
          </p:cNvPr>
          <p:cNvSpPr>
            <a:spLocks noGrp="1"/>
          </p:cNvSpPr>
          <p:nvPr>
            <p:ph type="sldNum" sz="quarter" idx="4294967295"/>
          </p:nvPr>
        </p:nvSpPr>
        <p:spPr>
          <a:xfrm>
            <a:off x="9448800" y="8475133"/>
            <a:ext cx="2743200" cy="48683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56CD28-5231-F64E-A9D4-633DC1B83CC2}" type="slidenum">
              <a:rPr kumimoji="0" lang="en-US" sz="1800" b="0" i="0" u="none" strike="noStrike" kern="1200" cap="none" spc="0" normalizeH="0" baseline="0" noProof="0" smtClean="0">
                <a:ln>
                  <a:noFill/>
                </a:ln>
                <a:solidFill>
                  <a:srgbClr val="386097"/>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srgbClr val="386097"/>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194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a:extLst>
              <a:ext uri="{FF2B5EF4-FFF2-40B4-BE49-F238E27FC236}">
                <a16:creationId xmlns:a16="http://schemas.microsoft.com/office/drawing/2014/main" id="{0F31E54D-7070-467D-A6A7-86A8E029631A}"/>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a:stretch/>
        </p:blipFill>
        <p:spPr>
          <a:xfrm>
            <a:off x="0" y="26506"/>
            <a:ext cx="12179365" cy="6858000"/>
          </a:xfrm>
          <a:prstGeom prst="rect">
            <a:avLst/>
          </a:prstGeom>
        </p:spPr>
      </p:pic>
      <p:sp>
        <p:nvSpPr>
          <p:cNvPr id="5" name="CuadroTexto 4">
            <a:extLst>
              <a:ext uri="{FF2B5EF4-FFF2-40B4-BE49-F238E27FC236}">
                <a16:creationId xmlns:a16="http://schemas.microsoft.com/office/drawing/2014/main" id="{80F064A8-58D7-4F6C-9F09-BCB9C3EF06F2}"/>
              </a:ext>
            </a:extLst>
          </p:cNvPr>
          <p:cNvSpPr txBox="1"/>
          <p:nvPr/>
        </p:nvSpPr>
        <p:spPr>
          <a:xfrm>
            <a:off x="1834893" y="1124744"/>
            <a:ext cx="1130525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5F85AB"/>
                </a:solidFill>
                <a:effectLst/>
                <a:uLnTx/>
                <a:uFillTx/>
                <a:latin typeface="Calibri" panose="020F0502020204030204"/>
                <a:ea typeface="+mn-ea"/>
                <a:cs typeface="+mn-cs"/>
              </a:rPr>
              <a:t>Lo que los trabajadores quieren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5F85AB"/>
                </a:solidFill>
                <a:effectLst/>
                <a:uLnTx/>
                <a:uFillTx/>
                <a:latin typeface="Calibri" panose="020F0502020204030204"/>
                <a:ea typeface="+mn-ea"/>
                <a:cs typeface="+mn-cs"/>
              </a:rPr>
              <a:t>a lo largo de su carrera</a:t>
            </a:r>
            <a:endParaRPr kumimoji="0" lang="es-CO" sz="3200" b="1" i="0" u="none" strike="noStrike" kern="1200" cap="none" spc="0" normalizeH="0" baseline="0" noProof="0">
              <a:ln>
                <a:noFill/>
              </a:ln>
              <a:solidFill>
                <a:srgbClr val="5F85AB"/>
              </a:solidFill>
              <a:effectLst/>
              <a:uLnTx/>
              <a:uFillTx/>
              <a:latin typeface="Calibri" panose="020F0502020204030204"/>
              <a:ea typeface="+mn-ea"/>
              <a:cs typeface="+mn-cs"/>
            </a:endParaRPr>
          </a:p>
        </p:txBody>
      </p:sp>
      <p:pic>
        <p:nvPicPr>
          <p:cNvPr id="10" name="Gráfico 9">
            <a:extLst>
              <a:ext uri="{FF2B5EF4-FFF2-40B4-BE49-F238E27FC236}">
                <a16:creationId xmlns:a16="http://schemas.microsoft.com/office/drawing/2014/main" id="{BCA7289C-4ECC-471E-AF81-1E147AE860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784" y="576025"/>
            <a:ext cx="5500820" cy="6308481"/>
          </a:xfrm>
          <a:prstGeom prst="rect">
            <a:avLst/>
          </a:prstGeom>
        </p:spPr>
      </p:pic>
      <p:pic>
        <p:nvPicPr>
          <p:cNvPr id="6" name="Gráfico 5">
            <a:extLst>
              <a:ext uri="{FF2B5EF4-FFF2-40B4-BE49-F238E27FC236}">
                <a16:creationId xmlns:a16="http://schemas.microsoft.com/office/drawing/2014/main" id="{E3B11A9F-D72F-462E-A615-9F0FBE70231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6477" t="15392" b="62838"/>
          <a:stretch/>
        </p:blipFill>
        <p:spPr>
          <a:xfrm>
            <a:off x="623392" y="1457838"/>
            <a:ext cx="14238754" cy="5456165"/>
          </a:xfrm>
          <a:prstGeom prst="rect">
            <a:avLst/>
          </a:prstGeom>
        </p:spPr>
      </p:pic>
      <p:pic>
        <p:nvPicPr>
          <p:cNvPr id="7" name="Gráfico 6">
            <a:extLst>
              <a:ext uri="{FF2B5EF4-FFF2-40B4-BE49-F238E27FC236}">
                <a16:creationId xmlns:a16="http://schemas.microsoft.com/office/drawing/2014/main" id="{18BB721B-9CB0-4CBC-BD3A-A2109332A4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7385" y="197317"/>
            <a:ext cx="2086884" cy="373372"/>
          </a:xfrm>
          <a:prstGeom prst="rect">
            <a:avLst/>
          </a:prstGeom>
        </p:spPr>
      </p:pic>
    </p:spTree>
    <p:extLst>
      <p:ext uri="{BB962C8B-B14F-4D97-AF65-F5344CB8AC3E}">
        <p14:creationId xmlns:p14="http://schemas.microsoft.com/office/powerpoint/2010/main" val="381901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54FEE-B2AC-4063-B648-B847744282A9}"/>
              </a:ext>
            </a:extLst>
          </p:cNvPr>
          <p:cNvSpPr>
            <a:spLocks noGrp="1"/>
          </p:cNvSpPr>
          <p:nvPr>
            <p:ph type="title"/>
          </p:nvPr>
        </p:nvSpPr>
        <p:spPr/>
        <p:txBody>
          <a:bodyPr/>
          <a:lstStyle/>
          <a:p>
            <a:endParaRPr lang="es-CO"/>
          </a:p>
        </p:txBody>
      </p:sp>
      <p:pic>
        <p:nvPicPr>
          <p:cNvPr id="4" name="Imagen 3" descr="Patrón de fondo&#10;&#10;Descripción generada automáticamente">
            <a:extLst>
              <a:ext uri="{FF2B5EF4-FFF2-40B4-BE49-F238E27FC236}">
                <a16:creationId xmlns:a16="http://schemas.microsoft.com/office/drawing/2014/main" id="{8E08C450-3B11-41D6-AAE2-23A3834D9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76" y="-6311"/>
            <a:ext cx="12192000" cy="6857143"/>
          </a:xfrm>
          <a:prstGeom prst="rect">
            <a:avLst/>
          </a:prstGeom>
        </p:spPr>
      </p:pic>
      <p:pic>
        <p:nvPicPr>
          <p:cNvPr id="8" name="Marcador de contenido 7" descr="Rectángulo&#10;&#10;Descripción generada automáticamente con confianza media">
            <a:extLst>
              <a:ext uri="{FF2B5EF4-FFF2-40B4-BE49-F238E27FC236}">
                <a16:creationId xmlns:a16="http://schemas.microsoft.com/office/drawing/2014/main" id="{4F7626E4-C82E-4069-9E2F-6553C6C70C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383" y="7168"/>
            <a:ext cx="3221743" cy="2502413"/>
          </a:xfrm>
        </p:spPr>
      </p:pic>
      <p:sp>
        <p:nvSpPr>
          <p:cNvPr id="5" name="TextBox 15">
            <a:extLst>
              <a:ext uri="{FF2B5EF4-FFF2-40B4-BE49-F238E27FC236}">
                <a16:creationId xmlns:a16="http://schemas.microsoft.com/office/drawing/2014/main" id="{71336654-38A7-4F3C-96EB-7202215D5192}"/>
              </a:ext>
            </a:extLst>
          </p:cNvPr>
          <p:cNvSpPr txBox="1"/>
          <p:nvPr/>
        </p:nvSpPr>
        <p:spPr>
          <a:xfrm>
            <a:off x="2987748" y="265097"/>
            <a:ext cx="2955745" cy="200055"/>
          </a:xfrm>
          <a:prstGeom prst="rect">
            <a:avLst/>
          </a:prstGeom>
          <a:noFill/>
        </p:spPr>
        <p:txBody>
          <a:bodyPr wrap="square" lIns="0" tIns="0" rIns="0" bIns="0" rtlCol="0">
            <a:spAutoFit/>
          </a:bodyPr>
          <a:lstStyle/>
          <a:p>
            <a:pPr fontAlgn="base"/>
            <a:r>
              <a:rPr lang="en-US" sz="13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Reinicio de las Compañías</a:t>
            </a:r>
          </a:p>
        </p:txBody>
      </p:sp>
      <p:sp>
        <p:nvSpPr>
          <p:cNvPr id="6" name="TextBox 15">
            <a:extLst>
              <a:ext uri="{FF2B5EF4-FFF2-40B4-BE49-F238E27FC236}">
                <a16:creationId xmlns:a16="http://schemas.microsoft.com/office/drawing/2014/main" id="{D774B425-AC39-4035-B0B4-86E02203AB61}"/>
              </a:ext>
            </a:extLst>
          </p:cNvPr>
          <p:cNvSpPr txBox="1"/>
          <p:nvPr/>
        </p:nvSpPr>
        <p:spPr>
          <a:xfrm>
            <a:off x="2987748" y="511759"/>
            <a:ext cx="4741584" cy="138499"/>
          </a:xfrm>
          <a:prstGeom prst="rect">
            <a:avLst/>
          </a:prstGeom>
          <a:noFill/>
        </p:spPr>
        <p:txBody>
          <a:bodyPr wrap="square" lIns="0" tIns="0" rIns="0" bIns="0" rtlCol="0">
            <a:spAutoFit/>
          </a:bodyPr>
          <a:lstStyle/>
          <a:p>
            <a:pPr fontAlgn="base"/>
            <a:r>
              <a:rPr lang="en-US" sz="900" dirty="0">
                <a:solidFill>
                  <a:srgbClr val="67696F"/>
                </a:solidFill>
                <a:latin typeface="Arial" panose="020B0604020202020204" pitchFamily="34" charset="0"/>
                <a:cs typeface="Arial" panose="020B0604020202020204" pitchFamily="34" charset="0"/>
              </a:rPr>
              <a:t>|  </a:t>
            </a:r>
            <a:r>
              <a:rPr lang="es-ES" sz="900" dirty="0">
                <a:solidFill>
                  <a:srgbClr val="67696F"/>
                </a:solidFill>
                <a:latin typeface="Arial" panose="020B0604020202020204" pitchFamily="34" charset="0"/>
                <a:cs typeface="Arial" panose="020B0604020202020204" pitchFamily="34" charset="0"/>
              </a:rPr>
              <a:t>Lo que los Trabajadores quieren | Escasez de Talento | Aceleración Tecnológica</a:t>
            </a:r>
            <a:endParaRPr lang="en-US" sz="900" dirty="0">
              <a:solidFill>
                <a:srgbClr val="67696F"/>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737742C0-B53E-4A70-9A9D-9E9BD88C0F27}"/>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#1</a:t>
            </a:r>
            <a:endParaRPr lang="en-US" sz="1800" b="1" i="0" dirty="0">
              <a:solidFill>
                <a:schemeClr val="bg1"/>
              </a:solidFill>
            </a:endParaRPr>
          </a:p>
          <a:p>
            <a:endParaRPr lang="es-CO" dirty="0"/>
          </a:p>
        </p:txBody>
      </p:sp>
      <p:sp>
        <p:nvSpPr>
          <p:cNvPr id="10" name="CuadroTexto 9">
            <a:extLst>
              <a:ext uri="{FF2B5EF4-FFF2-40B4-BE49-F238E27FC236}">
                <a16:creationId xmlns:a16="http://schemas.microsoft.com/office/drawing/2014/main" id="{94321F09-5123-426B-B409-C9927F59E6C9}"/>
              </a:ext>
            </a:extLst>
          </p:cNvPr>
          <p:cNvSpPr txBox="1"/>
          <p:nvPr/>
        </p:nvSpPr>
        <p:spPr>
          <a:xfrm>
            <a:off x="838200" y="1876729"/>
            <a:ext cx="3525389" cy="646331"/>
          </a:xfrm>
          <a:prstGeom prst="rect">
            <a:avLst/>
          </a:prstGeom>
          <a:noFill/>
        </p:spPr>
        <p:txBody>
          <a:bodyPr wrap="none" rtlCol="0">
            <a:spAutoFit/>
          </a:bodyPr>
          <a:lstStyle/>
          <a:p>
            <a:r>
              <a:rPr lang="en-US" sz="1800" b="1" dirty="0">
                <a:solidFill>
                  <a:srgbClr val="29619C"/>
                </a:solidFill>
              </a:rPr>
              <a:t>DEL NETO CERO AL NETO POSITIVO</a:t>
            </a:r>
          </a:p>
          <a:p>
            <a:endParaRPr lang="es-CO" dirty="0"/>
          </a:p>
        </p:txBody>
      </p:sp>
      <p:sp>
        <p:nvSpPr>
          <p:cNvPr id="11" name="CuadroTexto 10">
            <a:extLst>
              <a:ext uri="{FF2B5EF4-FFF2-40B4-BE49-F238E27FC236}">
                <a16:creationId xmlns:a16="http://schemas.microsoft.com/office/drawing/2014/main" id="{2E5F5BFA-F0F4-443F-88AE-4080EA4EB94F}"/>
              </a:ext>
            </a:extLst>
          </p:cNvPr>
          <p:cNvSpPr txBox="1"/>
          <p:nvPr/>
        </p:nvSpPr>
        <p:spPr>
          <a:xfrm>
            <a:off x="923278" y="2373185"/>
            <a:ext cx="6027938" cy="1015663"/>
          </a:xfrm>
          <a:prstGeom prst="rect">
            <a:avLst/>
          </a:prstGeom>
          <a:noFill/>
        </p:spPr>
        <p:txBody>
          <a:bodyPr wrap="square" rtlCol="0">
            <a:spAutoFit/>
          </a:bodyPr>
          <a:lstStyle/>
          <a:p>
            <a:r>
              <a:rPr lang="es-ES" sz="1400" dirty="0">
                <a:solidFill>
                  <a:srgbClr val="282A32"/>
                </a:solidFill>
                <a:latin typeface="Arial" pitchFamily="34" charset="0"/>
                <a:cs typeface="Arial" pitchFamily="34" charset="0"/>
              </a:rPr>
              <a:t>Las regulaciones en torno a la acción climática y los compromisos de cero emisiones, son cada vez más comunes, aunque la próxima barrera será el impacto social de las empresas.</a:t>
            </a:r>
            <a:endParaRPr lang="en-US" sz="1400" dirty="0">
              <a:solidFill>
                <a:srgbClr val="282A32"/>
              </a:solidFill>
              <a:latin typeface="Arial" pitchFamily="34" charset="0"/>
              <a:cs typeface="Arial" pitchFamily="34" charset="0"/>
            </a:endParaRPr>
          </a:p>
          <a:p>
            <a:endParaRPr lang="es-CO" dirty="0"/>
          </a:p>
        </p:txBody>
      </p:sp>
      <p:sp>
        <p:nvSpPr>
          <p:cNvPr id="12" name="TextBox 4">
            <a:extLst>
              <a:ext uri="{FF2B5EF4-FFF2-40B4-BE49-F238E27FC236}">
                <a16:creationId xmlns:a16="http://schemas.microsoft.com/office/drawing/2014/main" id="{43352648-4229-4594-8ACC-68838713ABC9}"/>
              </a:ext>
            </a:extLst>
          </p:cNvPr>
          <p:cNvSpPr txBox="1"/>
          <p:nvPr/>
        </p:nvSpPr>
        <p:spPr>
          <a:xfrm>
            <a:off x="550506" y="3271126"/>
            <a:ext cx="612550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ES" sz="2800" b="1" dirty="0">
                <a:gradFill>
                  <a:gsLst>
                    <a:gs pos="25012">
                      <a:srgbClr val="3C7AB4"/>
                    </a:gs>
                    <a:gs pos="0">
                      <a:srgbClr val="29619C"/>
                    </a:gs>
                    <a:gs pos="49000">
                      <a:srgbClr val="527E6F"/>
                    </a:gs>
                    <a:gs pos="76000">
                      <a:srgbClr val="C25700"/>
                    </a:gs>
                    <a:gs pos="100000">
                      <a:srgbClr val="AB253A"/>
                    </a:gs>
                  </a:gsLst>
                  <a:lin ang="0" scaled="0"/>
                </a:gradFill>
                <a:cs typeface="Arial" panose="020B0604020202020204"/>
              </a:rPr>
              <a:t>2</a:t>
            </a:r>
            <a:r>
              <a:rPr lang="es-ES" sz="2000" b="1" dirty="0">
                <a:gradFill>
                  <a:gsLst>
                    <a:gs pos="25012">
                      <a:srgbClr val="3C7AB4"/>
                    </a:gs>
                    <a:gs pos="0">
                      <a:srgbClr val="29619C"/>
                    </a:gs>
                    <a:gs pos="49000">
                      <a:srgbClr val="527E6F"/>
                    </a:gs>
                    <a:gs pos="76000">
                      <a:srgbClr val="C25700"/>
                    </a:gs>
                    <a:gs pos="100000">
                      <a:srgbClr val="AB253A"/>
                    </a:gs>
                  </a:gsLst>
                  <a:lin ang="0" scaled="0"/>
                </a:gradFill>
                <a:cs typeface="Arial" panose="020B0604020202020204"/>
              </a:rPr>
              <a:t> de cada</a:t>
            </a:r>
            <a:r>
              <a:rPr lang="es-ES" sz="2800" b="1" dirty="0">
                <a:gradFill>
                  <a:gsLst>
                    <a:gs pos="25012">
                      <a:srgbClr val="3C7AB4"/>
                    </a:gs>
                    <a:gs pos="0">
                      <a:srgbClr val="29619C"/>
                    </a:gs>
                    <a:gs pos="49000">
                      <a:srgbClr val="527E6F"/>
                    </a:gs>
                    <a:gs pos="76000">
                      <a:srgbClr val="C25700"/>
                    </a:gs>
                    <a:gs pos="100000">
                      <a:srgbClr val="AB253A"/>
                    </a:gs>
                  </a:gsLst>
                  <a:lin ang="0" scaled="0"/>
                </a:gradFill>
                <a:cs typeface="Arial" panose="020B0604020202020204"/>
              </a:rPr>
              <a:t> 3 </a:t>
            </a:r>
            <a:r>
              <a:rPr lang="es-ES" sz="2000" b="1" dirty="0">
                <a:gradFill>
                  <a:gsLst>
                    <a:gs pos="25012">
                      <a:srgbClr val="3C7AB4"/>
                    </a:gs>
                    <a:gs pos="0">
                      <a:srgbClr val="29619C"/>
                    </a:gs>
                    <a:gs pos="49000">
                      <a:srgbClr val="527E6F"/>
                    </a:gs>
                    <a:gs pos="76000">
                      <a:srgbClr val="C25700"/>
                    </a:gs>
                    <a:gs pos="100000">
                      <a:srgbClr val="AB253A"/>
                    </a:gs>
                  </a:gsLst>
                  <a:lin ang="0" scaled="0"/>
                </a:gradFill>
                <a:cs typeface="Arial" panose="020B0604020202020204"/>
              </a:rPr>
              <a:t>organizaciones reportan ESG como un enfoque crucial para su organización.</a:t>
            </a:r>
            <a:endParaRPr lang="en-US" sz="900" dirty="0">
              <a:solidFill>
                <a:srgbClr val="67696F"/>
              </a:solidFill>
              <a:cs typeface="Arial" panose="020B0604020202020204"/>
            </a:endParaRPr>
          </a:p>
        </p:txBody>
      </p:sp>
      <p:sp>
        <p:nvSpPr>
          <p:cNvPr id="13" name="TextBox 4">
            <a:extLst>
              <a:ext uri="{FF2B5EF4-FFF2-40B4-BE49-F238E27FC236}">
                <a16:creationId xmlns:a16="http://schemas.microsoft.com/office/drawing/2014/main" id="{A54E589A-0E04-44BA-9B54-526BC1660957}"/>
              </a:ext>
            </a:extLst>
          </p:cNvPr>
          <p:cNvSpPr txBox="1"/>
          <p:nvPr/>
        </p:nvSpPr>
        <p:spPr>
          <a:xfrm>
            <a:off x="493667" y="4449512"/>
            <a:ext cx="612550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s-ES" sz="2800" b="1" dirty="0">
                <a:gradFill>
                  <a:gsLst>
                    <a:gs pos="25012">
                      <a:srgbClr val="3C7AB4"/>
                    </a:gs>
                    <a:gs pos="0">
                      <a:srgbClr val="29619C"/>
                    </a:gs>
                    <a:gs pos="49000">
                      <a:srgbClr val="527E6F"/>
                    </a:gs>
                    <a:gs pos="76000">
                      <a:srgbClr val="C25700"/>
                    </a:gs>
                    <a:gs pos="100000">
                      <a:srgbClr val="AB253A"/>
                    </a:gs>
                  </a:gsLst>
                  <a:lin ang="0" scaled="0"/>
                </a:gradFill>
                <a:cs typeface="Arial" panose="020B0604020202020204"/>
              </a:rPr>
              <a:t>6</a:t>
            </a:r>
            <a:r>
              <a:rPr lang="es-ES" sz="2000" b="1" dirty="0">
                <a:gradFill>
                  <a:gsLst>
                    <a:gs pos="25012">
                      <a:srgbClr val="3C7AB4"/>
                    </a:gs>
                    <a:gs pos="0">
                      <a:srgbClr val="29619C"/>
                    </a:gs>
                    <a:gs pos="49000">
                      <a:srgbClr val="527E6F"/>
                    </a:gs>
                    <a:gs pos="76000">
                      <a:srgbClr val="C25700"/>
                    </a:gs>
                    <a:gs pos="100000">
                      <a:srgbClr val="AB253A"/>
                    </a:gs>
                  </a:gsLst>
                  <a:lin ang="0" scaled="0"/>
                </a:gradFill>
                <a:cs typeface="Arial" panose="020B0604020202020204"/>
              </a:rPr>
              <a:t> de cada </a:t>
            </a:r>
            <a:r>
              <a:rPr lang="es-ES" sz="2800" b="1" dirty="0">
                <a:gradFill>
                  <a:gsLst>
                    <a:gs pos="25012">
                      <a:srgbClr val="3C7AB4"/>
                    </a:gs>
                    <a:gs pos="0">
                      <a:srgbClr val="29619C"/>
                    </a:gs>
                    <a:gs pos="49000">
                      <a:srgbClr val="527E6F"/>
                    </a:gs>
                    <a:gs pos="76000">
                      <a:srgbClr val="C25700"/>
                    </a:gs>
                    <a:gs pos="100000">
                      <a:srgbClr val="AB253A"/>
                    </a:gs>
                  </a:gsLst>
                  <a:lin ang="0" scaled="0"/>
                </a:gradFill>
                <a:cs typeface="Arial" panose="020B0604020202020204"/>
              </a:rPr>
              <a:t>10</a:t>
            </a:r>
            <a:r>
              <a:rPr lang="es-ES" sz="2000" b="1" dirty="0">
                <a:gradFill>
                  <a:gsLst>
                    <a:gs pos="25012">
                      <a:srgbClr val="3C7AB4"/>
                    </a:gs>
                    <a:gs pos="0">
                      <a:srgbClr val="29619C"/>
                    </a:gs>
                    <a:gs pos="49000">
                      <a:srgbClr val="527E6F"/>
                    </a:gs>
                    <a:gs pos="76000">
                      <a:srgbClr val="C25700"/>
                    </a:gs>
                    <a:gs pos="100000">
                      <a:srgbClr val="AB253A"/>
                    </a:gs>
                  </a:gsLst>
                  <a:lin ang="0" scaled="0"/>
                </a:gradFill>
                <a:cs typeface="Arial" panose="020B0604020202020204"/>
              </a:rPr>
              <a:t> empresas</a:t>
            </a:r>
          </a:p>
          <a:p>
            <a:pPr algn="r"/>
            <a:r>
              <a:rPr lang="es-ES" sz="2000" b="1" dirty="0">
                <a:gradFill>
                  <a:gsLst>
                    <a:gs pos="25012">
                      <a:srgbClr val="3C7AB4"/>
                    </a:gs>
                    <a:gs pos="0">
                      <a:srgbClr val="29619C"/>
                    </a:gs>
                    <a:gs pos="49000">
                      <a:srgbClr val="527E6F"/>
                    </a:gs>
                    <a:gs pos="76000">
                      <a:srgbClr val="C25700"/>
                    </a:gs>
                    <a:gs pos="100000">
                      <a:srgbClr val="AB253A"/>
                    </a:gs>
                  </a:gsLst>
                  <a:lin ang="0" scaled="0"/>
                </a:gradFill>
                <a:cs typeface="Arial" panose="020B0604020202020204"/>
              </a:rPr>
              <a:t>vinculan los objetivos ESG para su propósito.</a:t>
            </a:r>
            <a:endParaRPr lang="en-US" sz="2000" dirty="0">
              <a:solidFill>
                <a:srgbClr val="67696F"/>
              </a:solidFill>
              <a:cs typeface="Arial" panose="020B0604020202020204"/>
            </a:endParaRPr>
          </a:p>
        </p:txBody>
      </p:sp>
      <p:sp>
        <p:nvSpPr>
          <p:cNvPr id="14" name="Rectángulo 13">
            <a:extLst>
              <a:ext uri="{FF2B5EF4-FFF2-40B4-BE49-F238E27FC236}">
                <a16:creationId xmlns:a16="http://schemas.microsoft.com/office/drawing/2014/main" id="{44CE078C-458A-46FE-94CF-DB6E468651A3}"/>
              </a:ext>
            </a:extLst>
          </p:cNvPr>
          <p:cNvSpPr/>
          <p:nvPr/>
        </p:nvSpPr>
        <p:spPr>
          <a:xfrm>
            <a:off x="1242874" y="4065139"/>
            <a:ext cx="7146524" cy="260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7" name="Imagen 16" descr="Una caricatura de una motocicleta&#10;&#10;Descripción generada automáticamente con confianza media">
            <a:extLst>
              <a:ext uri="{FF2B5EF4-FFF2-40B4-BE49-F238E27FC236}">
                <a16:creationId xmlns:a16="http://schemas.microsoft.com/office/drawing/2014/main" id="{942EE92A-BD12-42B1-8106-099230C9A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091" y="1041416"/>
            <a:ext cx="4858522" cy="4855474"/>
          </a:xfrm>
          <a:prstGeom prst="rect">
            <a:avLst/>
          </a:prstGeom>
        </p:spPr>
      </p:pic>
    </p:spTree>
    <p:extLst>
      <p:ext uri="{BB962C8B-B14F-4D97-AF65-F5344CB8AC3E}">
        <p14:creationId xmlns:p14="http://schemas.microsoft.com/office/powerpoint/2010/main" val="3000183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E5C727CA-1E1B-4E0B-8473-CBC2A6906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5" name="Imagen 4" descr="Círculo&#10;&#10;Descripción generada automáticamente con confianza media">
            <a:extLst>
              <a:ext uri="{FF2B5EF4-FFF2-40B4-BE49-F238E27FC236}">
                <a16:creationId xmlns:a16="http://schemas.microsoft.com/office/drawing/2014/main" id="{72EA507D-73C2-4C23-96D1-ED26DE909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498" y="0"/>
            <a:ext cx="8875058" cy="6858000"/>
          </a:xfrm>
          <a:prstGeom prst="rect">
            <a:avLst/>
          </a:prstGeom>
        </p:spPr>
      </p:pic>
      <p:pic>
        <p:nvPicPr>
          <p:cNvPr id="7" name="Imagen 6" descr="Interfaz de usuario gráfica, Sitio web&#10;&#10;Descripción generada automáticamente">
            <a:extLst>
              <a:ext uri="{FF2B5EF4-FFF2-40B4-BE49-F238E27FC236}">
                <a16:creationId xmlns:a16="http://schemas.microsoft.com/office/drawing/2014/main" id="{A6E9E9C4-7663-458B-A2E5-FAD68AE93D90}"/>
              </a:ext>
            </a:extLst>
          </p:cNvPr>
          <p:cNvPicPr>
            <a:picLocks noChangeAspect="1"/>
          </p:cNvPicPr>
          <p:nvPr/>
        </p:nvPicPr>
        <p:blipFill rotWithShape="1">
          <a:blip r:embed="rId4">
            <a:extLst>
              <a:ext uri="{28A0092B-C50C-407E-A947-70E740481C1C}">
                <a14:useLocalDpi xmlns:a14="http://schemas.microsoft.com/office/drawing/2010/main" val="0"/>
              </a:ext>
            </a:extLst>
          </a:blip>
          <a:srcRect l="4422" t="24900" r="4940" b="12104"/>
          <a:stretch/>
        </p:blipFill>
        <p:spPr>
          <a:xfrm>
            <a:off x="973123" y="1409350"/>
            <a:ext cx="9664117" cy="4320331"/>
          </a:xfrm>
          <a:prstGeom prst="rect">
            <a:avLst/>
          </a:prstGeom>
        </p:spPr>
      </p:pic>
      <p:sp>
        <p:nvSpPr>
          <p:cNvPr id="8" name="CuadroTexto 7">
            <a:extLst>
              <a:ext uri="{FF2B5EF4-FFF2-40B4-BE49-F238E27FC236}">
                <a16:creationId xmlns:a16="http://schemas.microsoft.com/office/drawing/2014/main" id="{5007F57C-8406-4A5A-8C40-E5C2D53E3E23}"/>
              </a:ext>
            </a:extLst>
          </p:cNvPr>
          <p:cNvSpPr txBox="1"/>
          <p:nvPr/>
        </p:nvSpPr>
        <p:spPr>
          <a:xfrm>
            <a:off x="2505201" y="771787"/>
            <a:ext cx="7370223" cy="523220"/>
          </a:xfrm>
          <a:prstGeom prst="rect">
            <a:avLst/>
          </a:prstGeom>
          <a:noFill/>
        </p:spPr>
        <p:txBody>
          <a:bodyPr wrap="none" rtlCol="0">
            <a:spAutoFit/>
          </a:bodyPr>
          <a:lstStyle/>
          <a:p>
            <a:r>
              <a:rPr lang="es-ES" sz="2800" b="1" dirty="0">
                <a:gradFill>
                  <a:gsLst>
                    <a:gs pos="25012">
                      <a:srgbClr val="3C7AB4"/>
                    </a:gs>
                    <a:gs pos="0">
                      <a:srgbClr val="29619C"/>
                    </a:gs>
                    <a:gs pos="49000">
                      <a:srgbClr val="527E6F"/>
                    </a:gs>
                    <a:gs pos="76000">
                      <a:srgbClr val="C25700"/>
                    </a:gs>
                    <a:gs pos="100000">
                      <a:srgbClr val="AB253A"/>
                    </a:gs>
                  </a:gsLst>
                  <a:lin ang="0" scaled="0"/>
                </a:gradFill>
                <a:cs typeface="Arial"/>
              </a:rPr>
              <a:t>TRABAJAMOS PARA CAMBIAR EL MUNDO (ESG) </a:t>
            </a:r>
            <a:endParaRPr lang="es-CO" sz="2800" b="1" dirty="0">
              <a:gradFill>
                <a:gsLst>
                  <a:gs pos="25012">
                    <a:srgbClr val="3C7AB4"/>
                  </a:gs>
                  <a:gs pos="0">
                    <a:srgbClr val="29619C"/>
                  </a:gs>
                  <a:gs pos="49000">
                    <a:srgbClr val="527E6F"/>
                  </a:gs>
                  <a:gs pos="76000">
                    <a:srgbClr val="C25700"/>
                  </a:gs>
                  <a:gs pos="100000">
                    <a:srgbClr val="AB253A"/>
                  </a:gs>
                </a:gsLst>
                <a:lin ang="0" scaled="0"/>
              </a:gradFill>
              <a:cs typeface="Arial"/>
            </a:endParaRPr>
          </a:p>
        </p:txBody>
      </p:sp>
    </p:spTree>
    <p:extLst>
      <p:ext uri="{BB962C8B-B14F-4D97-AF65-F5344CB8AC3E}">
        <p14:creationId xmlns:p14="http://schemas.microsoft.com/office/powerpoint/2010/main" val="619983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Patrón de fondo&#10;&#10;Descripción generada automáticamente">
            <a:extLst>
              <a:ext uri="{FF2B5EF4-FFF2-40B4-BE49-F238E27FC236}">
                <a16:creationId xmlns:a16="http://schemas.microsoft.com/office/drawing/2014/main" id="{C5E65937-CCCC-4326-BA06-208061B11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pic>
        <p:nvPicPr>
          <p:cNvPr id="5" name="Imagen 4" descr="Interfaz de usuario gráfica, Aplicación&#10;&#10;Descripción generada automáticamente">
            <a:extLst>
              <a:ext uri="{FF2B5EF4-FFF2-40B4-BE49-F238E27FC236}">
                <a16:creationId xmlns:a16="http://schemas.microsoft.com/office/drawing/2014/main" id="{3D5E566E-07C1-4348-9AC7-7D4F47AC0B5E}"/>
              </a:ext>
            </a:extLst>
          </p:cNvPr>
          <p:cNvPicPr>
            <a:picLocks noChangeAspect="1"/>
          </p:cNvPicPr>
          <p:nvPr/>
        </p:nvPicPr>
        <p:blipFill rotWithShape="1">
          <a:blip r:embed="rId3"/>
          <a:srcRect l="54189" t="50979" r="30644" b="33857"/>
          <a:stretch/>
        </p:blipFill>
        <p:spPr>
          <a:xfrm>
            <a:off x="3664574" y="5611387"/>
            <a:ext cx="1048004" cy="1039907"/>
          </a:xfrm>
          <a:prstGeom prst="ellipse">
            <a:avLst/>
          </a:prstGeom>
          <a:effectLst>
            <a:outerShdw blurRad="63500" sx="102000" sy="102000" algn="ctr" rotWithShape="0">
              <a:prstClr val="black">
                <a:alpha val="40000"/>
              </a:prstClr>
            </a:outerShdw>
          </a:effectLst>
        </p:spPr>
      </p:pic>
      <p:pic>
        <p:nvPicPr>
          <p:cNvPr id="8" name="Imagen 7" descr="Interfaz de usuario gráfica, Aplicación&#10;&#10;Descripción generada automáticamente">
            <a:extLst>
              <a:ext uri="{FF2B5EF4-FFF2-40B4-BE49-F238E27FC236}">
                <a16:creationId xmlns:a16="http://schemas.microsoft.com/office/drawing/2014/main" id="{71E5F970-7151-4E0D-84FC-982350233AEC}"/>
              </a:ext>
            </a:extLst>
          </p:cNvPr>
          <p:cNvPicPr>
            <a:picLocks noChangeAspect="1"/>
          </p:cNvPicPr>
          <p:nvPr/>
        </p:nvPicPr>
        <p:blipFill rotWithShape="1">
          <a:blip r:embed="rId3"/>
          <a:srcRect l="20888" t="51240" r="63595" b="33597"/>
          <a:stretch/>
        </p:blipFill>
        <p:spPr>
          <a:xfrm>
            <a:off x="2831401" y="850700"/>
            <a:ext cx="1194763" cy="1158687"/>
          </a:xfrm>
          <a:prstGeom prst="ellipse">
            <a:avLst/>
          </a:prstGeom>
          <a:effectLst>
            <a:outerShdw blurRad="50800" dist="38100" dir="16200000" rotWithShape="0">
              <a:prstClr val="black">
                <a:alpha val="40000"/>
              </a:prstClr>
            </a:outerShdw>
          </a:effectLst>
        </p:spPr>
      </p:pic>
      <p:pic>
        <p:nvPicPr>
          <p:cNvPr id="9" name="Imagen 8" descr="Interfaz de usuario gráfica, Aplicación&#10;&#10;Descripción generada automáticamente">
            <a:extLst>
              <a:ext uri="{FF2B5EF4-FFF2-40B4-BE49-F238E27FC236}">
                <a16:creationId xmlns:a16="http://schemas.microsoft.com/office/drawing/2014/main" id="{75D4F0D3-EB42-44BF-9CE1-434291B7F6E3}"/>
              </a:ext>
            </a:extLst>
          </p:cNvPr>
          <p:cNvPicPr>
            <a:picLocks noChangeAspect="1"/>
          </p:cNvPicPr>
          <p:nvPr/>
        </p:nvPicPr>
        <p:blipFill rotWithShape="1">
          <a:blip r:embed="rId3"/>
          <a:srcRect l="53581" t="28234" r="30997" b="56602"/>
          <a:stretch/>
        </p:blipFill>
        <p:spPr>
          <a:xfrm>
            <a:off x="5965545" y="1479248"/>
            <a:ext cx="1240812" cy="1210844"/>
          </a:xfrm>
          <a:prstGeom prst="ellipse">
            <a:avLst/>
          </a:prstGeom>
          <a:effectLst>
            <a:outerShdw blurRad="50800" dist="38100" algn="l" rotWithShape="0">
              <a:prstClr val="black">
                <a:alpha val="40000"/>
              </a:prstClr>
            </a:outerShdw>
          </a:effectLst>
        </p:spPr>
      </p:pic>
      <p:pic>
        <p:nvPicPr>
          <p:cNvPr id="11" name="Imagen 10" descr="Interfaz de usuario gráfica, Aplicación&#10;&#10;Descripción generada automáticamente">
            <a:extLst>
              <a:ext uri="{FF2B5EF4-FFF2-40B4-BE49-F238E27FC236}">
                <a16:creationId xmlns:a16="http://schemas.microsoft.com/office/drawing/2014/main" id="{3C76B5EF-4D03-4818-93ED-E3D8B2F3F3A1}"/>
              </a:ext>
            </a:extLst>
          </p:cNvPr>
          <p:cNvPicPr>
            <a:picLocks noChangeAspect="1"/>
          </p:cNvPicPr>
          <p:nvPr/>
        </p:nvPicPr>
        <p:blipFill rotWithShape="1">
          <a:blip r:embed="rId3"/>
          <a:srcRect l="20725" t="28234" r="63900" b="56733"/>
          <a:stretch/>
        </p:blipFill>
        <p:spPr>
          <a:xfrm>
            <a:off x="528848" y="976590"/>
            <a:ext cx="1859789" cy="1804710"/>
          </a:xfrm>
          <a:prstGeom prst="ellipse">
            <a:avLst/>
          </a:prstGeom>
          <a:effectLst>
            <a:outerShdw blurRad="63500" sx="102000" sy="102000" algn="ctr" rotWithShape="0">
              <a:prstClr val="black">
                <a:alpha val="40000"/>
              </a:prstClr>
            </a:outerShdw>
          </a:effectLst>
        </p:spPr>
      </p:pic>
      <p:pic>
        <p:nvPicPr>
          <p:cNvPr id="13" name="Imagen 12" descr="Interfaz de usuario gráfica, Aplicación&#10;&#10;Descripción generada automáticamente">
            <a:extLst>
              <a:ext uri="{FF2B5EF4-FFF2-40B4-BE49-F238E27FC236}">
                <a16:creationId xmlns:a16="http://schemas.microsoft.com/office/drawing/2014/main" id="{AF64E861-A48F-4260-BFEC-C3678797316D}"/>
              </a:ext>
            </a:extLst>
          </p:cNvPr>
          <p:cNvPicPr>
            <a:picLocks noChangeAspect="1"/>
          </p:cNvPicPr>
          <p:nvPr/>
        </p:nvPicPr>
        <p:blipFill rotWithShape="1">
          <a:blip r:embed="rId3"/>
          <a:srcRect l="53710" t="74559" r="30772" b="9961"/>
          <a:stretch/>
        </p:blipFill>
        <p:spPr>
          <a:xfrm>
            <a:off x="400348" y="4328239"/>
            <a:ext cx="1776051" cy="1758412"/>
          </a:xfrm>
          <a:prstGeom prst="ellipse">
            <a:avLst/>
          </a:prstGeom>
          <a:effectLst>
            <a:outerShdw blurRad="50800" dist="38100" dir="16200000" rotWithShape="0">
              <a:prstClr val="black">
                <a:alpha val="40000"/>
              </a:prstClr>
            </a:outerShdw>
          </a:effectLst>
        </p:spPr>
      </p:pic>
      <p:pic>
        <p:nvPicPr>
          <p:cNvPr id="14" name="Imagen 13" descr="Interfaz de usuario gráfica, Aplicación&#10;&#10;Descripción generada automáticamente">
            <a:extLst>
              <a:ext uri="{FF2B5EF4-FFF2-40B4-BE49-F238E27FC236}">
                <a16:creationId xmlns:a16="http://schemas.microsoft.com/office/drawing/2014/main" id="{01C3DA04-EF1D-4D4A-B9F3-81D748743893}"/>
              </a:ext>
            </a:extLst>
          </p:cNvPr>
          <p:cNvPicPr>
            <a:picLocks noChangeAspect="1"/>
          </p:cNvPicPr>
          <p:nvPr/>
        </p:nvPicPr>
        <p:blipFill rotWithShape="1">
          <a:blip r:embed="rId3"/>
          <a:srcRect l="21148" t="74441" r="64149" b="10657"/>
          <a:stretch/>
        </p:blipFill>
        <p:spPr>
          <a:xfrm>
            <a:off x="3571220" y="3130658"/>
            <a:ext cx="1592076" cy="1601321"/>
          </a:xfrm>
          <a:prstGeom prst="ellipse">
            <a:avLst/>
          </a:prstGeom>
          <a:effectLst>
            <a:outerShdw blurRad="50800" dist="38100" dir="16200000" rotWithShape="0">
              <a:prstClr val="black">
                <a:alpha val="40000"/>
              </a:prstClr>
            </a:outerShdw>
          </a:effectLst>
        </p:spPr>
      </p:pic>
      <p:sp>
        <p:nvSpPr>
          <p:cNvPr id="15" name="CuadroTexto 14">
            <a:extLst>
              <a:ext uri="{FF2B5EF4-FFF2-40B4-BE49-F238E27FC236}">
                <a16:creationId xmlns:a16="http://schemas.microsoft.com/office/drawing/2014/main" id="{307E7EA6-4833-4DD4-A98D-FD4358FF5AC1}"/>
              </a:ext>
            </a:extLst>
          </p:cNvPr>
          <p:cNvSpPr txBox="1"/>
          <p:nvPr/>
        </p:nvSpPr>
        <p:spPr>
          <a:xfrm>
            <a:off x="548646" y="2850337"/>
            <a:ext cx="2236510" cy="707886"/>
          </a:xfrm>
          <a:prstGeom prst="rect">
            <a:avLst/>
          </a:prstGeom>
          <a:noFill/>
        </p:spPr>
        <p:txBody>
          <a:bodyPr wrap="none" rtlCol="0">
            <a:spAutoFit/>
          </a:bodyPr>
          <a:lstStyle/>
          <a:p>
            <a:r>
              <a:rPr lang="es-ES" sz="2000">
                <a:solidFill>
                  <a:schemeClr val="bg1"/>
                </a:solidFill>
                <a:latin typeface="Arial" panose="020B0604020202020204" pitchFamily="34" charset="0"/>
                <a:cs typeface="Arial" panose="020B0604020202020204" pitchFamily="34" charset="0"/>
              </a:rPr>
              <a:t>Salud y bienestar </a:t>
            </a:r>
          </a:p>
          <a:p>
            <a:r>
              <a:rPr lang="es-ES" sz="2000">
                <a:solidFill>
                  <a:schemeClr val="bg1"/>
                </a:solidFill>
                <a:latin typeface="Arial" panose="020B0604020202020204" pitchFamily="34" charset="0"/>
                <a:cs typeface="Arial" panose="020B0604020202020204" pitchFamily="34" charset="0"/>
              </a:rPr>
              <a:t>de los empleados</a:t>
            </a:r>
            <a:endParaRPr lang="es-CO" sz="2000">
              <a:solidFill>
                <a:schemeClr val="bg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F1AE0C90-1A1E-4F32-92DA-E808CF031483}"/>
              </a:ext>
            </a:extLst>
          </p:cNvPr>
          <p:cNvSpPr txBox="1"/>
          <p:nvPr/>
        </p:nvSpPr>
        <p:spPr>
          <a:xfrm>
            <a:off x="4011946" y="923331"/>
            <a:ext cx="1861472" cy="923330"/>
          </a:xfrm>
          <a:prstGeom prst="rect">
            <a:avLst/>
          </a:prstGeom>
          <a:noFill/>
        </p:spPr>
        <p:txBody>
          <a:bodyPr wrap="none" rtlCol="0">
            <a:spAutoFit/>
          </a:bodyPr>
          <a:lstStyle/>
          <a:p>
            <a:r>
              <a:rPr lang="es-ES">
                <a:solidFill>
                  <a:schemeClr val="bg1"/>
                </a:solidFill>
              </a:rPr>
              <a:t>Más capacitación,</a:t>
            </a:r>
          </a:p>
          <a:p>
            <a:r>
              <a:rPr lang="es-ES">
                <a:solidFill>
                  <a:schemeClr val="bg1"/>
                </a:solidFill>
              </a:rPr>
              <a:t> aprendizaje y </a:t>
            </a:r>
          </a:p>
          <a:p>
            <a:r>
              <a:rPr lang="es-ES">
                <a:solidFill>
                  <a:schemeClr val="bg1"/>
                </a:solidFill>
              </a:rPr>
              <a:t>desarrollo</a:t>
            </a:r>
            <a:endParaRPr lang="es-CO">
              <a:solidFill>
                <a:schemeClr val="bg1"/>
              </a:solidFill>
            </a:endParaRPr>
          </a:p>
        </p:txBody>
      </p:sp>
      <p:sp>
        <p:nvSpPr>
          <p:cNvPr id="17" name="CuadroTexto 16">
            <a:extLst>
              <a:ext uri="{FF2B5EF4-FFF2-40B4-BE49-F238E27FC236}">
                <a16:creationId xmlns:a16="http://schemas.microsoft.com/office/drawing/2014/main" id="{314C6A8D-62E5-45A6-9583-FB2FD012698D}"/>
              </a:ext>
            </a:extLst>
          </p:cNvPr>
          <p:cNvSpPr txBox="1"/>
          <p:nvPr/>
        </p:nvSpPr>
        <p:spPr>
          <a:xfrm>
            <a:off x="5261807" y="3429000"/>
            <a:ext cx="1492203" cy="923330"/>
          </a:xfrm>
          <a:prstGeom prst="rect">
            <a:avLst/>
          </a:prstGeom>
          <a:noFill/>
        </p:spPr>
        <p:txBody>
          <a:bodyPr wrap="none" rtlCol="0">
            <a:spAutoFit/>
          </a:bodyPr>
          <a:lstStyle/>
          <a:p>
            <a:r>
              <a:rPr lang="es-ES">
                <a:solidFill>
                  <a:schemeClr val="bg1"/>
                </a:solidFill>
              </a:rPr>
              <a:t>Desarrollo de </a:t>
            </a:r>
          </a:p>
          <a:p>
            <a:r>
              <a:rPr lang="es-ES">
                <a:solidFill>
                  <a:schemeClr val="bg1"/>
                </a:solidFill>
              </a:rPr>
              <a:t>liderazgo y </a:t>
            </a:r>
          </a:p>
          <a:p>
            <a:r>
              <a:rPr lang="es-ES">
                <a:solidFill>
                  <a:schemeClr val="bg1"/>
                </a:solidFill>
              </a:rPr>
              <a:t>gerentes</a:t>
            </a:r>
            <a:endParaRPr lang="es-CO">
              <a:solidFill>
                <a:schemeClr val="bg1"/>
              </a:solidFill>
            </a:endParaRPr>
          </a:p>
        </p:txBody>
      </p:sp>
      <p:sp>
        <p:nvSpPr>
          <p:cNvPr id="18" name="CuadroTexto 17">
            <a:extLst>
              <a:ext uri="{FF2B5EF4-FFF2-40B4-BE49-F238E27FC236}">
                <a16:creationId xmlns:a16="http://schemas.microsoft.com/office/drawing/2014/main" id="{DE95BD74-0506-41BA-9188-9D098FD758FD}"/>
              </a:ext>
            </a:extLst>
          </p:cNvPr>
          <p:cNvSpPr txBox="1"/>
          <p:nvPr/>
        </p:nvSpPr>
        <p:spPr>
          <a:xfrm>
            <a:off x="2279830" y="4773330"/>
            <a:ext cx="1281313" cy="923330"/>
          </a:xfrm>
          <a:prstGeom prst="rect">
            <a:avLst/>
          </a:prstGeom>
          <a:noFill/>
        </p:spPr>
        <p:txBody>
          <a:bodyPr wrap="none" rtlCol="0">
            <a:spAutoFit/>
          </a:bodyPr>
          <a:lstStyle/>
          <a:p>
            <a:r>
              <a:rPr lang="es-ES">
                <a:solidFill>
                  <a:schemeClr val="bg1"/>
                </a:solidFill>
              </a:rPr>
              <a:t>Diversidad, </a:t>
            </a:r>
            <a:br>
              <a:rPr lang="es-ES">
                <a:solidFill>
                  <a:schemeClr val="bg1"/>
                </a:solidFill>
              </a:rPr>
            </a:br>
            <a:r>
              <a:rPr lang="es-ES">
                <a:solidFill>
                  <a:schemeClr val="bg1"/>
                </a:solidFill>
              </a:rPr>
              <a:t>equidad e </a:t>
            </a:r>
            <a:br>
              <a:rPr lang="es-CO">
                <a:solidFill>
                  <a:schemeClr val="bg1"/>
                </a:solidFill>
              </a:rPr>
            </a:br>
            <a:r>
              <a:rPr lang="es-CO">
                <a:solidFill>
                  <a:schemeClr val="bg1"/>
                </a:solidFill>
              </a:rPr>
              <a:t>inclusión </a:t>
            </a:r>
            <a:endParaRPr lang="es-ES">
              <a:solidFill>
                <a:schemeClr val="bg1"/>
              </a:solidFill>
            </a:endParaRPr>
          </a:p>
        </p:txBody>
      </p:sp>
      <p:sp>
        <p:nvSpPr>
          <p:cNvPr id="19" name="CuadroTexto 18">
            <a:extLst>
              <a:ext uri="{FF2B5EF4-FFF2-40B4-BE49-F238E27FC236}">
                <a16:creationId xmlns:a16="http://schemas.microsoft.com/office/drawing/2014/main" id="{E97AC380-0CD4-4631-A103-DF58F834926F}"/>
              </a:ext>
            </a:extLst>
          </p:cNvPr>
          <p:cNvSpPr txBox="1"/>
          <p:nvPr/>
        </p:nvSpPr>
        <p:spPr>
          <a:xfrm>
            <a:off x="4930535" y="5696660"/>
            <a:ext cx="1470403" cy="923330"/>
          </a:xfrm>
          <a:prstGeom prst="rect">
            <a:avLst/>
          </a:prstGeom>
          <a:noFill/>
        </p:spPr>
        <p:txBody>
          <a:bodyPr wrap="none" rtlCol="0">
            <a:spAutoFit/>
          </a:bodyPr>
          <a:lstStyle/>
          <a:p>
            <a:r>
              <a:rPr lang="es-ES">
                <a:solidFill>
                  <a:schemeClr val="bg1"/>
                </a:solidFill>
              </a:rPr>
              <a:t>Volverse más </a:t>
            </a:r>
          </a:p>
          <a:p>
            <a:r>
              <a:rPr lang="es-ES">
                <a:solidFill>
                  <a:schemeClr val="bg1"/>
                </a:solidFill>
              </a:rPr>
              <a:t>enfocado en </a:t>
            </a:r>
          </a:p>
          <a:p>
            <a:r>
              <a:rPr lang="es-ES">
                <a:solidFill>
                  <a:schemeClr val="bg1"/>
                </a:solidFill>
              </a:rPr>
              <a:t>datos</a:t>
            </a:r>
          </a:p>
        </p:txBody>
      </p:sp>
      <p:sp>
        <p:nvSpPr>
          <p:cNvPr id="20" name="CuadroTexto 19">
            <a:extLst>
              <a:ext uri="{FF2B5EF4-FFF2-40B4-BE49-F238E27FC236}">
                <a16:creationId xmlns:a16="http://schemas.microsoft.com/office/drawing/2014/main" id="{57903FAC-BE55-4784-A175-521BAEB4F788}"/>
              </a:ext>
            </a:extLst>
          </p:cNvPr>
          <p:cNvSpPr txBox="1"/>
          <p:nvPr/>
        </p:nvSpPr>
        <p:spPr>
          <a:xfrm>
            <a:off x="7264561" y="1454301"/>
            <a:ext cx="2526717" cy="1200329"/>
          </a:xfrm>
          <a:prstGeom prst="rect">
            <a:avLst/>
          </a:prstGeom>
          <a:noFill/>
        </p:spPr>
        <p:txBody>
          <a:bodyPr wrap="none" rtlCol="0">
            <a:spAutoFit/>
          </a:bodyPr>
          <a:lstStyle/>
          <a:p>
            <a:r>
              <a:rPr lang="es-ES">
                <a:solidFill>
                  <a:schemeClr val="bg1"/>
                </a:solidFill>
              </a:rPr>
              <a:t>Nuevos modelos de</a:t>
            </a:r>
            <a:br>
              <a:rPr lang="es-ES">
                <a:solidFill>
                  <a:schemeClr val="bg1"/>
                </a:solidFill>
              </a:rPr>
            </a:br>
            <a:r>
              <a:rPr lang="es-ES">
                <a:solidFill>
                  <a:schemeClr val="bg1"/>
                </a:solidFill>
              </a:rPr>
              <a:t>trabajos, incluido tiempo</a:t>
            </a:r>
            <a:br>
              <a:rPr lang="es-ES">
                <a:solidFill>
                  <a:schemeClr val="bg1"/>
                </a:solidFill>
              </a:rPr>
            </a:br>
            <a:r>
              <a:rPr lang="es-ES">
                <a:solidFill>
                  <a:schemeClr val="bg1"/>
                </a:solidFill>
              </a:rPr>
              <a:t>parcial, por contrato, </a:t>
            </a:r>
            <a:br>
              <a:rPr lang="es-ES">
                <a:solidFill>
                  <a:schemeClr val="bg1"/>
                </a:solidFill>
              </a:rPr>
            </a:br>
            <a:r>
              <a:rPr lang="es-ES">
                <a:solidFill>
                  <a:schemeClr val="bg1"/>
                </a:solidFill>
              </a:rPr>
              <a:t>flexible</a:t>
            </a:r>
          </a:p>
        </p:txBody>
      </p:sp>
      <p:pic>
        <p:nvPicPr>
          <p:cNvPr id="22" name="Imagen 21" descr="Interfaz de usuario gráfica&#10;&#10;Descripción generada automáticamente">
            <a:extLst>
              <a:ext uri="{FF2B5EF4-FFF2-40B4-BE49-F238E27FC236}">
                <a16:creationId xmlns:a16="http://schemas.microsoft.com/office/drawing/2014/main" id="{2125ED02-7365-4164-B2A8-7C184D4F3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508" y="1305176"/>
            <a:ext cx="5079309" cy="5796389"/>
          </a:xfrm>
          <a:prstGeom prst="rect">
            <a:avLst/>
          </a:prstGeom>
        </p:spPr>
      </p:pic>
    </p:spTree>
    <p:extLst>
      <p:ext uri="{BB962C8B-B14F-4D97-AF65-F5344CB8AC3E}">
        <p14:creationId xmlns:p14="http://schemas.microsoft.com/office/powerpoint/2010/main" val="3635281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9AA986B-0A9D-4524-BB4F-912207420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452"/>
            <a:ext cx="12192000" cy="6947452"/>
          </a:xfrm>
          <a:prstGeom prst="rect">
            <a:avLst/>
          </a:prstGeom>
        </p:spPr>
      </p:pic>
      <p:sp>
        <p:nvSpPr>
          <p:cNvPr id="12" name="Rectángulo: esquinas redondeadas 11">
            <a:extLst>
              <a:ext uri="{FF2B5EF4-FFF2-40B4-BE49-F238E27FC236}">
                <a16:creationId xmlns:a16="http://schemas.microsoft.com/office/drawing/2014/main" id="{280635CF-2812-4002-A2A6-C6594D6E460D}"/>
              </a:ext>
            </a:extLst>
          </p:cNvPr>
          <p:cNvSpPr/>
          <p:nvPr/>
        </p:nvSpPr>
        <p:spPr>
          <a:xfrm>
            <a:off x="6261363" y="655984"/>
            <a:ext cx="5456872" cy="5526156"/>
          </a:xfrm>
          <a:prstGeom prst="roundRect">
            <a:avLst/>
          </a:prstGeom>
          <a:solidFill>
            <a:srgbClr val="57756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descr="Una caricatura de una persona&#10;&#10;Descripción generada automáticamente con confianza media">
            <a:extLst>
              <a:ext uri="{FF2B5EF4-FFF2-40B4-BE49-F238E27FC236}">
                <a16:creationId xmlns:a16="http://schemas.microsoft.com/office/drawing/2014/main" id="{E6165A87-6924-4CEF-AA7C-3B3B56401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014" y="2990090"/>
            <a:ext cx="6235815" cy="4227587"/>
          </a:xfrm>
          <a:prstGeom prst="rect">
            <a:avLst/>
          </a:prstGeom>
        </p:spPr>
      </p:pic>
      <p:sp>
        <p:nvSpPr>
          <p:cNvPr id="8" name="CuadroTexto 7">
            <a:extLst>
              <a:ext uri="{FF2B5EF4-FFF2-40B4-BE49-F238E27FC236}">
                <a16:creationId xmlns:a16="http://schemas.microsoft.com/office/drawing/2014/main" id="{DC96E09A-FC7C-4ECC-9508-2B152812DDE6}"/>
              </a:ext>
            </a:extLst>
          </p:cNvPr>
          <p:cNvSpPr txBox="1"/>
          <p:nvPr/>
        </p:nvSpPr>
        <p:spPr>
          <a:xfrm>
            <a:off x="6546928" y="655984"/>
            <a:ext cx="5030346" cy="2954655"/>
          </a:xfrm>
          <a:prstGeom prst="rect">
            <a:avLst/>
          </a:prstGeom>
          <a:noFill/>
        </p:spPr>
        <p:txBody>
          <a:bodyPr wrap="square" rtlCol="0">
            <a:spAutoFit/>
          </a:bodyPr>
          <a:lstStyle/>
          <a:p>
            <a:pPr algn="l"/>
            <a:endParaRPr lang="es-CO" sz="1800" b="0" i="0" u="none" strike="noStrike" baseline="0">
              <a:solidFill>
                <a:srgbClr val="000000"/>
              </a:solidFill>
              <a:latin typeface="Arial" panose="020B0604020202020204" pitchFamily="34" charset="0"/>
            </a:endParaRPr>
          </a:p>
          <a:p>
            <a:r>
              <a:rPr lang="es-ES" sz="2800" b="0" i="0" u="none" strike="noStrike" baseline="0">
                <a:solidFill>
                  <a:schemeClr val="bg1"/>
                </a:solidFill>
                <a:latin typeface="Arial" panose="020B0604020202020204" pitchFamily="34" charset="0"/>
              </a:rPr>
              <a:t>Dar a los trabajadores lo que quieren: </a:t>
            </a:r>
            <a:r>
              <a:rPr lang="es-ES" sz="2800" b="1" i="0" u="none" strike="noStrike" baseline="0">
                <a:solidFill>
                  <a:schemeClr val="bg1"/>
                </a:solidFill>
                <a:latin typeface="Arial" panose="020B0604020202020204" pitchFamily="34" charset="0"/>
              </a:rPr>
              <a:t>seguridad, sostenibilidad de las competencias y capacidad de gestionar la combinación de trabajo y vida personal.</a:t>
            </a:r>
            <a:endParaRPr lang="es-CO" sz="2800">
              <a:solidFill>
                <a:schemeClr val="bg1"/>
              </a:solidFill>
            </a:endParaRPr>
          </a:p>
        </p:txBody>
      </p:sp>
      <p:pic>
        <p:nvPicPr>
          <p:cNvPr id="16" name="Picture 35">
            <a:extLst>
              <a:ext uri="{FF2B5EF4-FFF2-40B4-BE49-F238E27FC236}">
                <a16:creationId xmlns:a16="http://schemas.microsoft.com/office/drawing/2014/main" id="{48CFA2AA-0EE7-42EC-9FFA-3E40B5F03C8C}"/>
              </a:ext>
            </a:extLst>
          </p:cNvPr>
          <p:cNvPicPr>
            <a:picLocks noChangeAspect="1"/>
          </p:cNvPicPr>
          <p:nvPr/>
        </p:nvPicPr>
        <p:blipFill>
          <a:blip r:embed="rId4"/>
          <a:stretch>
            <a:fillRect/>
          </a:stretch>
        </p:blipFill>
        <p:spPr>
          <a:xfrm>
            <a:off x="3300732" y="2585760"/>
            <a:ext cx="1228725" cy="1228725"/>
          </a:xfrm>
          <a:prstGeom prst="rect">
            <a:avLst/>
          </a:prstGeom>
        </p:spPr>
      </p:pic>
      <p:pic>
        <p:nvPicPr>
          <p:cNvPr id="17" name="Picture 36">
            <a:extLst>
              <a:ext uri="{FF2B5EF4-FFF2-40B4-BE49-F238E27FC236}">
                <a16:creationId xmlns:a16="http://schemas.microsoft.com/office/drawing/2014/main" id="{9B72BF67-FCFB-4D1D-BDE0-0FCC0D613018}"/>
              </a:ext>
            </a:extLst>
          </p:cNvPr>
          <p:cNvPicPr>
            <a:picLocks noChangeAspect="1"/>
          </p:cNvPicPr>
          <p:nvPr/>
        </p:nvPicPr>
        <p:blipFill>
          <a:blip r:embed="rId5"/>
          <a:stretch>
            <a:fillRect/>
          </a:stretch>
        </p:blipFill>
        <p:spPr>
          <a:xfrm>
            <a:off x="4688439" y="2990090"/>
            <a:ext cx="628996" cy="628996"/>
          </a:xfrm>
          <a:prstGeom prst="rect">
            <a:avLst/>
          </a:prstGeom>
        </p:spPr>
      </p:pic>
      <p:pic>
        <p:nvPicPr>
          <p:cNvPr id="18" name="Picture 38">
            <a:extLst>
              <a:ext uri="{FF2B5EF4-FFF2-40B4-BE49-F238E27FC236}">
                <a16:creationId xmlns:a16="http://schemas.microsoft.com/office/drawing/2014/main" id="{DECE80A2-5216-4266-A1FD-00C599BA4857}"/>
              </a:ext>
            </a:extLst>
          </p:cNvPr>
          <p:cNvPicPr>
            <a:picLocks noChangeAspect="1"/>
          </p:cNvPicPr>
          <p:nvPr/>
        </p:nvPicPr>
        <p:blipFill>
          <a:blip r:embed="rId6"/>
          <a:stretch>
            <a:fillRect/>
          </a:stretch>
        </p:blipFill>
        <p:spPr>
          <a:xfrm>
            <a:off x="2712395" y="3946042"/>
            <a:ext cx="838096" cy="838096"/>
          </a:xfrm>
          <a:prstGeom prst="rect">
            <a:avLst/>
          </a:prstGeom>
        </p:spPr>
      </p:pic>
      <p:pic>
        <p:nvPicPr>
          <p:cNvPr id="19" name="Picture 39">
            <a:extLst>
              <a:ext uri="{FF2B5EF4-FFF2-40B4-BE49-F238E27FC236}">
                <a16:creationId xmlns:a16="http://schemas.microsoft.com/office/drawing/2014/main" id="{63F27485-8FAE-40AE-A254-07FEFF5F92DF}"/>
              </a:ext>
            </a:extLst>
          </p:cNvPr>
          <p:cNvPicPr>
            <a:picLocks noChangeAspect="1"/>
          </p:cNvPicPr>
          <p:nvPr/>
        </p:nvPicPr>
        <p:blipFill>
          <a:blip r:embed="rId7"/>
          <a:stretch>
            <a:fillRect/>
          </a:stretch>
        </p:blipFill>
        <p:spPr>
          <a:xfrm>
            <a:off x="2348687" y="2778749"/>
            <a:ext cx="605525" cy="605525"/>
          </a:xfrm>
          <a:prstGeom prst="rect">
            <a:avLst/>
          </a:prstGeom>
        </p:spPr>
      </p:pic>
    </p:spTree>
    <p:extLst>
      <p:ext uri="{BB962C8B-B14F-4D97-AF65-F5344CB8AC3E}">
        <p14:creationId xmlns:p14="http://schemas.microsoft.com/office/powerpoint/2010/main" val="11590662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nterfaz de usuario gráfica, Texto&#10;&#10;Descripción generada automáticamente">
            <a:extLst>
              <a:ext uri="{FF2B5EF4-FFF2-40B4-BE49-F238E27FC236}">
                <a16:creationId xmlns:a16="http://schemas.microsoft.com/office/drawing/2014/main" id="{2A5023C8-E7E2-4BAE-BE41-200432D02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66349"/>
          </a:xfrm>
          <a:prstGeom prst="rect">
            <a:avLst/>
          </a:prstGeom>
        </p:spPr>
      </p:pic>
      <p:pic>
        <p:nvPicPr>
          <p:cNvPr id="4" name="Gráfico 3">
            <a:extLst>
              <a:ext uri="{FF2B5EF4-FFF2-40B4-BE49-F238E27FC236}">
                <a16:creationId xmlns:a16="http://schemas.microsoft.com/office/drawing/2014/main" id="{9481EA2B-11C7-4EB1-9876-3557A0033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8999" y="393324"/>
            <a:ext cx="2068542" cy="369983"/>
          </a:xfrm>
          <a:prstGeom prst="rect">
            <a:avLst/>
          </a:prstGeom>
        </p:spPr>
      </p:pic>
      <p:pic>
        <p:nvPicPr>
          <p:cNvPr id="5" name="Gráfico 4">
            <a:extLst>
              <a:ext uri="{FF2B5EF4-FFF2-40B4-BE49-F238E27FC236}">
                <a16:creationId xmlns:a16="http://schemas.microsoft.com/office/drawing/2014/main" id="{FC975E22-64CE-4A7D-BD89-CDA1538EAA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8019" y="887458"/>
            <a:ext cx="997346" cy="189327"/>
          </a:xfrm>
          <a:prstGeom prst="rect">
            <a:avLst/>
          </a:prstGeom>
        </p:spPr>
      </p:pic>
      <p:pic>
        <p:nvPicPr>
          <p:cNvPr id="6" name="Gráfico 5">
            <a:extLst>
              <a:ext uri="{FF2B5EF4-FFF2-40B4-BE49-F238E27FC236}">
                <a16:creationId xmlns:a16="http://schemas.microsoft.com/office/drawing/2014/main" id="{D3D58FD0-9823-479D-8D5D-4DFDBEBE87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66326" y="843067"/>
            <a:ext cx="683843" cy="233718"/>
          </a:xfrm>
          <a:prstGeom prst="rect">
            <a:avLst/>
          </a:prstGeom>
        </p:spPr>
      </p:pic>
      <p:pic>
        <p:nvPicPr>
          <p:cNvPr id="7" name="Gráfico 6">
            <a:extLst>
              <a:ext uri="{FF2B5EF4-FFF2-40B4-BE49-F238E27FC236}">
                <a16:creationId xmlns:a16="http://schemas.microsoft.com/office/drawing/2014/main" id="{741BECF6-2EC6-48C1-9403-FDEDCC49A8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11130" y="881889"/>
            <a:ext cx="1103155" cy="224874"/>
          </a:xfrm>
          <a:prstGeom prst="rect">
            <a:avLst/>
          </a:prstGeom>
        </p:spPr>
      </p:pic>
      <p:pic>
        <p:nvPicPr>
          <p:cNvPr id="11" name="Imagen 10">
            <a:extLst>
              <a:ext uri="{FF2B5EF4-FFF2-40B4-BE49-F238E27FC236}">
                <a16:creationId xmlns:a16="http://schemas.microsoft.com/office/drawing/2014/main" id="{15EB39DD-E1EF-43FB-8C8F-0D5C2E0B066A}"/>
              </a:ext>
            </a:extLst>
          </p:cNvPr>
          <p:cNvPicPr>
            <a:picLocks noChangeAspect="1"/>
          </p:cNvPicPr>
          <p:nvPr/>
        </p:nvPicPr>
        <p:blipFill rotWithShape="1">
          <a:blip r:embed="rId11"/>
          <a:srcRect t="26465" r="27300" b="40578"/>
          <a:stretch/>
        </p:blipFill>
        <p:spPr>
          <a:xfrm>
            <a:off x="146728" y="331245"/>
            <a:ext cx="2925181" cy="745540"/>
          </a:xfrm>
          <a:prstGeom prst="rect">
            <a:avLst/>
          </a:prstGeom>
        </p:spPr>
      </p:pic>
      <p:pic>
        <p:nvPicPr>
          <p:cNvPr id="12" name="Imagen 11">
            <a:extLst>
              <a:ext uri="{FF2B5EF4-FFF2-40B4-BE49-F238E27FC236}">
                <a16:creationId xmlns:a16="http://schemas.microsoft.com/office/drawing/2014/main" id="{F1BF76BD-A4F3-4FEE-91A8-50D523B518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850602">
            <a:off x="7319780" y="983967"/>
            <a:ext cx="1009431" cy="933724"/>
          </a:xfrm>
          <a:prstGeom prst="rect">
            <a:avLst/>
          </a:prstGeom>
        </p:spPr>
      </p:pic>
      <p:pic>
        <p:nvPicPr>
          <p:cNvPr id="13" name="Imagen 12">
            <a:extLst>
              <a:ext uri="{FF2B5EF4-FFF2-40B4-BE49-F238E27FC236}">
                <a16:creationId xmlns:a16="http://schemas.microsoft.com/office/drawing/2014/main" id="{28DEC03A-41FF-4EAA-982A-78352C1691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3983131">
            <a:off x="3294772" y="795438"/>
            <a:ext cx="1009431" cy="933724"/>
          </a:xfrm>
          <a:prstGeom prst="rect">
            <a:avLst/>
          </a:prstGeom>
        </p:spPr>
      </p:pic>
      <p:pic>
        <p:nvPicPr>
          <p:cNvPr id="14" name="Imagen 13" descr="Imagen que contiene reloj&#10;&#10;Descripción generada automáticamente">
            <a:extLst>
              <a:ext uri="{FF2B5EF4-FFF2-40B4-BE49-F238E27FC236}">
                <a16:creationId xmlns:a16="http://schemas.microsoft.com/office/drawing/2014/main" id="{A3E51EAC-8A14-4DED-B7AA-3C8A430DE6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1018" y="342958"/>
            <a:ext cx="651368" cy="651368"/>
          </a:xfrm>
          <a:prstGeom prst="rect">
            <a:avLst/>
          </a:prstGeom>
        </p:spPr>
      </p:pic>
    </p:spTree>
    <p:extLst>
      <p:ext uri="{BB962C8B-B14F-4D97-AF65-F5344CB8AC3E}">
        <p14:creationId xmlns:p14="http://schemas.microsoft.com/office/powerpoint/2010/main" val="190478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4">
            <a:extLst>
              <a:ext uri="{FF2B5EF4-FFF2-40B4-BE49-F238E27FC236}">
                <a16:creationId xmlns:a16="http://schemas.microsoft.com/office/drawing/2014/main" id="{BB0088F5-F943-4A9B-B98C-A6BD649B1CD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28675" y="0"/>
            <a:ext cx="13020675" cy="7162800"/>
          </a:xfrm>
          <a:prstGeom prst="rect">
            <a:avLst/>
          </a:prstGeom>
        </p:spPr>
      </p:pic>
      <p:pic>
        <p:nvPicPr>
          <p:cNvPr id="4" name="Gráfico 3">
            <a:extLst>
              <a:ext uri="{FF2B5EF4-FFF2-40B4-BE49-F238E27FC236}">
                <a16:creationId xmlns:a16="http://schemas.microsoft.com/office/drawing/2014/main" id="{C9A36EF2-775D-45C8-899D-3F540CAA2B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79073" r="56794"/>
          <a:stretch/>
        </p:blipFill>
        <p:spPr>
          <a:xfrm>
            <a:off x="2783632" y="1811839"/>
            <a:ext cx="8050282" cy="5046161"/>
          </a:xfrm>
          <a:prstGeom prst="rect">
            <a:avLst/>
          </a:prstGeom>
        </p:spPr>
      </p:pic>
      <p:pic>
        <p:nvPicPr>
          <p:cNvPr id="6" name="Gráfico 5">
            <a:extLst>
              <a:ext uri="{FF2B5EF4-FFF2-40B4-BE49-F238E27FC236}">
                <a16:creationId xmlns:a16="http://schemas.microsoft.com/office/drawing/2014/main" id="{44C0A5AC-A556-4D09-AF0F-BCFC1723E5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8731" y="905338"/>
            <a:ext cx="2372768" cy="5662288"/>
          </a:xfrm>
          <a:prstGeom prst="rect">
            <a:avLst/>
          </a:prstGeom>
        </p:spPr>
      </p:pic>
      <p:pic>
        <p:nvPicPr>
          <p:cNvPr id="9" name="Gráfico 8">
            <a:extLst>
              <a:ext uri="{FF2B5EF4-FFF2-40B4-BE49-F238E27FC236}">
                <a16:creationId xmlns:a16="http://schemas.microsoft.com/office/drawing/2014/main" id="{275CAD3C-ECB7-41E8-BC3C-472BABD54A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0704" y="492509"/>
            <a:ext cx="9850482" cy="6177781"/>
          </a:xfrm>
          <a:prstGeom prst="rect">
            <a:avLst/>
          </a:prstGeom>
        </p:spPr>
      </p:pic>
      <p:sp>
        <p:nvSpPr>
          <p:cNvPr id="10" name="CuadroTexto 9">
            <a:extLst>
              <a:ext uri="{FF2B5EF4-FFF2-40B4-BE49-F238E27FC236}">
                <a16:creationId xmlns:a16="http://schemas.microsoft.com/office/drawing/2014/main" id="{77A17DD0-5575-4CE8-8ED6-83C567F3CE40}"/>
              </a:ext>
            </a:extLst>
          </p:cNvPr>
          <p:cNvSpPr txBox="1"/>
          <p:nvPr/>
        </p:nvSpPr>
        <p:spPr>
          <a:xfrm>
            <a:off x="934069" y="590554"/>
            <a:ext cx="71085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0" cap="none" spc="0" normalizeH="0" baseline="0" noProof="0">
                <a:ln>
                  <a:noFill/>
                </a:ln>
                <a:solidFill>
                  <a:srgbClr val="5F85AB"/>
                </a:solidFill>
                <a:effectLst/>
                <a:uLnTx/>
                <a:uFillTx/>
                <a:latin typeface="Arial"/>
                <a:cs typeface="Arial"/>
                <a:sym typeface="Arial"/>
              </a:rPr>
              <a:t>Gen Z</a:t>
            </a:r>
            <a:endParaRPr kumimoji="0" lang="es-CO" sz="4800" b="1" i="0" u="none" strike="noStrike" kern="0" cap="none" spc="0" normalizeH="0" baseline="0" noProof="0">
              <a:ln>
                <a:noFill/>
              </a:ln>
              <a:solidFill>
                <a:srgbClr val="5F85AB"/>
              </a:solidFill>
              <a:effectLst/>
              <a:uLnTx/>
              <a:uFillTx/>
              <a:latin typeface="Arial"/>
              <a:cs typeface="Arial"/>
              <a:sym typeface="Arial"/>
            </a:endParaRPr>
          </a:p>
        </p:txBody>
      </p:sp>
      <p:sp>
        <p:nvSpPr>
          <p:cNvPr id="11" name="Rectángulo 10">
            <a:extLst>
              <a:ext uri="{FF2B5EF4-FFF2-40B4-BE49-F238E27FC236}">
                <a16:creationId xmlns:a16="http://schemas.microsoft.com/office/drawing/2014/main" id="{893EDC2F-AD08-4CD8-A591-BFAC9F8C3A2C}"/>
              </a:ext>
            </a:extLst>
          </p:cNvPr>
          <p:cNvSpPr/>
          <p:nvPr/>
        </p:nvSpPr>
        <p:spPr>
          <a:xfrm>
            <a:off x="3594826" y="1375117"/>
            <a:ext cx="5328592" cy="99864"/>
          </a:xfrm>
          <a:prstGeom prst="rect">
            <a:avLst/>
          </a:prstGeom>
          <a:solidFill>
            <a:srgbClr val="749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CuadroTexto 11">
            <a:extLst>
              <a:ext uri="{FF2B5EF4-FFF2-40B4-BE49-F238E27FC236}">
                <a16:creationId xmlns:a16="http://schemas.microsoft.com/office/drawing/2014/main" id="{E17DDAF2-0EF6-4145-8813-277DDCED1471}"/>
              </a:ext>
            </a:extLst>
          </p:cNvPr>
          <p:cNvSpPr txBox="1"/>
          <p:nvPr/>
        </p:nvSpPr>
        <p:spPr>
          <a:xfrm>
            <a:off x="4458936" y="1426845"/>
            <a:ext cx="9525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a:ln>
                  <a:noFill/>
                </a:ln>
                <a:solidFill>
                  <a:srgbClr val="EA800D"/>
                </a:solidFill>
                <a:effectLst/>
                <a:uLnTx/>
                <a:uFillTx/>
                <a:latin typeface="Arial"/>
                <a:cs typeface="Arial"/>
                <a:sym typeface="Arial"/>
              </a:rPr>
              <a:t>Atraer </a:t>
            </a:r>
            <a:endParaRPr kumimoji="0" lang="es-CO" sz="2000" b="0" i="0" u="none" strike="noStrike" kern="0" cap="none" spc="0" normalizeH="0" baseline="0" noProof="0">
              <a:ln>
                <a:noFill/>
              </a:ln>
              <a:solidFill>
                <a:srgbClr val="EA800D"/>
              </a:solidFill>
              <a:effectLst/>
              <a:uLnTx/>
              <a:uFillTx/>
              <a:latin typeface="Arial"/>
              <a:cs typeface="Arial"/>
              <a:sym typeface="Arial"/>
            </a:endParaRPr>
          </a:p>
        </p:txBody>
      </p:sp>
      <p:sp>
        <p:nvSpPr>
          <p:cNvPr id="13" name="CuadroTexto 12">
            <a:extLst>
              <a:ext uri="{FF2B5EF4-FFF2-40B4-BE49-F238E27FC236}">
                <a16:creationId xmlns:a16="http://schemas.microsoft.com/office/drawing/2014/main" id="{6795CA07-8157-4D27-B453-8F835CFADC9B}"/>
              </a:ext>
            </a:extLst>
          </p:cNvPr>
          <p:cNvSpPr txBox="1"/>
          <p:nvPr/>
        </p:nvSpPr>
        <p:spPr>
          <a:xfrm>
            <a:off x="7041238" y="1425049"/>
            <a:ext cx="10967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a:ln>
                  <a:noFill/>
                </a:ln>
                <a:solidFill>
                  <a:srgbClr val="EA800D"/>
                </a:solidFill>
                <a:effectLst/>
                <a:uLnTx/>
                <a:uFillTx/>
                <a:latin typeface="Arial"/>
                <a:cs typeface="Arial"/>
                <a:sym typeface="Arial"/>
              </a:rPr>
              <a:t>Retener</a:t>
            </a:r>
            <a:endParaRPr kumimoji="0" lang="es-CO" sz="2000" b="0" i="0" u="none" strike="noStrike" kern="0" cap="none" spc="0" normalizeH="0" baseline="0" noProof="0">
              <a:ln>
                <a:noFill/>
              </a:ln>
              <a:solidFill>
                <a:srgbClr val="EA800D"/>
              </a:solidFill>
              <a:effectLst/>
              <a:uLnTx/>
              <a:uFillTx/>
              <a:latin typeface="Arial"/>
              <a:cs typeface="Arial"/>
              <a:sym typeface="Arial"/>
            </a:endParaRPr>
          </a:p>
        </p:txBody>
      </p:sp>
      <p:pic>
        <p:nvPicPr>
          <p:cNvPr id="14" name="Gráfico 13">
            <a:extLst>
              <a:ext uri="{FF2B5EF4-FFF2-40B4-BE49-F238E27FC236}">
                <a16:creationId xmlns:a16="http://schemas.microsoft.com/office/drawing/2014/main" id="{1C099E2C-8350-45FD-9340-AA03B9BFC6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70941" y="287860"/>
            <a:ext cx="1842867" cy="329618"/>
          </a:xfrm>
          <a:prstGeom prst="rect">
            <a:avLst/>
          </a:prstGeom>
        </p:spPr>
      </p:pic>
      <p:pic>
        <p:nvPicPr>
          <p:cNvPr id="15" name="Imagen 14" descr="Imagen que contiene pájaro&#10;&#10;Descripción generada automáticamente">
            <a:extLst>
              <a:ext uri="{FF2B5EF4-FFF2-40B4-BE49-F238E27FC236}">
                <a16:creationId xmlns:a16="http://schemas.microsoft.com/office/drawing/2014/main" id="{EA289366-2BE7-4675-ACBE-E7B2697AE4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58936" y="5607552"/>
            <a:ext cx="3355855" cy="1319787"/>
          </a:xfrm>
          <a:prstGeom prst="rect">
            <a:avLst/>
          </a:prstGeom>
        </p:spPr>
      </p:pic>
    </p:spTree>
    <p:extLst>
      <p:ext uri="{BB962C8B-B14F-4D97-AF65-F5344CB8AC3E}">
        <p14:creationId xmlns:p14="http://schemas.microsoft.com/office/powerpoint/2010/main" val="50808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10">
            <a:extLst>
              <a:ext uri="{FF2B5EF4-FFF2-40B4-BE49-F238E27FC236}">
                <a16:creationId xmlns:a16="http://schemas.microsoft.com/office/drawing/2014/main" id="{05AFC5B1-6A15-4C84-98E9-FC4ACC9B2A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9452"/>
            <a:ext cx="12192000" cy="5877272"/>
          </a:xfrm>
          <a:prstGeom prst="rect">
            <a:avLst/>
          </a:prstGeom>
        </p:spPr>
      </p:pic>
      <p:pic>
        <p:nvPicPr>
          <p:cNvPr id="7" name="Gráfico 6">
            <a:extLst>
              <a:ext uri="{FF2B5EF4-FFF2-40B4-BE49-F238E27FC236}">
                <a16:creationId xmlns:a16="http://schemas.microsoft.com/office/drawing/2014/main" id="{4E93DFE8-9F5C-4BD1-AF68-B1532690C2B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7043" b="51234"/>
          <a:stretch/>
        </p:blipFill>
        <p:spPr>
          <a:xfrm>
            <a:off x="7226631" y="847236"/>
            <a:ext cx="2222868" cy="5913001"/>
          </a:xfrm>
          <a:prstGeom prst="rect">
            <a:avLst/>
          </a:prstGeom>
        </p:spPr>
      </p:pic>
      <p:sp>
        <p:nvSpPr>
          <p:cNvPr id="8" name="CuadroTexto 7">
            <a:extLst>
              <a:ext uri="{FF2B5EF4-FFF2-40B4-BE49-F238E27FC236}">
                <a16:creationId xmlns:a16="http://schemas.microsoft.com/office/drawing/2014/main" id="{ECA28725-267D-4777-A052-711009BF3FDA}"/>
              </a:ext>
            </a:extLst>
          </p:cNvPr>
          <p:cNvSpPr txBox="1"/>
          <p:nvPr/>
        </p:nvSpPr>
        <p:spPr>
          <a:xfrm>
            <a:off x="-1680864" y="869829"/>
            <a:ext cx="71085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800" b="1" i="0" u="none" strike="noStrike" kern="0" cap="none" spc="0" normalizeH="0" baseline="0" noProof="0" err="1">
                <a:ln>
                  <a:noFill/>
                </a:ln>
                <a:solidFill>
                  <a:srgbClr val="5F85AB"/>
                </a:solidFill>
                <a:effectLst/>
                <a:uLnTx/>
                <a:uFillTx/>
                <a:latin typeface="Arial"/>
                <a:cs typeface="Arial"/>
                <a:sym typeface="Arial"/>
              </a:rPr>
              <a:t>Millenials</a:t>
            </a:r>
            <a:endParaRPr kumimoji="0" lang="es-CO" sz="4800" b="1" i="0" u="none" strike="noStrike" kern="0" cap="none" spc="0" normalizeH="0" baseline="0" noProof="0">
              <a:ln>
                <a:noFill/>
              </a:ln>
              <a:solidFill>
                <a:srgbClr val="5F85AB"/>
              </a:solidFill>
              <a:effectLst/>
              <a:uLnTx/>
              <a:uFillTx/>
              <a:latin typeface="Arial"/>
              <a:cs typeface="Arial"/>
              <a:sym typeface="Arial"/>
            </a:endParaRPr>
          </a:p>
        </p:txBody>
      </p:sp>
      <p:sp>
        <p:nvSpPr>
          <p:cNvPr id="10" name="Rectángulo 9">
            <a:extLst>
              <a:ext uri="{FF2B5EF4-FFF2-40B4-BE49-F238E27FC236}">
                <a16:creationId xmlns:a16="http://schemas.microsoft.com/office/drawing/2014/main" id="{B5C70E85-5386-4F03-8C3E-591A4671CC99}"/>
              </a:ext>
            </a:extLst>
          </p:cNvPr>
          <p:cNvSpPr/>
          <p:nvPr/>
        </p:nvSpPr>
        <p:spPr>
          <a:xfrm>
            <a:off x="482193" y="1692054"/>
            <a:ext cx="5328592" cy="99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2" name="Gráfico 11">
            <a:extLst>
              <a:ext uri="{FF2B5EF4-FFF2-40B4-BE49-F238E27FC236}">
                <a16:creationId xmlns:a16="http://schemas.microsoft.com/office/drawing/2014/main" id="{03A113AA-52D2-4A10-B893-20A052B9BB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81093" y="980728"/>
            <a:ext cx="2232248" cy="5662288"/>
          </a:xfrm>
          <a:prstGeom prst="rect">
            <a:avLst/>
          </a:prstGeom>
        </p:spPr>
      </p:pic>
      <p:pic>
        <p:nvPicPr>
          <p:cNvPr id="13" name="Gráfico 12">
            <a:extLst>
              <a:ext uri="{FF2B5EF4-FFF2-40B4-BE49-F238E27FC236}">
                <a16:creationId xmlns:a16="http://schemas.microsoft.com/office/drawing/2014/main" id="{CB2F8952-8674-40AF-B7E9-9ED88FE121E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8350" t="36658" r="47435" b="45159"/>
          <a:stretch/>
        </p:blipFill>
        <p:spPr>
          <a:xfrm>
            <a:off x="-335034" y="2363864"/>
            <a:ext cx="6963045" cy="4197304"/>
          </a:xfrm>
          <a:prstGeom prst="rect">
            <a:avLst/>
          </a:prstGeom>
        </p:spPr>
      </p:pic>
      <p:sp>
        <p:nvSpPr>
          <p:cNvPr id="14" name="CuadroTexto 13">
            <a:extLst>
              <a:ext uri="{FF2B5EF4-FFF2-40B4-BE49-F238E27FC236}">
                <a16:creationId xmlns:a16="http://schemas.microsoft.com/office/drawing/2014/main" id="{9D70975F-7E30-423F-AA0F-5141AE09AF01}"/>
              </a:ext>
            </a:extLst>
          </p:cNvPr>
          <p:cNvSpPr txBox="1"/>
          <p:nvPr/>
        </p:nvSpPr>
        <p:spPr>
          <a:xfrm>
            <a:off x="1873416" y="1994585"/>
            <a:ext cx="9525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a:ln>
                  <a:noFill/>
                </a:ln>
                <a:solidFill>
                  <a:srgbClr val="FFFFFF"/>
                </a:solidFill>
                <a:effectLst/>
                <a:uLnTx/>
                <a:uFillTx/>
                <a:latin typeface="Arial"/>
                <a:cs typeface="Arial"/>
                <a:sym typeface="Arial"/>
              </a:rPr>
              <a:t>Atraer </a:t>
            </a:r>
            <a:endParaRPr kumimoji="0" lang="es-CO" sz="2000" b="0" i="0" u="none" strike="noStrike" kern="0" cap="none" spc="0" normalizeH="0" baseline="0" noProof="0">
              <a:ln>
                <a:noFill/>
              </a:ln>
              <a:solidFill>
                <a:srgbClr val="FFFFFF"/>
              </a:solidFill>
              <a:effectLst/>
              <a:uLnTx/>
              <a:uFillTx/>
              <a:latin typeface="Arial"/>
              <a:cs typeface="Arial"/>
              <a:sym typeface="Arial"/>
            </a:endParaRPr>
          </a:p>
        </p:txBody>
      </p:sp>
      <p:sp>
        <p:nvSpPr>
          <p:cNvPr id="15" name="CuadroTexto 14">
            <a:extLst>
              <a:ext uri="{FF2B5EF4-FFF2-40B4-BE49-F238E27FC236}">
                <a16:creationId xmlns:a16="http://schemas.microsoft.com/office/drawing/2014/main" id="{34F64C37-21CC-4D7C-9898-EC3217822EC8}"/>
              </a:ext>
            </a:extLst>
          </p:cNvPr>
          <p:cNvSpPr txBox="1"/>
          <p:nvPr/>
        </p:nvSpPr>
        <p:spPr>
          <a:xfrm>
            <a:off x="4573566" y="2163809"/>
            <a:ext cx="109677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0" cap="none" spc="0" normalizeH="0" baseline="0" noProof="0">
                <a:ln>
                  <a:noFill/>
                </a:ln>
                <a:solidFill>
                  <a:srgbClr val="FFFFFF"/>
                </a:solidFill>
                <a:effectLst/>
                <a:uLnTx/>
                <a:uFillTx/>
                <a:latin typeface="Arial"/>
                <a:cs typeface="Arial"/>
                <a:sym typeface="Arial"/>
              </a:rPr>
              <a:t>Retener</a:t>
            </a:r>
            <a:endParaRPr kumimoji="0" lang="es-CO" sz="2000" b="0" i="0" u="none" strike="noStrike" kern="0" cap="none" spc="0" normalizeH="0" baseline="0" noProof="0">
              <a:ln>
                <a:noFill/>
              </a:ln>
              <a:solidFill>
                <a:srgbClr val="FFFFFF"/>
              </a:solidFill>
              <a:effectLst/>
              <a:uLnTx/>
              <a:uFillTx/>
              <a:latin typeface="Arial"/>
              <a:cs typeface="Arial"/>
              <a:sym typeface="Arial"/>
            </a:endParaRPr>
          </a:p>
        </p:txBody>
      </p:sp>
      <p:pic>
        <p:nvPicPr>
          <p:cNvPr id="17" name="Gráfico 16">
            <a:extLst>
              <a:ext uri="{FF2B5EF4-FFF2-40B4-BE49-F238E27FC236}">
                <a16:creationId xmlns:a16="http://schemas.microsoft.com/office/drawing/2014/main" id="{ABDDAE80-E890-4AA1-8DA8-1EA16DE8EF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70941" y="287860"/>
            <a:ext cx="1842867" cy="329618"/>
          </a:xfrm>
          <a:prstGeom prst="rect">
            <a:avLst/>
          </a:prstGeom>
        </p:spPr>
      </p:pic>
      <p:pic>
        <p:nvPicPr>
          <p:cNvPr id="16" name="Imagen 15" descr="Imagen que contiene pájaro&#10;&#10;Descripción generada automáticamente">
            <a:extLst>
              <a:ext uri="{FF2B5EF4-FFF2-40B4-BE49-F238E27FC236}">
                <a16:creationId xmlns:a16="http://schemas.microsoft.com/office/drawing/2014/main" id="{BEA2FAF0-D5A5-4466-99B3-20DF7D8E8AE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93539" y="5511284"/>
            <a:ext cx="3355855" cy="1319787"/>
          </a:xfrm>
          <a:prstGeom prst="rect">
            <a:avLst/>
          </a:prstGeom>
        </p:spPr>
      </p:pic>
    </p:spTree>
    <p:extLst>
      <p:ext uri="{BB962C8B-B14F-4D97-AF65-F5344CB8AC3E}">
        <p14:creationId xmlns:p14="http://schemas.microsoft.com/office/powerpoint/2010/main" val="1337427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7D1BA04D-061F-4E64-A82F-A57CAF360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8787"/>
            <a:ext cx="12278588" cy="7346787"/>
          </a:xfrm>
          <a:prstGeom prst="rect">
            <a:avLst/>
          </a:prstGeom>
        </p:spPr>
      </p:pic>
      <p:sp>
        <p:nvSpPr>
          <p:cNvPr id="12" name="Rectángulo: esquinas redondeadas 11">
            <a:extLst>
              <a:ext uri="{FF2B5EF4-FFF2-40B4-BE49-F238E27FC236}">
                <a16:creationId xmlns:a16="http://schemas.microsoft.com/office/drawing/2014/main" id="{FBC8E81D-51D4-4BA2-8E33-77790B661AFA}"/>
              </a:ext>
            </a:extLst>
          </p:cNvPr>
          <p:cNvSpPr/>
          <p:nvPr/>
        </p:nvSpPr>
        <p:spPr>
          <a:xfrm>
            <a:off x="2641347" y="380578"/>
            <a:ext cx="7248088" cy="1426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Title 1">
            <a:extLst>
              <a:ext uri="{FF2B5EF4-FFF2-40B4-BE49-F238E27FC236}">
                <a16:creationId xmlns:a16="http://schemas.microsoft.com/office/drawing/2014/main" id="{A1607DC4-1E4D-4E71-AD8A-84FE44217E5D}"/>
              </a:ext>
            </a:extLst>
          </p:cNvPr>
          <p:cNvSpPr txBox="1">
            <a:spLocks/>
          </p:cNvSpPr>
          <p:nvPr/>
        </p:nvSpPr>
        <p:spPr>
          <a:xfrm>
            <a:off x="3705544" y="554606"/>
            <a:ext cx="5119694" cy="900007"/>
          </a:xfrm>
          <a:prstGeom prst="rect">
            <a:avLst/>
          </a:prstGeom>
        </p:spPr>
        <p:txBody>
          <a:bodyPr vert="horz" lIns="0" tIns="0" rIns="0" bIns="0" rtlCol="0" anchor="t" anchorCtr="0">
            <a:noAutofit/>
          </a:bodyPr>
          <a:lstStyle>
            <a:lvl1pPr algn="l" defTabSz="914378" rtl="0" eaLnBrk="1" latinLnBrk="0" hangingPunct="1">
              <a:spcBef>
                <a:spcPct val="0"/>
              </a:spcBef>
              <a:buNone/>
              <a:defRPr sz="1800" b="1" kern="1200">
                <a:solidFill>
                  <a:srgbClr val="29619C"/>
                </a:solidFill>
                <a:latin typeface="Arial" pitchFamily="34" charset="0"/>
                <a:ea typeface="+mj-ea"/>
                <a:cs typeface="Arial" pitchFamily="34" charset="0"/>
              </a:defRPr>
            </a:lvl1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gradFill>
                  <a:gsLst>
                    <a:gs pos="0">
                      <a:srgbClr val="29619C"/>
                    </a:gs>
                    <a:gs pos="30000">
                      <a:srgbClr val="3C7AB4"/>
                    </a:gs>
                    <a:gs pos="54000">
                      <a:srgbClr val="527E6F">
                        <a:lumMod val="99597"/>
                        <a:lumOff val="403"/>
                      </a:srgbClr>
                    </a:gs>
                    <a:gs pos="96000">
                      <a:srgbClr val="AB253A"/>
                    </a:gs>
                    <a:gs pos="75000">
                      <a:srgbClr val="C25700"/>
                    </a:gs>
                  </a:gsLst>
                  <a:lin ang="0" scaled="0"/>
                </a:gradFill>
                <a:effectLst/>
                <a:uLnTx/>
                <a:uFillTx/>
                <a:latin typeface="Arial" pitchFamily="34" charset="0"/>
                <a:ea typeface="+mj-ea"/>
                <a:cs typeface="Arial" pitchFamily="34" charset="0"/>
              </a:rPr>
              <a:t>LO QUE LOS TRABAJADORES QUIEREN</a:t>
            </a:r>
            <a:br>
              <a:rPr kumimoji="0" lang="en-US" sz="2800" b="0" i="0" u="none" strike="noStrike" kern="1200" cap="none" spc="0" normalizeH="0" baseline="0" noProof="0">
                <a:ln>
                  <a:noFill/>
                </a:ln>
                <a:solidFill>
                  <a:srgbClr val="29619C"/>
                </a:solidFill>
                <a:effectLst/>
                <a:uLnTx/>
                <a:uFillTx/>
                <a:latin typeface="Arial" pitchFamily="34" charset="0"/>
                <a:ea typeface="+mj-ea"/>
                <a:cs typeface="Arial" pitchFamily="34" charset="0"/>
              </a:rPr>
            </a:br>
            <a:r>
              <a:rPr kumimoji="0" lang="es-ES" sz="1800" b="1" i="0" u="none" strike="noStrike" kern="1200" cap="none" spc="0" normalizeH="0" baseline="0" noProof="0">
                <a:ln>
                  <a:noFill/>
                </a:ln>
                <a:solidFill>
                  <a:srgbClr val="29619C"/>
                </a:solidFill>
                <a:effectLst/>
                <a:uLnTx/>
                <a:uFillTx/>
                <a:latin typeface="Arial" pitchFamily="34" charset="0"/>
                <a:ea typeface="+mj-ea"/>
                <a:cs typeface="Arial" pitchFamily="34" charset="0"/>
              </a:rPr>
              <a:t>De sobrevivir a triunfar en el trabajo</a:t>
            </a:r>
            <a:endParaRPr kumimoji="0" lang="en-US" sz="1600" b="1" i="0" u="none" strike="noStrike" kern="1200" cap="none" spc="0" normalizeH="0" baseline="0" noProof="0">
              <a:ln>
                <a:noFill/>
              </a:ln>
              <a:solidFill>
                <a:srgbClr val="29619C"/>
              </a:solidFill>
              <a:effectLst/>
              <a:uLnTx/>
              <a:uFillTx/>
              <a:latin typeface="Arial" pitchFamily="34" charset="0"/>
              <a:ea typeface="+mj-ea"/>
              <a:cs typeface="Arial" pitchFamily="34" charset="0"/>
            </a:endParaRPr>
          </a:p>
        </p:txBody>
      </p:sp>
      <p:sp>
        <p:nvSpPr>
          <p:cNvPr id="14" name="CuadroTexto 13">
            <a:extLst>
              <a:ext uri="{FF2B5EF4-FFF2-40B4-BE49-F238E27FC236}">
                <a16:creationId xmlns:a16="http://schemas.microsoft.com/office/drawing/2014/main" id="{518B553B-2AAE-4937-A91E-68F0E70CDA69}"/>
              </a:ext>
            </a:extLst>
          </p:cNvPr>
          <p:cNvSpPr txBox="1"/>
          <p:nvPr/>
        </p:nvSpPr>
        <p:spPr>
          <a:xfrm>
            <a:off x="4143447" y="3184606"/>
            <a:ext cx="6293978" cy="1569660"/>
          </a:xfrm>
          <a:prstGeom prst="rect">
            <a:avLst/>
          </a:prstGeom>
          <a:noFill/>
        </p:spPr>
        <p:txBody>
          <a:bodyPr wrap="square">
            <a:spAutoFit/>
          </a:bodyPr>
          <a:lstStyle/>
          <a:p>
            <a:pPr algn="ctr"/>
            <a:r>
              <a:rPr lang="es-ES" sz="2400">
                <a:solidFill>
                  <a:srgbClr val="697B75"/>
                </a:solidFill>
                <a:latin typeface="Arial" panose="020B0604020202020204" pitchFamily="34" charset="0"/>
                <a:cs typeface="Arial" panose="020B0604020202020204" pitchFamily="34" charset="0"/>
              </a:rPr>
              <a:t>Esperan tomar programas de capacitación de sus empleadores para</a:t>
            </a:r>
          </a:p>
          <a:p>
            <a:pPr algn="ctr"/>
            <a:r>
              <a:rPr lang="es-ES" sz="2400">
                <a:solidFill>
                  <a:srgbClr val="697B75"/>
                </a:solidFill>
                <a:latin typeface="Arial" panose="020B0604020202020204" pitchFamily="34" charset="0"/>
                <a:cs typeface="Arial" panose="020B0604020202020204" pitchFamily="34" charset="0"/>
              </a:rPr>
              <a:t>ayudar a mantener las habilidades</a:t>
            </a:r>
          </a:p>
          <a:p>
            <a:pPr algn="ctr"/>
            <a:r>
              <a:rPr lang="es-ES" sz="2400">
                <a:solidFill>
                  <a:srgbClr val="697B75"/>
                </a:solidFill>
                <a:latin typeface="Arial" panose="020B0604020202020204" pitchFamily="34" charset="0"/>
                <a:cs typeface="Arial" panose="020B0604020202020204" pitchFamily="34" charset="0"/>
              </a:rPr>
              <a:t>actualizadas.</a:t>
            </a:r>
            <a:endParaRPr lang="en-US" sz="1800">
              <a:solidFill>
                <a:srgbClr val="697B75"/>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3BD6A606-04BE-4781-BC26-1DE4517CE315}"/>
              </a:ext>
            </a:extLst>
          </p:cNvPr>
          <p:cNvSpPr txBox="1"/>
          <p:nvPr/>
        </p:nvSpPr>
        <p:spPr>
          <a:xfrm>
            <a:off x="3996555" y="2558506"/>
            <a:ext cx="6971966" cy="769441"/>
          </a:xfrm>
          <a:prstGeom prst="rect">
            <a:avLst/>
          </a:prstGeom>
          <a:noFill/>
        </p:spPr>
        <p:txBody>
          <a:bodyPr wrap="square">
            <a:spAutoFit/>
          </a:bodyPr>
          <a:lstStyle/>
          <a:p>
            <a:r>
              <a:rPr lang="es-ES" sz="4400" b="1" dirty="0">
                <a:solidFill>
                  <a:srgbClr val="697B75"/>
                </a:solidFill>
                <a:latin typeface="Arial" panose="020B0604020202020204" pitchFamily="34" charset="0"/>
                <a:cs typeface="Arial" panose="020B0604020202020204" pitchFamily="34" charset="0"/>
              </a:rPr>
              <a:t>81% de los trabajadores </a:t>
            </a:r>
            <a:endParaRPr lang="es-CO" sz="4400" dirty="0"/>
          </a:p>
        </p:txBody>
      </p:sp>
      <p:pic>
        <p:nvPicPr>
          <p:cNvPr id="18" name="Imagen 17" descr="Imagen que contiene Icono&#10;&#10;Descripción generada automáticamente">
            <a:extLst>
              <a:ext uri="{FF2B5EF4-FFF2-40B4-BE49-F238E27FC236}">
                <a16:creationId xmlns:a16="http://schemas.microsoft.com/office/drawing/2014/main" id="{F4B494DF-0CD4-4E06-9684-7EE511278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154" y="1897039"/>
            <a:ext cx="2075692" cy="618745"/>
          </a:xfrm>
          <a:prstGeom prst="rect">
            <a:avLst/>
          </a:prstGeom>
        </p:spPr>
      </p:pic>
      <p:sp>
        <p:nvSpPr>
          <p:cNvPr id="3" name="Rectángulo 2">
            <a:extLst>
              <a:ext uri="{FF2B5EF4-FFF2-40B4-BE49-F238E27FC236}">
                <a16:creationId xmlns:a16="http://schemas.microsoft.com/office/drawing/2014/main" id="{209CC6B3-AC50-40EF-A086-45A9EA26D5DC}"/>
              </a:ext>
            </a:extLst>
          </p:cNvPr>
          <p:cNvSpPr/>
          <p:nvPr/>
        </p:nvSpPr>
        <p:spPr>
          <a:xfrm>
            <a:off x="6977559" y="4980256"/>
            <a:ext cx="5823751" cy="408372"/>
          </a:xfrm>
          <a:prstGeom prst="rect">
            <a:avLst/>
          </a:prstGeom>
          <a:solidFill>
            <a:srgbClr val="697B7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a16="http://schemas.microsoft.com/office/drawing/2014/main" id="{8BCA01CD-5221-47CD-B327-1B57EA8DA031}"/>
              </a:ext>
            </a:extLst>
          </p:cNvPr>
          <p:cNvSpPr txBox="1"/>
          <p:nvPr/>
        </p:nvSpPr>
        <p:spPr>
          <a:xfrm>
            <a:off x="6139294" y="4980256"/>
            <a:ext cx="6143346" cy="400110"/>
          </a:xfrm>
          <a:prstGeom prst="rect">
            <a:avLst/>
          </a:prstGeom>
          <a:noFill/>
        </p:spPr>
        <p:txBody>
          <a:bodyPr wrap="square">
            <a:spAutoFit/>
          </a:bodyPr>
          <a:lstStyle/>
          <a:p>
            <a:pPr marL="0" indent="0" algn="ctr">
              <a:buNone/>
            </a:pPr>
            <a:r>
              <a:rPr lang="en-US" sz="2000" b="1" dirty="0">
                <a:solidFill>
                  <a:schemeClr val="bg1"/>
                </a:solidFill>
                <a:latin typeface="Arial" panose="020B0604020202020204" pitchFamily="34" charset="0"/>
                <a:ea typeface="+mn-lt"/>
                <a:cs typeface="Arial" panose="020B0604020202020204" pitchFamily="34" charset="0"/>
              </a:rPr>
              <a:t>El </a:t>
            </a:r>
            <a:r>
              <a:rPr lang="es-CO" sz="2000" b="1" dirty="0">
                <a:solidFill>
                  <a:schemeClr val="bg1"/>
                </a:solidFill>
                <a:latin typeface="Arial" panose="020B0604020202020204" pitchFamily="34" charset="0"/>
                <a:ea typeface="+mn-lt"/>
                <a:cs typeface="Arial" panose="020B0604020202020204" pitchFamily="34" charset="0"/>
              </a:rPr>
              <a:t>poder de la gente está en</a:t>
            </a:r>
            <a:r>
              <a:rPr lang="en-US" sz="2000" b="1" dirty="0">
                <a:solidFill>
                  <a:schemeClr val="bg1"/>
                </a:solidFill>
                <a:latin typeface="Arial" panose="020B0604020202020204" pitchFamily="34" charset="0"/>
                <a:ea typeface="+mn-lt"/>
                <a:cs typeface="Arial" panose="020B0604020202020204" pitchFamily="34" charset="0"/>
              </a:rPr>
              <a:t> </a:t>
            </a:r>
            <a:r>
              <a:rPr lang="es-CO" sz="2000" b="1" dirty="0">
                <a:solidFill>
                  <a:schemeClr val="bg1"/>
                </a:solidFill>
                <a:latin typeface="Arial" panose="020B0604020202020204" pitchFamily="34" charset="0"/>
                <a:ea typeface="+mn-lt"/>
                <a:cs typeface="Arial" panose="020B0604020202020204" pitchFamily="34" charset="0"/>
              </a:rPr>
              <a:t>alza</a:t>
            </a:r>
            <a:endParaRPr lang="es-CO" sz="2000" dirty="0">
              <a:solidFill>
                <a:schemeClr val="bg1"/>
              </a:solidFill>
              <a:latin typeface="Arial" panose="020B0604020202020204" pitchFamily="34" charset="0"/>
              <a:cs typeface="Arial" panose="020B0604020202020204" pitchFamily="34" charset="0"/>
            </a:endParaRPr>
          </a:p>
        </p:txBody>
      </p:sp>
      <p:cxnSp>
        <p:nvCxnSpPr>
          <p:cNvPr id="13" name="Straight Connector 18">
            <a:extLst>
              <a:ext uri="{FF2B5EF4-FFF2-40B4-BE49-F238E27FC236}">
                <a16:creationId xmlns:a16="http://schemas.microsoft.com/office/drawing/2014/main" id="{BFAB4C1C-991C-4813-A00A-D1E45B4E9241}"/>
              </a:ext>
            </a:extLst>
          </p:cNvPr>
          <p:cNvCxnSpPr>
            <a:cxnSpLocks/>
          </p:cNvCxnSpPr>
          <p:nvPr/>
        </p:nvCxnSpPr>
        <p:spPr>
          <a:xfrm>
            <a:off x="7039992" y="5515840"/>
            <a:ext cx="5237825" cy="0"/>
          </a:xfrm>
          <a:prstGeom prst="line">
            <a:avLst/>
          </a:prstGeom>
          <a:ln w="31750">
            <a:gradFill>
              <a:gsLst>
                <a:gs pos="25012">
                  <a:srgbClr val="3C7AB4"/>
                </a:gs>
                <a:gs pos="0">
                  <a:srgbClr val="29619C"/>
                </a:gs>
                <a:gs pos="49000">
                  <a:srgbClr val="527E6F"/>
                </a:gs>
                <a:gs pos="76000">
                  <a:srgbClr val="C25700"/>
                </a:gs>
                <a:gs pos="100000">
                  <a:srgbClr val="AB253A"/>
                </a:gs>
              </a:gsLst>
              <a:lin ang="0" scaled="0"/>
            </a:gradFill>
          </a:ln>
          <a:effectLst/>
        </p:spPr>
        <p:style>
          <a:lnRef idx="2">
            <a:schemeClr val="accent1"/>
          </a:lnRef>
          <a:fillRef idx="0">
            <a:schemeClr val="accent1"/>
          </a:fillRef>
          <a:effectRef idx="1">
            <a:schemeClr val="accent1"/>
          </a:effectRef>
          <a:fontRef idx="minor">
            <a:schemeClr val="tx1"/>
          </a:fontRef>
        </p:style>
      </p:cxnSp>
      <p:pic>
        <p:nvPicPr>
          <p:cNvPr id="15" name="Imagen 14" descr="Interfaz de usuario gráfica&#10;&#10;Descripción generada automáticamente">
            <a:extLst>
              <a:ext uri="{FF2B5EF4-FFF2-40B4-BE49-F238E27FC236}">
                <a16:creationId xmlns:a16="http://schemas.microsoft.com/office/drawing/2014/main" id="{17F8051F-2405-4DDE-9E38-82DB3C0BB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077" y="749415"/>
            <a:ext cx="5491346" cy="6266595"/>
          </a:xfrm>
          <a:prstGeom prst="rect">
            <a:avLst/>
          </a:prstGeom>
        </p:spPr>
      </p:pic>
    </p:spTree>
    <p:extLst>
      <p:ext uri="{BB962C8B-B14F-4D97-AF65-F5344CB8AC3E}">
        <p14:creationId xmlns:p14="http://schemas.microsoft.com/office/powerpoint/2010/main" val="2731954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Patrón de fondo&#10;&#10;Descripción generada automáticamente">
            <a:extLst>
              <a:ext uri="{FF2B5EF4-FFF2-40B4-BE49-F238E27FC236}">
                <a16:creationId xmlns:a16="http://schemas.microsoft.com/office/drawing/2014/main" id="{A69E5CE0-B9D3-46A3-A50D-09CC3F38C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9" name="Marcador de contenido 8" descr="Rectángulo&#10;&#10;Descripción generada automáticamente con confianza media">
            <a:extLst>
              <a:ext uri="{FF2B5EF4-FFF2-40B4-BE49-F238E27FC236}">
                <a16:creationId xmlns:a16="http://schemas.microsoft.com/office/drawing/2014/main" id="{D446A299-5A29-4B7E-A251-D6F884F598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218695" cy="2502413"/>
          </a:xfrm>
        </p:spPr>
      </p:pic>
      <p:sp>
        <p:nvSpPr>
          <p:cNvPr id="10" name="CuadroTexto 9">
            <a:extLst>
              <a:ext uri="{FF2B5EF4-FFF2-40B4-BE49-F238E27FC236}">
                <a16:creationId xmlns:a16="http://schemas.microsoft.com/office/drawing/2014/main" id="{E93CC98C-8290-49A8-ADD3-0281918B812E}"/>
              </a:ext>
            </a:extLst>
          </p:cNvPr>
          <p:cNvSpPr txBox="1"/>
          <p:nvPr/>
        </p:nvSpPr>
        <p:spPr>
          <a:xfrm>
            <a:off x="550506" y="205273"/>
            <a:ext cx="1843197" cy="646331"/>
          </a:xfrm>
          <a:prstGeom prst="rect">
            <a:avLst/>
          </a:prstGeom>
          <a:noFill/>
        </p:spPr>
        <p:txBody>
          <a:bodyPr wrap="none" rtlCol="0">
            <a:spAutoFit/>
          </a:bodyPr>
          <a:lstStyle/>
          <a:p>
            <a:r>
              <a:rPr lang="en-US" sz="1800" b="1" i="0" dirty="0">
                <a:solidFill>
                  <a:schemeClr val="bg1"/>
                </a:solidFill>
                <a:latin typeface="Arial"/>
                <a:cs typeface="Arial"/>
              </a:rPr>
              <a:t>TENDENCIA #1</a:t>
            </a:r>
            <a:endParaRPr lang="en-US" sz="1800" b="1" i="0" dirty="0">
              <a:solidFill>
                <a:schemeClr val="bg1"/>
              </a:solidFill>
            </a:endParaRPr>
          </a:p>
          <a:p>
            <a:endParaRPr lang="es-CO" dirty="0"/>
          </a:p>
        </p:txBody>
      </p:sp>
      <p:sp>
        <p:nvSpPr>
          <p:cNvPr id="14" name="CuadroTexto 13">
            <a:extLst>
              <a:ext uri="{FF2B5EF4-FFF2-40B4-BE49-F238E27FC236}">
                <a16:creationId xmlns:a16="http://schemas.microsoft.com/office/drawing/2014/main" id="{36DE4A46-BF73-4EBA-BCD6-2EA0D4F15E9A}"/>
              </a:ext>
            </a:extLst>
          </p:cNvPr>
          <p:cNvSpPr txBox="1"/>
          <p:nvPr/>
        </p:nvSpPr>
        <p:spPr>
          <a:xfrm>
            <a:off x="926362" y="1549629"/>
            <a:ext cx="8046945" cy="646331"/>
          </a:xfrm>
          <a:prstGeom prst="rect">
            <a:avLst/>
          </a:prstGeom>
          <a:noFill/>
        </p:spPr>
        <p:txBody>
          <a:bodyPr wrap="square">
            <a:spAutoFit/>
          </a:bodyPr>
          <a:lstStyle/>
          <a:p>
            <a:r>
              <a:rPr lang="en-US" b="1" dirty="0">
                <a:solidFill>
                  <a:srgbClr val="29619C"/>
                </a:solidFill>
                <a:latin typeface="Arial"/>
                <a:cs typeface="Arial"/>
              </a:rPr>
              <a:t>LA REINVENCIÓN DEL TRABAJO POR LOS TRABAJADORES</a:t>
            </a:r>
          </a:p>
          <a:p>
            <a:r>
              <a:rPr lang="en-US" b="1" dirty="0">
                <a:solidFill>
                  <a:srgbClr val="29619C"/>
                </a:solidFill>
                <a:latin typeface="Arial"/>
                <a:cs typeface="Arial"/>
              </a:rPr>
              <a:t> – FLEXIBILIDAD, UBICACIÓN Y PROPÓSITO</a:t>
            </a:r>
          </a:p>
        </p:txBody>
      </p:sp>
      <p:sp>
        <p:nvSpPr>
          <p:cNvPr id="19" name="TextBox 18">
            <a:extLst>
              <a:ext uri="{FF2B5EF4-FFF2-40B4-BE49-F238E27FC236}">
                <a16:creationId xmlns:a16="http://schemas.microsoft.com/office/drawing/2014/main" id="{2FCD88A7-7D2F-4C95-930A-01EDF6A0859E}"/>
              </a:ext>
            </a:extLst>
          </p:cNvPr>
          <p:cNvSpPr txBox="1"/>
          <p:nvPr/>
        </p:nvSpPr>
        <p:spPr>
          <a:xfrm>
            <a:off x="440258" y="2485568"/>
            <a:ext cx="9766097" cy="861774"/>
          </a:xfrm>
          <a:prstGeom prst="rect">
            <a:avLst/>
          </a:prstGeom>
          <a:noFill/>
        </p:spPr>
        <p:txBody>
          <a:bodyPr wrap="square" lIns="0" tIns="0" rIns="0" bIns="0" rtlCol="0">
            <a:spAutoFit/>
          </a:bodyPr>
          <a:lstStyle/>
          <a:p>
            <a:pPr fontAlgn="base"/>
            <a:r>
              <a:rPr lang="es-CO" sz="32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Los 3 factores </a:t>
            </a:r>
            <a:r>
              <a:rPr lang="es-CO" sz="24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de </a:t>
            </a:r>
          </a:p>
          <a:p>
            <a:pPr fontAlgn="base"/>
            <a:r>
              <a:rPr lang="es-CO" sz="24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flexibilidad laboral más importantes​</a:t>
            </a:r>
            <a:r>
              <a:rPr lang="es-CO" sz="20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a:t>
            </a:r>
            <a:endParaRPr lang="es-CO" sz="1100" dirty="0">
              <a:solidFill>
                <a:srgbClr val="67696F"/>
              </a:solidFill>
              <a:latin typeface="Arial" panose="020B0604020202020204" pitchFamily="34" charset="0"/>
              <a:cs typeface="Arial" panose="020B0604020202020204" pitchFamily="34" charset="0"/>
            </a:endParaRPr>
          </a:p>
        </p:txBody>
      </p:sp>
      <p:sp>
        <p:nvSpPr>
          <p:cNvPr id="20" name="TextBox 18">
            <a:extLst>
              <a:ext uri="{FF2B5EF4-FFF2-40B4-BE49-F238E27FC236}">
                <a16:creationId xmlns:a16="http://schemas.microsoft.com/office/drawing/2014/main" id="{363A0076-10B0-4537-810B-6A674B539BD1}"/>
              </a:ext>
            </a:extLst>
          </p:cNvPr>
          <p:cNvSpPr txBox="1"/>
          <p:nvPr/>
        </p:nvSpPr>
        <p:spPr>
          <a:xfrm>
            <a:off x="550506" y="3731842"/>
            <a:ext cx="4765783" cy="1526059"/>
          </a:xfrm>
          <a:prstGeom prst="rect">
            <a:avLst/>
          </a:prstGeom>
          <a:noFill/>
        </p:spPr>
        <p:txBody>
          <a:bodyPr wrap="square" lIns="0" tIns="0" rIns="0" bIns="0" rtlCol="0">
            <a:spAutoFit/>
          </a:bodyPr>
          <a:lstStyle/>
          <a:p>
            <a:pPr fontAlgn="base">
              <a:lnSpc>
                <a:spcPts val="1660"/>
              </a:lnSpc>
            </a:pPr>
            <a:r>
              <a:rPr lang="en-US" dirty="0">
                <a:solidFill>
                  <a:schemeClr val="tx1">
                    <a:lumMod val="75000"/>
                    <a:lumOff val="25000"/>
                  </a:schemeClr>
                </a:solidFill>
                <a:latin typeface="Arial" panose="020B0604020202020204" pitchFamily="34" charset="0"/>
                <a:cs typeface="Arial" panose="020B0604020202020204" pitchFamily="34" charset="0"/>
              </a:rPr>
              <a:t>• </a:t>
            </a:r>
            <a:r>
              <a:rPr lang="es-ES" dirty="0">
                <a:solidFill>
                  <a:schemeClr val="tx1">
                    <a:lumMod val="75000"/>
                    <a:lumOff val="25000"/>
                  </a:schemeClr>
                </a:solidFill>
                <a:latin typeface="Arial" panose="020B0604020202020204" pitchFamily="34" charset="0"/>
                <a:cs typeface="Arial" panose="020B0604020202020204" pitchFamily="34" charset="0"/>
              </a:rPr>
              <a:t>Posibilidad de elegir las horas de inicio y finalización </a:t>
            </a:r>
            <a:r>
              <a:rPr lang="en-US" b="1" dirty="0">
                <a:solidFill>
                  <a:schemeClr val="tx1">
                    <a:lumMod val="75000"/>
                    <a:lumOff val="25000"/>
                  </a:schemeClr>
                </a:solidFill>
                <a:latin typeface="Arial" panose="020B0604020202020204" pitchFamily="34" charset="0"/>
                <a:cs typeface="Arial" panose="020B0604020202020204" pitchFamily="34" charset="0"/>
              </a:rPr>
              <a:t>(45%)</a:t>
            </a:r>
            <a:r>
              <a:rPr lang="en-US" dirty="0">
                <a:solidFill>
                  <a:schemeClr val="tx1">
                    <a:lumMod val="75000"/>
                    <a:lumOff val="25000"/>
                  </a:schemeClr>
                </a:solidFill>
                <a:latin typeface="Arial" panose="020B0604020202020204" pitchFamily="34" charset="0"/>
                <a:cs typeface="Arial" panose="020B0604020202020204" pitchFamily="34" charset="0"/>
              </a:rPr>
              <a:t>​</a:t>
            </a:r>
          </a:p>
          <a:p>
            <a:pPr fontAlgn="base">
              <a:lnSpc>
                <a:spcPts val="1660"/>
              </a:lnSpc>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fontAlgn="base">
              <a:lnSpc>
                <a:spcPts val="1660"/>
              </a:lnSpc>
            </a:pPr>
            <a:r>
              <a:rPr lang="en-US" dirty="0">
                <a:solidFill>
                  <a:schemeClr val="tx1">
                    <a:lumMod val="75000"/>
                    <a:lumOff val="25000"/>
                  </a:schemeClr>
                </a:solidFill>
                <a:latin typeface="Arial" panose="020B0604020202020204" pitchFamily="34" charset="0"/>
                <a:cs typeface="Arial" panose="020B0604020202020204" pitchFamily="34" charset="0"/>
              </a:rPr>
              <a:t>• Más días de </a:t>
            </a:r>
            <a:r>
              <a:rPr lang="es-CO" dirty="0">
                <a:solidFill>
                  <a:schemeClr val="tx1">
                    <a:lumMod val="75000"/>
                    <a:lumOff val="25000"/>
                  </a:schemeClr>
                </a:solidFill>
                <a:latin typeface="Arial" panose="020B0604020202020204" pitchFamily="34" charset="0"/>
                <a:cs typeface="Arial" panose="020B0604020202020204" pitchFamily="34" charset="0"/>
              </a:rPr>
              <a:t>vacaciones </a:t>
            </a:r>
            <a:r>
              <a:rPr lang="es-CO" b="1" dirty="0">
                <a:solidFill>
                  <a:schemeClr val="tx1">
                    <a:lumMod val="75000"/>
                    <a:lumOff val="25000"/>
                  </a:schemeClr>
                </a:solidFill>
                <a:latin typeface="Arial" panose="020B0604020202020204" pitchFamily="34" charset="0"/>
                <a:cs typeface="Arial" panose="020B0604020202020204" pitchFamily="34" charset="0"/>
              </a:rPr>
              <a:t>(36%) </a:t>
            </a:r>
            <a:r>
              <a:rPr lang="es-CO" dirty="0">
                <a:solidFill>
                  <a:schemeClr val="tx1">
                    <a:lumMod val="75000"/>
                    <a:lumOff val="25000"/>
                  </a:schemeClr>
                </a:solidFill>
                <a:latin typeface="Arial" panose="020B0604020202020204" pitchFamily="34" charset="0"/>
                <a:cs typeface="Arial" panose="020B0604020202020204" pitchFamily="34" charset="0"/>
              </a:rPr>
              <a:t>​</a:t>
            </a:r>
          </a:p>
          <a:p>
            <a:pPr fontAlgn="base">
              <a:lnSpc>
                <a:spcPts val="1660"/>
              </a:lnSpc>
            </a:pPr>
            <a:endParaRPr lang="en-US" dirty="0">
              <a:solidFill>
                <a:schemeClr val="tx1">
                  <a:lumMod val="75000"/>
                  <a:lumOff val="25000"/>
                </a:schemeClr>
              </a:solidFill>
              <a:latin typeface="Arial" panose="020B0604020202020204" pitchFamily="34" charset="0"/>
              <a:cs typeface="Arial" panose="020B0604020202020204" pitchFamily="34" charset="0"/>
            </a:endParaRPr>
          </a:p>
          <a:p>
            <a:pPr fontAlgn="base">
              <a:lnSpc>
                <a:spcPts val="1660"/>
              </a:lnSpc>
            </a:pPr>
            <a:r>
              <a:rPr lang="en-US" dirty="0">
                <a:solidFill>
                  <a:schemeClr val="tx1">
                    <a:lumMod val="75000"/>
                    <a:lumOff val="25000"/>
                  </a:schemeClr>
                </a:solidFill>
                <a:latin typeface="Arial" panose="020B0604020202020204" pitchFamily="34" charset="0"/>
                <a:cs typeface="Arial" panose="020B0604020202020204" pitchFamily="34" charset="0"/>
              </a:rPr>
              <a:t>• </a:t>
            </a:r>
            <a:r>
              <a:rPr lang="es-ES" dirty="0">
                <a:solidFill>
                  <a:schemeClr val="tx1">
                    <a:lumMod val="75000"/>
                    <a:lumOff val="25000"/>
                  </a:schemeClr>
                </a:solidFill>
                <a:latin typeface="Arial" panose="020B0604020202020204" pitchFamily="34" charset="0"/>
                <a:cs typeface="Arial" panose="020B0604020202020204" pitchFamily="34" charset="0"/>
              </a:rPr>
              <a:t>Tener opciones de trabajo completamente flexibles </a:t>
            </a:r>
            <a:r>
              <a:rPr lang="en-US" b="1" dirty="0">
                <a:solidFill>
                  <a:schemeClr val="tx1">
                    <a:lumMod val="75000"/>
                    <a:lumOff val="25000"/>
                  </a:schemeClr>
                </a:solidFill>
                <a:latin typeface="Arial" panose="020B0604020202020204" pitchFamily="34" charset="0"/>
                <a:cs typeface="Arial" panose="020B0604020202020204" pitchFamily="34" charset="0"/>
              </a:rPr>
              <a:t>(35%)</a:t>
            </a:r>
            <a:r>
              <a:rPr lang="en-US" sz="1200" b="1" dirty="0">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a:t>
            </a:r>
          </a:p>
        </p:txBody>
      </p:sp>
      <p:sp>
        <p:nvSpPr>
          <p:cNvPr id="22" name="Rectángulo 21">
            <a:extLst>
              <a:ext uri="{FF2B5EF4-FFF2-40B4-BE49-F238E27FC236}">
                <a16:creationId xmlns:a16="http://schemas.microsoft.com/office/drawing/2014/main" id="{2E3A85A8-0BC1-4C8E-A95C-A30994B5CDAE}"/>
              </a:ext>
            </a:extLst>
          </p:cNvPr>
          <p:cNvSpPr/>
          <p:nvPr/>
        </p:nvSpPr>
        <p:spPr>
          <a:xfrm>
            <a:off x="550506" y="5308371"/>
            <a:ext cx="4914010" cy="1369859"/>
          </a:xfrm>
          <a:prstGeom prst="rect">
            <a:avLst/>
          </a:prstGeom>
          <a:solidFill>
            <a:srgbClr val="3860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noProof="0" dirty="0">
                <a:ln>
                  <a:noFill/>
                </a:ln>
                <a:solidFill>
                  <a:schemeClr val="bg2"/>
                </a:solidFill>
                <a:effectLst/>
                <a:uLnTx/>
                <a:uFillTx/>
                <a:latin typeface="Arial" pitchFamily="34" charset="0"/>
                <a:ea typeface="+mn-lt"/>
                <a:cs typeface="Arial" panose="020B0604020202020204"/>
              </a:rPr>
              <a:t>Los Directores de Recursos Humanos se enfrentan al próximo gran desafío al reinventar la contratación, la incorporación y el bienestar de los empleados para el nuevo mundo laboral digital.</a:t>
            </a:r>
            <a:endParaRPr kumimoji="0" lang="es-CO" sz="2400" b="0" i="0" u="none" strike="noStrike" kern="1200" cap="none" spc="0" normalizeH="0" noProof="0" dirty="0">
              <a:ln>
                <a:noFill/>
              </a:ln>
              <a:solidFill>
                <a:schemeClr val="bg2"/>
              </a:solidFill>
              <a:effectLst/>
              <a:uLnTx/>
              <a:uFillTx/>
              <a:latin typeface="Calibri" panose="020F0502020204030204"/>
              <a:ea typeface="+mn-ea"/>
              <a:cs typeface="+mn-cs"/>
            </a:endParaRPr>
          </a:p>
        </p:txBody>
      </p:sp>
      <p:sp>
        <p:nvSpPr>
          <p:cNvPr id="23" name="TextBox 15">
            <a:extLst>
              <a:ext uri="{FF2B5EF4-FFF2-40B4-BE49-F238E27FC236}">
                <a16:creationId xmlns:a16="http://schemas.microsoft.com/office/drawing/2014/main" id="{FCFF8658-FF64-4462-95BA-62EE69347CE5}"/>
              </a:ext>
            </a:extLst>
          </p:cNvPr>
          <p:cNvSpPr txBox="1"/>
          <p:nvPr/>
        </p:nvSpPr>
        <p:spPr>
          <a:xfrm>
            <a:off x="2973580" y="384546"/>
            <a:ext cx="4031935" cy="138499"/>
          </a:xfrm>
          <a:prstGeom prst="rect">
            <a:avLst/>
          </a:prstGeom>
          <a:noFill/>
        </p:spPr>
        <p:txBody>
          <a:bodyPr wrap="square" lIns="0" tIns="0" rIns="0" bIns="0" rtlCol="0">
            <a:spAutoFit/>
          </a:bodyPr>
          <a:lstStyle/>
          <a:p>
            <a:pPr fontAlgn="base"/>
            <a:r>
              <a:rPr lang="en-US" sz="900">
                <a:solidFill>
                  <a:srgbClr val="67696F"/>
                </a:solidFill>
                <a:latin typeface="Arial" panose="020B0604020202020204" pitchFamily="34" charset="0"/>
                <a:cs typeface="Arial" panose="020B0604020202020204" pitchFamily="34" charset="0"/>
              </a:rPr>
              <a:t>|  </a:t>
            </a:r>
            <a:r>
              <a:rPr lang="es-ES" sz="900">
                <a:solidFill>
                  <a:srgbClr val="67696F"/>
                </a:solidFill>
                <a:latin typeface="Arial" panose="020B0604020202020204" pitchFamily="34" charset="0"/>
                <a:cs typeface="Arial" panose="020B0604020202020204" pitchFamily="34" charset="0"/>
              </a:rPr>
              <a:t>Escasez de Talento | Aceleración Tecnológica | Reinicio de las Compañías</a:t>
            </a:r>
            <a:endParaRPr lang="en-US" sz="900">
              <a:solidFill>
                <a:srgbClr val="67696F"/>
              </a:solidFill>
              <a:latin typeface="Arial" panose="020B0604020202020204" pitchFamily="34" charset="0"/>
              <a:cs typeface="Arial" panose="020B0604020202020204" pitchFamily="34" charset="0"/>
            </a:endParaRPr>
          </a:p>
        </p:txBody>
      </p:sp>
      <p:sp>
        <p:nvSpPr>
          <p:cNvPr id="24" name="TextBox 16">
            <a:extLst>
              <a:ext uri="{FF2B5EF4-FFF2-40B4-BE49-F238E27FC236}">
                <a16:creationId xmlns:a16="http://schemas.microsoft.com/office/drawing/2014/main" id="{641442EA-181C-43F7-B059-F58CD50502C5}"/>
              </a:ext>
            </a:extLst>
          </p:cNvPr>
          <p:cNvSpPr txBox="1"/>
          <p:nvPr/>
        </p:nvSpPr>
        <p:spPr>
          <a:xfrm>
            <a:off x="2973581" y="107984"/>
            <a:ext cx="4031935" cy="200055"/>
          </a:xfrm>
          <a:prstGeom prst="rect">
            <a:avLst/>
          </a:prstGeom>
          <a:noFill/>
        </p:spPr>
        <p:txBody>
          <a:bodyPr wrap="square" lIns="0" tIns="0" rIns="0" bIns="0" rtlCol="0">
            <a:spAutoFit/>
          </a:bodyPr>
          <a:lstStyle/>
          <a:p>
            <a:pPr fontAlgn="base"/>
            <a:r>
              <a:rPr lang="en-US" sz="1300" b="1">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Lo que los Trabajadores quieren</a:t>
            </a:r>
          </a:p>
        </p:txBody>
      </p:sp>
      <p:pic>
        <p:nvPicPr>
          <p:cNvPr id="12" name="Imagen 11" descr="Círculo&#10;&#10;Descripción generada automáticamente con confianza media">
            <a:extLst>
              <a:ext uri="{FF2B5EF4-FFF2-40B4-BE49-F238E27FC236}">
                <a16:creationId xmlns:a16="http://schemas.microsoft.com/office/drawing/2014/main" id="{EF529B7C-D21D-46BF-87F4-DCFB7B245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6065" y="-261714"/>
            <a:ext cx="8875058" cy="7166039"/>
          </a:xfrm>
          <a:prstGeom prst="rect">
            <a:avLst/>
          </a:prstGeom>
        </p:spPr>
      </p:pic>
      <p:pic>
        <p:nvPicPr>
          <p:cNvPr id="18" name="Imagen 17" descr="Imagen que contiene hombre, computer, computadora&#10;&#10;Descripción generada automáticamente">
            <a:extLst>
              <a:ext uri="{FF2B5EF4-FFF2-40B4-BE49-F238E27FC236}">
                <a16:creationId xmlns:a16="http://schemas.microsoft.com/office/drawing/2014/main" id="{0AE41999-9214-4FD6-BF76-26F166BF5B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20278" y="2230915"/>
            <a:ext cx="6340089" cy="4664909"/>
          </a:xfrm>
          <a:prstGeom prst="rect">
            <a:avLst/>
          </a:prstGeom>
        </p:spPr>
      </p:pic>
    </p:spTree>
    <p:extLst>
      <p:ext uri="{BB962C8B-B14F-4D97-AF65-F5344CB8AC3E}">
        <p14:creationId xmlns:p14="http://schemas.microsoft.com/office/powerpoint/2010/main" val="4030173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6EF7AB39-F17B-4BB4-BF4C-8223A67F8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pic>
        <p:nvPicPr>
          <p:cNvPr id="5" name="Marcador de contenido 8" descr="Rectángulo&#10;&#10;Descripción generada automáticamente con confianza media">
            <a:extLst>
              <a:ext uri="{FF2B5EF4-FFF2-40B4-BE49-F238E27FC236}">
                <a16:creationId xmlns:a16="http://schemas.microsoft.com/office/drawing/2014/main" id="{8DC9BA1E-5910-4F67-BDA7-FCF4F0E0A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18695" cy="2502413"/>
          </a:xfrm>
          <a:prstGeom prst="rect">
            <a:avLst/>
          </a:prstGeom>
        </p:spPr>
      </p:pic>
      <p:sp>
        <p:nvSpPr>
          <p:cNvPr id="6" name="CuadroTexto 5">
            <a:extLst>
              <a:ext uri="{FF2B5EF4-FFF2-40B4-BE49-F238E27FC236}">
                <a16:creationId xmlns:a16="http://schemas.microsoft.com/office/drawing/2014/main" id="{E568D6FB-9EFC-496B-B00B-FFD779CC189A}"/>
              </a:ext>
            </a:extLst>
          </p:cNvPr>
          <p:cNvSpPr txBox="1"/>
          <p:nvPr/>
        </p:nvSpPr>
        <p:spPr>
          <a:xfrm>
            <a:off x="606490" y="149289"/>
            <a:ext cx="1843197" cy="646331"/>
          </a:xfrm>
          <a:prstGeom prst="rect">
            <a:avLst/>
          </a:prstGeom>
          <a:noFill/>
        </p:spPr>
        <p:txBody>
          <a:bodyPr wrap="none" rtlCol="0">
            <a:spAutoFit/>
          </a:bodyPr>
          <a:lstStyle/>
          <a:p>
            <a:r>
              <a:rPr lang="en-US" sz="1800" b="1" i="0">
                <a:solidFill>
                  <a:schemeClr val="bg1"/>
                </a:solidFill>
                <a:latin typeface="Arial"/>
                <a:cs typeface="Arial"/>
              </a:rPr>
              <a:t>TENDENCIA #2</a:t>
            </a:r>
            <a:endParaRPr lang="en-US" sz="1800" b="1" i="0">
              <a:solidFill>
                <a:schemeClr val="bg1"/>
              </a:solidFill>
            </a:endParaRPr>
          </a:p>
          <a:p>
            <a:endParaRPr lang="es-CO"/>
          </a:p>
        </p:txBody>
      </p:sp>
      <p:sp>
        <p:nvSpPr>
          <p:cNvPr id="8" name="CuadroTexto 7">
            <a:extLst>
              <a:ext uri="{FF2B5EF4-FFF2-40B4-BE49-F238E27FC236}">
                <a16:creationId xmlns:a16="http://schemas.microsoft.com/office/drawing/2014/main" id="{0A9E8C23-A01B-44A1-9B25-EA8875920665}"/>
              </a:ext>
            </a:extLst>
          </p:cNvPr>
          <p:cNvSpPr txBox="1"/>
          <p:nvPr/>
        </p:nvSpPr>
        <p:spPr>
          <a:xfrm>
            <a:off x="950052" y="1608973"/>
            <a:ext cx="9645241" cy="646331"/>
          </a:xfrm>
          <a:prstGeom prst="rect">
            <a:avLst/>
          </a:prstGeom>
          <a:noFill/>
        </p:spPr>
        <p:txBody>
          <a:bodyPr wrap="square">
            <a:spAutoFit/>
          </a:bodyPr>
          <a:lstStyle/>
          <a:p>
            <a:r>
              <a:rPr lang="en-US" b="1">
                <a:solidFill>
                  <a:srgbClr val="29619C"/>
                </a:solidFill>
                <a:latin typeface="Arial"/>
                <a:cs typeface="Arial"/>
              </a:rPr>
              <a:t>BIENESTAR MENTAL PRIORIZADO </a:t>
            </a:r>
          </a:p>
          <a:p>
            <a:r>
              <a:rPr lang="en-US" b="1">
                <a:solidFill>
                  <a:srgbClr val="29619C"/>
                </a:solidFill>
                <a:latin typeface="Arial"/>
                <a:cs typeface="Arial"/>
              </a:rPr>
              <a:t>– MÁS VALE PREVENIR QUE CURAR –</a:t>
            </a:r>
          </a:p>
        </p:txBody>
      </p:sp>
      <p:sp>
        <p:nvSpPr>
          <p:cNvPr id="9" name="TextBox 15">
            <a:extLst>
              <a:ext uri="{FF2B5EF4-FFF2-40B4-BE49-F238E27FC236}">
                <a16:creationId xmlns:a16="http://schemas.microsoft.com/office/drawing/2014/main" id="{52AD0DB5-3EAB-4B6B-8C90-5059D8E2ACDB}"/>
              </a:ext>
            </a:extLst>
          </p:cNvPr>
          <p:cNvSpPr txBox="1"/>
          <p:nvPr/>
        </p:nvSpPr>
        <p:spPr>
          <a:xfrm>
            <a:off x="2973580" y="384546"/>
            <a:ext cx="4031935" cy="138499"/>
          </a:xfrm>
          <a:prstGeom prst="rect">
            <a:avLst/>
          </a:prstGeom>
          <a:noFill/>
        </p:spPr>
        <p:txBody>
          <a:bodyPr wrap="square" lIns="0" tIns="0" rIns="0" bIns="0" rtlCol="0">
            <a:spAutoFit/>
          </a:bodyPr>
          <a:lstStyle/>
          <a:p>
            <a:pPr fontAlgn="base"/>
            <a:r>
              <a:rPr lang="en-US" sz="900">
                <a:solidFill>
                  <a:srgbClr val="67696F"/>
                </a:solidFill>
                <a:latin typeface="Arial" panose="020B0604020202020204" pitchFamily="34" charset="0"/>
                <a:cs typeface="Arial" panose="020B0604020202020204" pitchFamily="34" charset="0"/>
              </a:rPr>
              <a:t>|  </a:t>
            </a:r>
            <a:r>
              <a:rPr lang="es-ES" sz="900">
                <a:solidFill>
                  <a:srgbClr val="67696F"/>
                </a:solidFill>
                <a:latin typeface="Arial" panose="020B0604020202020204" pitchFamily="34" charset="0"/>
                <a:cs typeface="Arial" panose="020B0604020202020204" pitchFamily="34" charset="0"/>
              </a:rPr>
              <a:t>Escasez de Talento | Aceleración Tecnológica | Reinicio de las Compañías</a:t>
            </a:r>
            <a:endParaRPr lang="en-US" sz="900">
              <a:solidFill>
                <a:srgbClr val="67696F"/>
              </a:solidFill>
              <a:latin typeface="Arial" panose="020B0604020202020204" pitchFamily="34" charset="0"/>
              <a:cs typeface="Arial" panose="020B0604020202020204" pitchFamily="34" charset="0"/>
            </a:endParaRPr>
          </a:p>
        </p:txBody>
      </p:sp>
      <p:sp>
        <p:nvSpPr>
          <p:cNvPr id="10" name="TextBox 16">
            <a:extLst>
              <a:ext uri="{FF2B5EF4-FFF2-40B4-BE49-F238E27FC236}">
                <a16:creationId xmlns:a16="http://schemas.microsoft.com/office/drawing/2014/main" id="{0F8C1C48-E008-4371-AE74-9EA16099866D}"/>
              </a:ext>
            </a:extLst>
          </p:cNvPr>
          <p:cNvSpPr txBox="1"/>
          <p:nvPr/>
        </p:nvSpPr>
        <p:spPr>
          <a:xfrm>
            <a:off x="2973581" y="107984"/>
            <a:ext cx="4031935" cy="200055"/>
          </a:xfrm>
          <a:prstGeom prst="rect">
            <a:avLst/>
          </a:prstGeom>
          <a:noFill/>
        </p:spPr>
        <p:txBody>
          <a:bodyPr wrap="square" lIns="0" tIns="0" rIns="0" bIns="0" rtlCol="0">
            <a:spAutoFit/>
          </a:bodyPr>
          <a:lstStyle/>
          <a:p>
            <a:pPr fontAlgn="base"/>
            <a:r>
              <a:rPr lang="en-US" sz="1300" b="1">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cs typeface="Arial" panose="020B0604020202020204" pitchFamily="34" charset="0"/>
              </a:rPr>
              <a:t>Lo que los Trabajadores quieren</a:t>
            </a:r>
          </a:p>
        </p:txBody>
      </p:sp>
      <p:sp>
        <p:nvSpPr>
          <p:cNvPr id="15" name="Rectángulo 14">
            <a:extLst>
              <a:ext uri="{FF2B5EF4-FFF2-40B4-BE49-F238E27FC236}">
                <a16:creationId xmlns:a16="http://schemas.microsoft.com/office/drawing/2014/main" id="{43DF3FB2-B529-41CE-9B95-F7E96EF9B476}"/>
              </a:ext>
            </a:extLst>
          </p:cNvPr>
          <p:cNvSpPr/>
          <p:nvPr/>
        </p:nvSpPr>
        <p:spPr>
          <a:xfrm>
            <a:off x="1065402" y="3019559"/>
            <a:ext cx="9042110" cy="1137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 name="Imagen 13" descr="Una caricatura de una persona&#10;&#10;Descripción generada automáticamente con confianza media">
            <a:extLst>
              <a:ext uri="{FF2B5EF4-FFF2-40B4-BE49-F238E27FC236}">
                <a16:creationId xmlns:a16="http://schemas.microsoft.com/office/drawing/2014/main" id="{3C54DC42-C850-4897-B880-8C35C60F0D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234" y="1154323"/>
            <a:ext cx="5854625" cy="5424297"/>
          </a:xfrm>
          <a:prstGeom prst="rect">
            <a:avLst/>
          </a:prstGeom>
        </p:spPr>
      </p:pic>
      <p:sp>
        <p:nvSpPr>
          <p:cNvPr id="11" name="CuadroTexto 10">
            <a:extLst>
              <a:ext uri="{FF2B5EF4-FFF2-40B4-BE49-F238E27FC236}">
                <a16:creationId xmlns:a16="http://schemas.microsoft.com/office/drawing/2014/main" id="{D78D4806-7E3F-45A3-B1AB-DEF337E676C6}"/>
              </a:ext>
            </a:extLst>
          </p:cNvPr>
          <p:cNvSpPr txBox="1"/>
          <p:nvPr/>
        </p:nvSpPr>
        <p:spPr>
          <a:xfrm>
            <a:off x="1604204" y="3066329"/>
            <a:ext cx="7225055" cy="1200329"/>
          </a:xfrm>
          <a:prstGeom prst="rect">
            <a:avLst/>
          </a:prstGeom>
          <a:noFill/>
        </p:spPr>
        <p:txBody>
          <a:bodyPr wrap="none" rtlCol="0">
            <a:spAutoFit/>
          </a:bodyPr>
          <a:lstStyle/>
          <a:p>
            <a:r>
              <a:rPr lang="es-ES" sz="3600" b="1">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ea typeface="Calibri" panose="020F0502020204030204" pitchFamily="34" charset="0"/>
                <a:cs typeface="Arial" panose="020B0604020202020204" pitchFamily="34" charset="0"/>
              </a:rPr>
              <a:t>3 de cada 10 trabajadores</a:t>
            </a:r>
          </a:p>
          <a:p>
            <a:r>
              <a:rPr lang="es-ES" sz="1800" b="1">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ea typeface="Calibri" panose="020F0502020204030204" pitchFamily="34" charset="0"/>
                <a:cs typeface="Arial" panose="020B0604020202020204" pitchFamily="34" charset="0"/>
              </a:rPr>
              <a:t> quieren más días de salud mental para prevenir el agotamiento.</a:t>
            </a:r>
            <a:endParaRPr lang="en-US" sz="1400" b="1">
              <a:gradFill>
                <a:gsLst>
                  <a:gs pos="0">
                    <a:srgbClr val="29619C"/>
                  </a:gs>
                  <a:gs pos="30000">
                    <a:srgbClr val="3C7AB4"/>
                  </a:gs>
                  <a:gs pos="54000">
                    <a:srgbClr val="527E6F">
                      <a:lumMod val="99597"/>
                      <a:lumOff val="403"/>
                    </a:srgbClr>
                  </a:gs>
                  <a:gs pos="96000">
                    <a:srgbClr val="AB253A"/>
                  </a:gs>
                  <a:gs pos="75000">
                    <a:srgbClr val="C25700"/>
                  </a:gs>
                </a:gsLst>
                <a:lin ang="0" scaled="0"/>
              </a:gradFill>
              <a:latin typeface="Arial" panose="020B0604020202020204" pitchFamily="34" charset="0"/>
              <a:ea typeface="Calibri" panose="020F0502020204030204" pitchFamily="34" charset="0"/>
              <a:cs typeface="Arial" panose="020B0604020202020204" pitchFamily="34" charset="0"/>
            </a:endParaRPr>
          </a:p>
          <a:p>
            <a:endParaRPr lang="es-CO"/>
          </a:p>
        </p:txBody>
      </p:sp>
      <p:sp>
        <p:nvSpPr>
          <p:cNvPr id="18" name="CuadroTexto 17">
            <a:extLst>
              <a:ext uri="{FF2B5EF4-FFF2-40B4-BE49-F238E27FC236}">
                <a16:creationId xmlns:a16="http://schemas.microsoft.com/office/drawing/2014/main" id="{4DE540C0-9AD9-4631-A1E3-562DAB2FBEC7}"/>
              </a:ext>
            </a:extLst>
          </p:cNvPr>
          <p:cNvSpPr txBox="1"/>
          <p:nvPr/>
        </p:nvSpPr>
        <p:spPr>
          <a:xfrm>
            <a:off x="1280719" y="4266657"/>
            <a:ext cx="6915325" cy="584775"/>
          </a:xfrm>
          <a:prstGeom prst="rect">
            <a:avLst/>
          </a:prstGeom>
          <a:noFill/>
        </p:spPr>
        <p:txBody>
          <a:bodyPr wrap="square">
            <a:spAutoFit/>
          </a:bodyPr>
          <a:lstStyle/>
          <a:p>
            <a:pPr marL="0" marR="0" lvl="0" indent="0" algn="l" defTabSz="914378" rtl="0" eaLnBrk="1" fontAlgn="auto" latinLnBrk="0" hangingPunct="1">
              <a:lnSpc>
                <a:spcPct val="100000"/>
              </a:lnSpc>
              <a:spcBef>
                <a:spcPts val="0"/>
              </a:spcBef>
              <a:spcAft>
                <a:spcPts val="0"/>
              </a:spcAft>
              <a:buClr>
                <a:srgbClr val="386097"/>
              </a:buClr>
              <a:buSzTx/>
              <a:buFont typeface="Arial" pitchFamily="34" charset="0"/>
              <a:buNone/>
              <a:tabLst/>
              <a:defRPr/>
            </a:pPr>
            <a:r>
              <a:rPr kumimoji="0" lang="es-ES" sz="1600" b="0" i="0" u="none" strike="noStrike" kern="1200" cap="none" spc="0" normalizeH="0" baseline="0" noProof="0" dirty="0">
                <a:ln>
                  <a:noFill/>
                </a:ln>
                <a:solidFill>
                  <a:srgbClr val="282A32"/>
                </a:solidFill>
                <a:effectLst/>
                <a:uLnTx/>
                <a:uFillTx/>
                <a:latin typeface="Arial" pitchFamily="34" charset="0"/>
                <a:ea typeface="+mn-lt"/>
                <a:cs typeface="Arial" panose="020B0604020202020204"/>
              </a:rPr>
              <a:t>Se espera crecientes llamados a la acción sobre formas de prevenir el agotamiento, construir resiliencia y </a:t>
            </a:r>
            <a:r>
              <a:rPr kumimoji="0" lang="es-ES" sz="1600" b="1" i="0" u="none" strike="noStrike" kern="1200" cap="none" spc="0" normalizeH="0" baseline="0" noProof="0" dirty="0">
                <a:ln>
                  <a:noFill/>
                </a:ln>
                <a:solidFill>
                  <a:srgbClr val="282A32"/>
                </a:solidFill>
                <a:effectLst/>
                <a:uLnTx/>
                <a:uFillTx/>
                <a:latin typeface="Arial" pitchFamily="34" charset="0"/>
                <a:ea typeface="+mn-lt"/>
                <a:cs typeface="Arial" panose="020B0604020202020204"/>
              </a:rPr>
              <a:t>aumentar la aptitud mental</a:t>
            </a:r>
            <a:endParaRPr lang="es-CO" sz="2800" b="1" dirty="0"/>
          </a:p>
        </p:txBody>
      </p:sp>
    </p:spTree>
    <p:extLst>
      <p:ext uri="{BB962C8B-B14F-4D97-AF65-F5344CB8AC3E}">
        <p14:creationId xmlns:p14="http://schemas.microsoft.com/office/powerpoint/2010/main" val="395746296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PG Wide Ribbon Template">
  <a:themeElements>
    <a:clrScheme name="MPG WEB">
      <a:dk1>
        <a:srgbClr val="386097"/>
      </a:dk1>
      <a:lt1>
        <a:srgbClr val="FFFFFF"/>
      </a:lt1>
      <a:dk2>
        <a:srgbClr val="4C79AF"/>
      </a:dk2>
      <a:lt2>
        <a:srgbClr val="FFFFFF"/>
      </a:lt2>
      <a:accent1>
        <a:srgbClr val="5C7D70"/>
      </a:accent1>
      <a:accent2>
        <a:srgbClr val="9D323D"/>
      </a:accent2>
      <a:accent3>
        <a:srgbClr val="C25700"/>
      </a:accent3>
      <a:accent4>
        <a:srgbClr val="67696F"/>
      </a:accent4>
      <a:accent5>
        <a:srgbClr val="282A32"/>
      </a:accent5>
      <a:accent6>
        <a:srgbClr val="000000"/>
      </a:accent6>
      <a:hlink>
        <a:srgbClr val="386097"/>
      </a:hlink>
      <a:folHlink>
        <a:srgbClr val="4C79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PG WEB">
    <a:dk1>
      <a:srgbClr val="386097"/>
    </a:dk1>
    <a:lt1>
      <a:srgbClr val="FFFFFF"/>
    </a:lt1>
    <a:dk2>
      <a:srgbClr val="4C79AF"/>
    </a:dk2>
    <a:lt2>
      <a:srgbClr val="FFFFFF"/>
    </a:lt2>
    <a:accent1>
      <a:srgbClr val="5C7D70"/>
    </a:accent1>
    <a:accent2>
      <a:srgbClr val="9D323D"/>
    </a:accent2>
    <a:accent3>
      <a:srgbClr val="C25700"/>
    </a:accent3>
    <a:accent4>
      <a:srgbClr val="67696F"/>
    </a:accent4>
    <a:accent5>
      <a:srgbClr val="282A32"/>
    </a:accent5>
    <a:accent6>
      <a:srgbClr val="000000"/>
    </a:accent6>
    <a:hlink>
      <a:srgbClr val="386097"/>
    </a:hlink>
    <a:folHlink>
      <a:srgbClr val="4C79AF"/>
    </a:folHlink>
  </a:clrScheme>
</a:themeOverride>
</file>

<file path=ppt/theme/themeOverride2.xml><?xml version="1.0" encoding="utf-8"?>
<a:themeOverride xmlns:a="http://schemas.openxmlformats.org/drawingml/2006/main">
  <a:clrScheme name="MPG WEB">
    <a:dk1>
      <a:srgbClr val="386097"/>
    </a:dk1>
    <a:lt1>
      <a:srgbClr val="FFFFFF"/>
    </a:lt1>
    <a:dk2>
      <a:srgbClr val="4C79AF"/>
    </a:dk2>
    <a:lt2>
      <a:srgbClr val="FFFFFF"/>
    </a:lt2>
    <a:accent1>
      <a:srgbClr val="5C7D70"/>
    </a:accent1>
    <a:accent2>
      <a:srgbClr val="9D323D"/>
    </a:accent2>
    <a:accent3>
      <a:srgbClr val="C25700"/>
    </a:accent3>
    <a:accent4>
      <a:srgbClr val="67696F"/>
    </a:accent4>
    <a:accent5>
      <a:srgbClr val="282A32"/>
    </a:accent5>
    <a:accent6>
      <a:srgbClr val="000000"/>
    </a:accent6>
    <a:hlink>
      <a:srgbClr val="386097"/>
    </a:hlink>
    <a:folHlink>
      <a:srgbClr val="4C79A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F0210BF67A20F4D858D2276AF636782" ma:contentTypeVersion="14" ma:contentTypeDescription="Create a new document." ma:contentTypeScope="" ma:versionID="22b8a88cf7118ebee53bafee09a6c34c">
  <xsd:schema xmlns:xsd="http://www.w3.org/2001/XMLSchema" xmlns:xs="http://www.w3.org/2001/XMLSchema" xmlns:p="http://schemas.microsoft.com/office/2006/metadata/properties" xmlns:ns3="d4428bad-58f6-4089-8445-be72028db079" xmlns:ns4="5f78c22c-99b5-46fc-a5d9-69c35364aaa1" targetNamespace="http://schemas.microsoft.com/office/2006/metadata/properties" ma:root="true" ma:fieldsID="223c38919e9f850e27ba34e029ee7419" ns3:_="" ns4:_="">
    <xsd:import namespace="d4428bad-58f6-4089-8445-be72028db079"/>
    <xsd:import namespace="5f78c22c-99b5-46fc-a5d9-69c35364aaa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428bad-58f6-4089-8445-be72028db0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78c22c-99b5-46fc-a5d9-69c35364aaa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7BF552-2BB3-402F-97D5-989E9198928C}">
  <ds:schemaRefs>
    <ds:schemaRef ds:uri="http://schemas.microsoft.com/sharepoint/v3/contenttype/forms"/>
  </ds:schemaRefs>
</ds:datastoreItem>
</file>

<file path=customXml/itemProps2.xml><?xml version="1.0" encoding="utf-8"?>
<ds:datastoreItem xmlns:ds="http://schemas.openxmlformats.org/officeDocument/2006/customXml" ds:itemID="{CB92D7BB-CA35-4DA5-B2DE-6C9C38E484CD}">
  <ds:schemaRefs>
    <ds:schemaRef ds:uri="5f78c22c-99b5-46fc-a5d9-69c35364aaa1"/>
    <ds:schemaRef ds:uri="d4428bad-58f6-4089-8445-be72028db0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E9CB1A-231A-4F3E-BAE7-29EE9185C13A}">
  <ds:schemaRefs>
    <ds:schemaRef ds:uri="5f78c22c-99b5-46fc-a5d9-69c35364aaa1"/>
    <ds:schemaRef ds:uri="d4428bad-58f6-4089-8445-be72028db0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1147</TotalTime>
  <Words>2396</Words>
  <Application>Microsoft Office PowerPoint</Application>
  <PresentationFormat>Panorámica</PresentationFormat>
  <Paragraphs>318</Paragraphs>
  <Slides>44</Slides>
  <Notes>13</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44</vt:i4>
      </vt:variant>
    </vt:vector>
  </HeadingPairs>
  <TitlesOfParts>
    <vt:vector size="50" baseType="lpstr">
      <vt:lpstr>Arial</vt:lpstr>
      <vt:lpstr>Arial Narrow</vt:lpstr>
      <vt:lpstr>Calibri</vt:lpstr>
      <vt:lpstr>Calibri Light</vt:lpstr>
      <vt:lpstr>Tema de Office</vt:lpstr>
      <vt:lpstr>MPG Wide Ribbon Template</vt:lpstr>
      <vt:lpstr>Presentación de PowerPoint</vt:lpstr>
      <vt:lpstr>Presentación de PowerPoint</vt:lpstr>
      <vt:lpstr>LO QUE LOS TRABAJADORES QUIEREN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Escasez de talento global</vt:lpstr>
      <vt:lpstr>Escasez de talento global en su punto más alto en 15 años</vt:lpstr>
      <vt:lpstr>Escasez de talento Colombia</vt:lpstr>
      <vt:lpstr>Las grandes empresas enfrentan las mayores dificultades</vt:lpstr>
      <vt:lpstr>¿Qué habilidades necesitan más los empleadores?</vt:lpstr>
      <vt:lpstr>Presentación de PowerPoint</vt:lpstr>
      <vt:lpstr>Presentación de PowerPoint</vt:lpstr>
      <vt:lpstr>Presentación de PowerPoint</vt:lpstr>
      <vt:lpstr>Presentación de PowerPoint</vt:lpstr>
      <vt:lpstr>Presentación de PowerPoint</vt:lpstr>
      <vt:lpstr>ACELERACIÓN DE LA TECNOLOGÍA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REINICIO DE LAS COMPAÑÍAS</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Lilive Andrea Tique Jimenez</dc:creator>
  <cp:lastModifiedBy>Javier Echeverri Hincapié</cp:lastModifiedBy>
  <cp:revision>13</cp:revision>
  <dcterms:created xsi:type="dcterms:W3CDTF">2021-06-22T21:19:14Z</dcterms:created>
  <dcterms:modified xsi:type="dcterms:W3CDTF">2022-09-20T00:28:18Z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0x0101008F0210BF67A20F4D858D2276AF636782</vt:lpwstr>
  </property>
</Properties>
</file>